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9939338" cy="143684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AjbCHsQerk4+bVlyRb/21SoAL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河内寛子" initials="" lastIdx="7" clrIdx="0"/>
  <p:cmAuthor id="1" name="福島千佐子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6875" y="1077625"/>
            <a:ext cx="6626525" cy="5388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795463"/>
            <a:ext cx="7002462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 sz="11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å</a:t>
            </a: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79fbb90ba_0_9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500" cy="6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f79fbb90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 sz="110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御社の実施日程、実施内容に合わせた記載にご変更くださいませ。</a:t>
            </a: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68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5463"/>
            <a:ext cx="7005638" cy="484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993925" y="6825000"/>
            <a:ext cx="7951450" cy="6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図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&#10;縦書きテキスト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縦書きタイトルと縦書きテキスト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タイトルとコンテンツ">
  <p:cSld name="4_タイトルとコンテンツ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7684889" y="635026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96" name="Google Shape;96;p35"/>
          <p:cNvCxnSpPr/>
          <p:nvPr/>
        </p:nvCxnSpPr>
        <p:spPr>
          <a:xfrm rot="10800000" flipH="1">
            <a:off x="202255" y="567559"/>
            <a:ext cx="9601271" cy="18370"/>
          </a:xfrm>
          <a:prstGeom prst="straightConnector1">
            <a:avLst/>
          </a:prstGeom>
          <a:noFill/>
          <a:ln w="38100" cap="flat" cmpd="sng">
            <a:solidFill>
              <a:srgbClr val="B2E1E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132083" y="60963"/>
            <a:ext cx="8102799" cy="5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08000" rIns="91425" bIns="36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910"/>
              <a:buFont typeface="Arial"/>
              <a:buNone/>
              <a:defRPr sz="1910" b="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1566" y="227761"/>
            <a:ext cx="1978909" cy="27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タイトルとコンテンツ">
  <p:cSld name="5_タイトルとコンテンツ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sldNum" idx="12"/>
          </p:nvPr>
        </p:nvSpPr>
        <p:spPr>
          <a:xfrm>
            <a:off x="7684889" y="635026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"/>
              <a:buFont typeface="Arial"/>
              <a:buNone/>
              <a:defRPr sz="835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101" name="Google Shape;101;p36"/>
          <p:cNvCxnSpPr/>
          <p:nvPr/>
        </p:nvCxnSpPr>
        <p:spPr>
          <a:xfrm rot="10800000" flipH="1">
            <a:off x="202255" y="567559"/>
            <a:ext cx="9601271" cy="18370"/>
          </a:xfrm>
          <a:prstGeom prst="straightConnector1">
            <a:avLst/>
          </a:prstGeom>
          <a:noFill/>
          <a:ln w="38100" cap="flat" cmpd="sng">
            <a:solidFill>
              <a:srgbClr val="B2E1E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6"/>
          <p:cNvSpPr txBox="1">
            <a:spLocks noGrp="1"/>
          </p:cNvSpPr>
          <p:nvPr>
            <p:ph type="title"/>
          </p:nvPr>
        </p:nvSpPr>
        <p:spPr>
          <a:xfrm>
            <a:off x="132083" y="60963"/>
            <a:ext cx="8102799" cy="5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08000" rIns="91425" bIns="36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910"/>
              <a:buFont typeface="Arial"/>
              <a:buNone/>
              <a:defRPr sz="1910" b="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1566" y="227761"/>
            <a:ext cx="1978909" cy="27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白紙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7677150" y="6485999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202" y="6192637"/>
            <a:ext cx="854193" cy="57170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/>
          <p:nvPr/>
        </p:nvSpPr>
        <p:spPr>
          <a:xfrm>
            <a:off x="1795463" y="6389398"/>
            <a:ext cx="7782086" cy="27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5"/>
              <a:buFont typeface="Arial"/>
              <a:buNone/>
            </a:pPr>
            <a:r>
              <a:rPr lang="ja-JP" sz="63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本資料を無断で第三者に提示し、閲覧させ、また、複製、配布、譲渡することを堅く禁じます。また、本資料に関する知的財産権は株式会社DONUTSに帰属し、本資料を無断で修正・加工することを堅く禁じます。なお、株式会社DONUTSは、本資料の内容の正確性、完全性等について、何ら保証しません。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0" y="118534"/>
            <a:ext cx="9906000" cy="8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つのコンテンツ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45" name="Google Shape;4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較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のみ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白紙">
  <p:cSld name="白紙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66" name="Google Shape;6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3739" y="49253"/>
            <a:ext cx="1871537" cy="26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&#10;コンテンツ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lms.jobcan.ne.j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-reply@payroll.jobcan.ne.j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a.go.jp/taxes/shiraberu/taxanswer/shotoku/1175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ta.go.jp/taxes/tetsuzuki/shinsei/annai/gensen/kokugai/index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655"/>
            <a:ext cx="9906000" cy="560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1535851" y="1641540"/>
            <a:ext cx="6379451" cy="16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ja-JP" b="0"/>
              <a:t> 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4725576" y="3119617"/>
            <a:ext cx="221536" cy="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6"/>
              <a:buFont typeface="Arial"/>
              <a:buNone/>
            </a:pPr>
            <a:r>
              <a:rPr lang="ja-JP" sz="12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4725576" y="3119617"/>
            <a:ext cx="221536" cy="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6"/>
              <a:buFont typeface="Arial"/>
              <a:buNone/>
            </a:pPr>
            <a:r>
              <a:rPr lang="ja-JP" sz="12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884420" y="3643566"/>
            <a:ext cx="8125384" cy="143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00" tIns="44725" rIns="89500" bIns="44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ja-JP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ジョブカン年末調整の使い方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【従業員向けマニュアル】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095308" y="6283180"/>
            <a:ext cx="6932955" cy="37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00" tIns="44725" rIns="89500" bIns="447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i="0" u="none" strike="noStrike" cap="none" dirty="0">
                <a:solidFill>
                  <a:srgbClr val="818181"/>
                </a:solidFill>
                <a:sym typeface="Arial"/>
              </a:rPr>
              <a:t>【東京本社】　〒151-0053 東京都渋谷区代々木2-2-1 小田急サザンタワー8F</a:t>
            </a:r>
            <a:endParaRPr sz="1400" i="0" u="none" strike="noStrike" cap="none" dirty="0">
              <a:solidFill>
                <a:srgbClr val="000000"/>
              </a:solidFill>
              <a:sym typeface="Arial"/>
            </a:endParaRPr>
          </a:p>
          <a:p>
            <a:pPr lvl="0">
              <a:lnSpc>
                <a:spcPct val="120000"/>
              </a:lnSpc>
              <a:buSzPts val="800"/>
            </a:pPr>
            <a:r>
              <a:rPr lang="en-US" altLang="ja-JP" sz="800" dirty="0">
                <a:solidFill>
                  <a:srgbClr val="818181"/>
                </a:solidFill>
              </a:rPr>
              <a:t>【</a:t>
            </a:r>
            <a:r>
              <a:rPr lang="ja-JP" altLang="en-US" sz="800" dirty="0">
                <a:solidFill>
                  <a:srgbClr val="818181"/>
                </a:solidFill>
              </a:rPr>
              <a:t>その他国内拠点</a:t>
            </a:r>
            <a:r>
              <a:rPr lang="en-US" altLang="ja-JP" sz="800" dirty="0">
                <a:solidFill>
                  <a:srgbClr val="818181"/>
                </a:solidFill>
              </a:rPr>
              <a:t>】</a:t>
            </a:r>
            <a:r>
              <a:rPr lang="ja-JP" altLang="en-US" sz="800" dirty="0">
                <a:solidFill>
                  <a:srgbClr val="818181"/>
                </a:solidFill>
              </a:rPr>
              <a:t>札幌オフィス</a:t>
            </a:r>
            <a:r>
              <a:rPr lang="ja-JP" altLang="en-US" sz="800" dirty="0" smtClean="0">
                <a:solidFill>
                  <a:srgbClr val="818181"/>
                </a:solidFill>
              </a:rPr>
              <a:t>、秋田オフィス、新潟</a:t>
            </a:r>
            <a:r>
              <a:rPr lang="ja-JP" altLang="en-US" sz="800" dirty="0">
                <a:solidFill>
                  <a:srgbClr val="818181"/>
                </a:solidFill>
              </a:rPr>
              <a:t>オフィス</a:t>
            </a:r>
            <a:r>
              <a:rPr lang="ja-JP" altLang="en-US" sz="800" dirty="0" smtClean="0">
                <a:solidFill>
                  <a:srgbClr val="818181"/>
                </a:solidFill>
              </a:rPr>
              <a:t>、京都オフィス、大阪</a:t>
            </a:r>
            <a:r>
              <a:rPr lang="ja-JP" altLang="en-US" sz="800" dirty="0">
                <a:solidFill>
                  <a:srgbClr val="818181"/>
                </a:solidFill>
              </a:rPr>
              <a:t>オフィス、高知</a:t>
            </a:r>
            <a:r>
              <a:rPr lang="ja-JP" altLang="en-US" sz="800" dirty="0" smtClean="0">
                <a:solidFill>
                  <a:srgbClr val="818181"/>
                </a:solidFill>
              </a:rPr>
              <a:t>オフィス、福岡オフィス</a:t>
            </a:r>
            <a:endParaRPr sz="800" i="0" u="none" strike="noStrike" cap="none" dirty="0">
              <a:solidFill>
                <a:srgbClr val="818181"/>
              </a:solidFill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147813" y="6112080"/>
            <a:ext cx="3405973" cy="2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500" tIns="44725" rIns="89500" bIns="44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rPr>
              <a:t>株式会社 DONUTS   ジョブカン年末調整</a:t>
            </a:r>
            <a:endParaRPr sz="900" b="0" i="0" u="none" strike="noStrike" cap="none">
              <a:solidFill>
                <a:srgbClr val="818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051" y="1278294"/>
            <a:ext cx="45910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620" y="6216132"/>
            <a:ext cx="999193" cy="30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  <p:pic>
        <p:nvPicPr>
          <p:cNvPr id="190" name="Google Shape;19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47" y="1500359"/>
            <a:ext cx="4512711" cy="3733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Google Shape;180;p9"/>
          <p:cNvSpPr txBox="1"/>
          <p:nvPr/>
        </p:nvSpPr>
        <p:spPr>
          <a:xfrm>
            <a:off x="5017765" y="1500359"/>
            <a:ext cx="4582510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r>
              <a:rPr lang="ja-JP" sz="1600" b="0" i="0" u="none" strike="noStrike" cap="none" dirty="0" smtClean="0">
                <a:solidFill>
                  <a:schemeClr val="dk1"/>
                </a:solidFill>
                <a:sym typeface="Arial"/>
              </a:rPr>
              <a:t>【</a:t>
            </a:r>
            <a:r>
              <a:rPr lang="en-US" altLang="ja-JP" sz="1600" dirty="0" smtClean="0">
                <a:solidFill>
                  <a:schemeClr val="dk1"/>
                </a:solidFill>
              </a:rPr>
              <a:t>STEP</a:t>
            </a:r>
            <a:r>
              <a:rPr lang="en-US" altLang="ja-JP" sz="1600" b="0" i="0" u="none" strike="noStrike" cap="none" dirty="0" smtClean="0">
                <a:solidFill>
                  <a:schemeClr val="dk1"/>
                </a:solidFill>
                <a:sym typeface="Arial"/>
              </a:rPr>
              <a:t>2</a:t>
            </a:r>
            <a:r>
              <a:rPr lang="ja-JP" sz="1600" b="0" i="0" u="none" strike="noStrike" cap="none" dirty="0" smtClean="0">
                <a:solidFill>
                  <a:schemeClr val="dk1"/>
                </a:solidFill>
                <a:sym typeface="Arial"/>
              </a:rPr>
              <a:t>】</a:t>
            </a:r>
            <a:endParaRPr lang="en-US" altLang="ja-JP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When you start the year-end tax adjustment,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the questions will start as shown on the left.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accent3"/>
                </a:solidFill>
              </a:rPr>
              <a:t>STEP1 is </a:t>
            </a:r>
            <a:r>
              <a:rPr lang="en-US" altLang="ja" sz="1600" dirty="0" smtClean="0">
                <a:solidFill>
                  <a:schemeClr val="accent3"/>
                </a:solidFill>
              </a:rPr>
              <a:t>to </a:t>
            </a:r>
            <a:r>
              <a:rPr lang="en-US" altLang="ja" sz="1600" dirty="0">
                <a:solidFill>
                  <a:schemeClr val="accent3"/>
                </a:solidFill>
              </a:rPr>
              <a:t>check if you are applicable for our year-end tax adjustment at our company.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Select the appropriate answer and proceed to enter information/answers</a:t>
            </a:r>
            <a:r>
              <a:rPr lang="en-US" altLang="ja" sz="1600" dirty="0" smtClean="0">
                <a:solidFill>
                  <a:schemeClr val="dk1"/>
                </a:solidFill>
              </a:rPr>
              <a:t>.</a:t>
            </a: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dirty="0">
                <a:solidFill>
                  <a:schemeClr val="dk1"/>
                </a:solidFill>
              </a:rPr>
              <a:t>The </a:t>
            </a:r>
            <a:r>
              <a:rPr lang="en-US" altLang="ja" dirty="0" smtClean="0">
                <a:solidFill>
                  <a:schemeClr val="dk1"/>
                </a:solidFill>
              </a:rPr>
              <a:t>questions are </a:t>
            </a:r>
            <a:r>
              <a:rPr lang="en-US" altLang="ja" dirty="0">
                <a:solidFill>
                  <a:schemeClr val="dk1"/>
                </a:solidFill>
              </a:rPr>
              <a:t>as follows.</a:t>
            </a:r>
            <a:endParaRPr lang="en-US" altLang="ja-JP" dirty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dirty="0" smtClean="0">
                <a:solidFill>
                  <a:schemeClr val="dk1"/>
                </a:solidFill>
              </a:rPr>
              <a:t>Do </a:t>
            </a:r>
            <a:r>
              <a:rPr lang="en-US" altLang="ja" dirty="0">
                <a:solidFill>
                  <a:schemeClr val="dk1"/>
                </a:solidFill>
              </a:rPr>
              <a:t>you plan to resign before your December salary is paid</a:t>
            </a:r>
            <a:r>
              <a:rPr lang="en-US" altLang="ja" dirty="0" smtClean="0">
                <a:solidFill>
                  <a:schemeClr val="dk1"/>
                </a:solidFill>
              </a:rPr>
              <a:t>?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dirty="0" smtClean="0">
                <a:solidFill>
                  <a:schemeClr val="dk1"/>
                </a:solidFill>
              </a:rPr>
              <a:t>Do </a:t>
            </a:r>
            <a:r>
              <a:rPr lang="en-US" altLang="ja" dirty="0">
                <a:solidFill>
                  <a:schemeClr val="dk1"/>
                </a:solidFill>
              </a:rPr>
              <a:t>you currently work for more than one </a:t>
            </a:r>
            <a:r>
              <a:rPr lang="en-US" altLang="ja" dirty="0" smtClean="0">
                <a:solidFill>
                  <a:schemeClr val="dk1"/>
                </a:solidFill>
              </a:rPr>
              <a:t>company?</a:t>
            </a:r>
          </a:p>
          <a:p>
            <a:pPr lvl="0">
              <a:buSzPts val="1400"/>
            </a:pPr>
            <a:endParaRPr lang="en-US" altLang="ja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dirty="0" smtClean="0">
                <a:solidFill>
                  <a:schemeClr val="dk1"/>
                </a:solidFill>
              </a:rPr>
              <a:t>(If you are, in principle, the company with the higher salary will handle the year-end tax adjustment)</a:t>
            </a:r>
            <a:endParaRPr lang="en-US" altLang="ja-JP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</p:txBody>
      </p:sp>
      <p:sp>
        <p:nvSpPr>
          <p:cNvPr id="10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1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 smtClean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51255"/>
          <a:stretch/>
        </p:blipFill>
        <p:spPr>
          <a:xfrm>
            <a:off x="322047" y="1500359"/>
            <a:ext cx="4710813" cy="4466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Google Shape;180;p9"/>
          <p:cNvSpPr txBox="1"/>
          <p:nvPr/>
        </p:nvSpPr>
        <p:spPr>
          <a:xfrm>
            <a:off x="5360565" y="1500359"/>
            <a:ext cx="426255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 smtClean="0">
                <a:solidFill>
                  <a:schemeClr val="accent3"/>
                </a:solidFill>
              </a:rPr>
              <a:t>STEP2 </a:t>
            </a:r>
            <a:r>
              <a:rPr lang="en-US" altLang="ja" sz="1600" dirty="0">
                <a:solidFill>
                  <a:schemeClr val="accent3"/>
                </a:solidFill>
              </a:rPr>
              <a:t>is to check your general information required for the year-end tax adjustment.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※For those who have adjustments in the personal information, please adjust the already registered information.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The questions </a:t>
            </a:r>
            <a:r>
              <a:rPr lang="en-US" altLang="ja" sz="1600" dirty="0" smtClean="0">
                <a:solidFill>
                  <a:schemeClr val="dk1"/>
                </a:solidFill>
              </a:rPr>
              <a:t>are </a:t>
            </a:r>
            <a:r>
              <a:rPr lang="en-US" altLang="ja" sz="1600" dirty="0">
                <a:solidFill>
                  <a:schemeClr val="dk1"/>
                </a:solidFill>
              </a:rPr>
              <a:t>as follows.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Personal </a:t>
            </a:r>
            <a:r>
              <a:rPr lang="en-US" altLang="ja" sz="1600" dirty="0">
                <a:solidFill>
                  <a:schemeClr val="dk1"/>
                </a:solidFill>
              </a:rPr>
              <a:t>information / </a:t>
            </a:r>
            <a:r>
              <a:rPr lang="en-US" altLang="ja" sz="1600" dirty="0" smtClean="0">
                <a:solidFill>
                  <a:schemeClr val="dk1"/>
                </a:solidFill>
              </a:rPr>
              <a:t>Registered </a:t>
            </a:r>
            <a:r>
              <a:rPr lang="en-US" altLang="ja" sz="1600" dirty="0">
                <a:solidFill>
                  <a:schemeClr val="dk1"/>
                </a:solidFill>
              </a:rPr>
              <a:t>address of </a:t>
            </a:r>
            <a:r>
              <a:rPr lang="en-US" altLang="ja" sz="1600" dirty="0" smtClean="0">
                <a:solidFill>
                  <a:schemeClr val="dk1"/>
                </a:solidFill>
              </a:rPr>
              <a:t>resident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Information </a:t>
            </a:r>
            <a:r>
              <a:rPr lang="en-US" altLang="ja" sz="1600" dirty="0">
                <a:solidFill>
                  <a:schemeClr val="dk1"/>
                </a:solidFill>
              </a:rPr>
              <a:t>of </a:t>
            </a:r>
            <a:r>
              <a:rPr lang="en-US" altLang="ja" sz="1600" dirty="0" smtClean="0">
                <a:solidFill>
                  <a:schemeClr val="dk1"/>
                </a:solidFill>
              </a:rPr>
              <a:t>householder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Information </a:t>
            </a:r>
            <a:r>
              <a:rPr lang="en-US" altLang="ja" sz="1600" dirty="0">
                <a:solidFill>
                  <a:schemeClr val="dk1"/>
                </a:solidFill>
              </a:rPr>
              <a:t>of previous </a:t>
            </a:r>
            <a:r>
              <a:rPr lang="en-US" altLang="ja" sz="1600" dirty="0" smtClean="0">
                <a:solidFill>
                  <a:schemeClr val="dk1"/>
                </a:solidFill>
              </a:rPr>
              <a:t>job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err="1" smtClean="0">
                <a:solidFill>
                  <a:schemeClr val="dk1"/>
                </a:solidFill>
              </a:rPr>
              <a:t>Salaray</a:t>
            </a:r>
            <a:r>
              <a:rPr lang="en-US" altLang="ja" sz="1600" dirty="0" smtClean="0">
                <a:solidFill>
                  <a:schemeClr val="dk1"/>
                </a:solidFill>
              </a:rPr>
              <a:t> </a:t>
            </a:r>
            <a:r>
              <a:rPr lang="en-US" altLang="ja" sz="1600" dirty="0">
                <a:solidFill>
                  <a:schemeClr val="dk1"/>
                </a:solidFill>
              </a:rPr>
              <a:t>income, </a:t>
            </a:r>
            <a:r>
              <a:rPr lang="en-US" altLang="ja" sz="1600" dirty="0" smtClean="0">
                <a:solidFill>
                  <a:schemeClr val="dk1"/>
                </a:solidFill>
              </a:rPr>
              <a:t>etc.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Working </a:t>
            </a:r>
            <a:r>
              <a:rPr lang="en-US" altLang="ja" sz="1600" dirty="0">
                <a:solidFill>
                  <a:schemeClr val="dk1"/>
                </a:solidFill>
              </a:rPr>
              <a:t>students (if </a:t>
            </a:r>
            <a:r>
              <a:rPr lang="en-US" altLang="ja" sz="1600" dirty="0" smtClean="0">
                <a:solidFill>
                  <a:schemeClr val="dk1"/>
                </a:solidFill>
              </a:rPr>
              <a:t>applicable)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Disability classification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Martial </a:t>
            </a:r>
            <a:r>
              <a:rPr lang="en-US" altLang="ja" sz="1600" dirty="0">
                <a:solidFill>
                  <a:schemeClr val="dk1"/>
                </a:solidFill>
              </a:rPr>
              <a:t>status</a:t>
            </a:r>
            <a:endParaRPr lang="en-US" altLang="ja-JP" sz="1600" dirty="0">
              <a:solidFill>
                <a:schemeClr val="dk1"/>
              </a:solidFill>
            </a:endParaRPr>
          </a:p>
        </p:txBody>
      </p:sp>
      <p:sp>
        <p:nvSpPr>
          <p:cNvPr id="10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1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79fbb90ba_0_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  <p:pic>
        <p:nvPicPr>
          <p:cNvPr id="206" name="Google Shape;206;gf79fbb90ba_0_9"/>
          <p:cNvPicPr preferRelativeResize="0"/>
          <p:nvPr/>
        </p:nvPicPr>
        <p:blipFill rotWithShape="1">
          <a:blip r:embed="rId3">
            <a:alphaModFix/>
          </a:blip>
          <a:srcRect b="76100"/>
          <a:stretch/>
        </p:blipFill>
        <p:spPr>
          <a:xfrm>
            <a:off x="322047" y="1500359"/>
            <a:ext cx="4508550" cy="4485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Google Shape;180;p9"/>
          <p:cNvSpPr txBox="1"/>
          <p:nvPr/>
        </p:nvSpPr>
        <p:spPr>
          <a:xfrm>
            <a:off x="5150839" y="1604064"/>
            <a:ext cx="4646103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 smtClean="0">
                <a:solidFill>
                  <a:schemeClr val="accent3"/>
                </a:solidFill>
              </a:rPr>
              <a:t>STEP3</a:t>
            </a:r>
            <a:r>
              <a:rPr lang="ja" altLang="en-US" sz="1600" dirty="0" smtClean="0">
                <a:solidFill>
                  <a:schemeClr val="accent3"/>
                </a:solidFill>
              </a:rPr>
              <a:t> </a:t>
            </a:r>
            <a:r>
              <a:rPr lang="en-US" altLang="ja" sz="1600" dirty="0" smtClean="0">
                <a:solidFill>
                  <a:schemeClr val="accent3"/>
                </a:solidFill>
              </a:rPr>
              <a:t>is to check </a:t>
            </a:r>
            <a:r>
              <a:rPr lang="en-US" altLang="ja" sz="1600" dirty="0">
                <a:solidFill>
                  <a:schemeClr val="accent3"/>
                </a:solidFill>
              </a:rPr>
              <a:t>the existence of </a:t>
            </a:r>
            <a:endParaRPr lang="en-US" altLang="ja" sz="1600" dirty="0" smtClean="0">
              <a:solidFill>
                <a:schemeClr val="accent3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accent3"/>
                </a:solidFill>
              </a:rPr>
              <a:t>dependents </a:t>
            </a:r>
            <a:r>
              <a:rPr lang="en-US" altLang="ja" sz="1600" dirty="0">
                <a:solidFill>
                  <a:schemeClr val="accent3"/>
                </a:solidFill>
              </a:rPr>
              <a:t>and their information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* Please check your spouse income information (such as the total income of your spouse) in advance.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The </a:t>
            </a:r>
            <a:r>
              <a:rPr lang="en-US" altLang="ja" sz="1600" dirty="0" smtClean="0">
                <a:solidFill>
                  <a:schemeClr val="dk1"/>
                </a:solidFill>
              </a:rPr>
              <a:t>questions are </a:t>
            </a:r>
            <a:r>
              <a:rPr lang="en-US" altLang="ja" sz="1600" dirty="0">
                <a:solidFill>
                  <a:schemeClr val="dk1"/>
                </a:solidFill>
              </a:rPr>
              <a:t>as follows</a:t>
            </a:r>
            <a:r>
              <a:rPr lang="en-US" altLang="ja" sz="1600" dirty="0" smtClean="0">
                <a:solidFill>
                  <a:schemeClr val="dk1"/>
                </a:solidFill>
              </a:rPr>
              <a:t>,</a:t>
            </a: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Confirmation </a:t>
            </a:r>
            <a:r>
              <a:rPr lang="en-US" altLang="ja" sz="1600" dirty="0">
                <a:solidFill>
                  <a:schemeClr val="dk1"/>
                </a:solidFill>
              </a:rPr>
              <a:t>of spouse deduction / </a:t>
            </a:r>
            <a:r>
              <a:rPr lang="en-US" altLang="ja" sz="1600" dirty="0" smtClean="0">
                <a:solidFill>
                  <a:schemeClr val="dk1"/>
                </a:solidFill>
              </a:rPr>
              <a:t>special </a:t>
            </a:r>
            <a:r>
              <a:rPr lang="en-US" altLang="ja" sz="1600" dirty="0">
                <a:solidFill>
                  <a:schemeClr val="dk1"/>
                </a:solidFill>
              </a:rPr>
              <a:t>spouse </a:t>
            </a:r>
            <a:r>
              <a:rPr lang="en-US" altLang="ja" sz="1600" dirty="0" smtClean="0">
                <a:solidFill>
                  <a:schemeClr val="dk1"/>
                </a:solidFill>
              </a:rPr>
              <a:t>deduction                                       →</a:t>
            </a:r>
            <a:r>
              <a:rPr lang="en-US" altLang="ja" sz="1600" dirty="0">
                <a:solidFill>
                  <a:schemeClr val="dk1"/>
                </a:solidFill>
              </a:rPr>
              <a:t>If applicable, spouses income information is required for input</a:t>
            </a:r>
            <a:r>
              <a:rPr lang="en-US" altLang="ja" sz="1600" dirty="0" smtClean="0">
                <a:solidFill>
                  <a:schemeClr val="dk1"/>
                </a:solidFill>
              </a:rPr>
              <a:t>.</a:t>
            </a:r>
          </a:p>
          <a:p>
            <a:pPr marL="342900" lvl="0" indent="-342900">
              <a:buSzPts val="1400"/>
              <a:buAutoNum type="arabicParenBoth"/>
            </a:pPr>
            <a:endParaRPr lang="en-US" altLang="ja" sz="1600" dirty="0" smtClean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Confirmation </a:t>
            </a:r>
            <a:r>
              <a:rPr lang="en-US" altLang="ja" sz="1600" dirty="0">
                <a:solidFill>
                  <a:schemeClr val="dk1"/>
                </a:solidFill>
              </a:rPr>
              <a:t>of tax dependent </a:t>
            </a:r>
            <a:r>
              <a:rPr lang="en-US" altLang="ja" sz="1600" dirty="0" smtClean="0">
                <a:solidFill>
                  <a:schemeClr val="dk1"/>
                </a:solidFill>
              </a:rPr>
              <a:t>relatives      →</a:t>
            </a:r>
            <a:r>
              <a:rPr lang="en-US" altLang="ja" sz="1600" dirty="0">
                <a:solidFill>
                  <a:schemeClr val="dk1"/>
                </a:solidFill>
              </a:rPr>
              <a:t>If applicable, you will be required to enter dependent’s information.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</p:txBody>
      </p:sp>
      <p:sp>
        <p:nvSpPr>
          <p:cNvPr id="12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3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13</a:t>
            </a:fld>
            <a:endParaRPr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8" y="1500359"/>
            <a:ext cx="4248307" cy="3633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0;p9"/>
          <p:cNvSpPr txBox="1"/>
          <p:nvPr/>
        </p:nvSpPr>
        <p:spPr>
          <a:xfrm>
            <a:off x="4957892" y="1500359"/>
            <a:ext cx="4646103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 smtClean="0">
                <a:solidFill>
                  <a:schemeClr val="accent3"/>
                </a:solidFill>
              </a:rPr>
              <a:t>STEP4</a:t>
            </a:r>
            <a:r>
              <a:rPr lang="ja-JP" altLang="en-US" sz="1600" dirty="0" smtClean="0">
                <a:solidFill>
                  <a:schemeClr val="accent3"/>
                </a:solidFill>
              </a:rPr>
              <a:t> </a:t>
            </a:r>
            <a:r>
              <a:rPr lang="en-US" altLang="ja-JP" sz="1600" dirty="0" smtClean="0">
                <a:solidFill>
                  <a:schemeClr val="accent3"/>
                </a:solidFill>
              </a:rPr>
              <a:t>is to confirm insurance / loan information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The </a:t>
            </a:r>
            <a:r>
              <a:rPr lang="en-US" altLang="ja" sz="1600" dirty="0">
                <a:solidFill>
                  <a:schemeClr val="dk1"/>
                </a:solidFill>
              </a:rPr>
              <a:t>contents to be confirmed are </a:t>
            </a:r>
            <a:r>
              <a:rPr lang="en-US" altLang="ja" sz="1600" dirty="0" err="1">
                <a:solidFill>
                  <a:schemeClr val="dk1"/>
                </a:solidFill>
              </a:rPr>
              <a:t>are</a:t>
            </a:r>
            <a:r>
              <a:rPr lang="en-US" altLang="ja" sz="1600" dirty="0">
                <a:solidFill>
                  <a:schemeClr val="dk1"/>
                </a:solidFill>
              </a:rPr>
              <a:t> as follows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" altLang="en-US" sz="1600" dirty="0">
                <a:solidFill>
                  <a:schemeClr val="dk1"/>
                </a:solidFill>
              </a:rPr>
              <a:t>・ </a:t>
            </a:r>
            <a:r>
              <a:rPr lang="en-US" altLang="ja" sz="1600" dirty="0">
                <a:solidFill>
                  <a:schemeClr val="dk1"/>
                </a:solidFill>
              </a:rPr>
              <a:t>Life insurance</a:t>
            </a:r>
            <a:endParaRPr lang="en-US" altLang="ja-JP" dirty="0"/>
          </a:p>
          <a:p>
            <a:pPr lvl="0">
              <a:buSzPts val="1400"/>
            </a:pPr>
            <a:r>
              <a:rPr lang="ja" altLang="en-US" sz="1600" dirty="0">
                <a:solidFill>
                  <a:schemeClr val="dk1"/>
                </a:solidFill>
              </a:rPr>
              <a:t>・ </a:t>
            </a:r>
            <a:r>
              <a:rPr lang="en-US" altLang="ja" sz="1600" dirty="0">
                <a:solidFill>
                  <a:schemeClr val="dk1"/>
                </a:solidFill>
              </a:rPr>
              <a:t>Earthquake insurance</a:t>
            </a:r>
            <a:endParaRPr lang="en-US" altLang="ja-JP" dirty="0"/>
          </a:p>
          <a:p>
            <a:pPr lvl="0">
              <a:buSzPts val="1400"/>
            </a:pPr>
            <a:r>
              <a:rPr lang="ja" altLang="en-US" sz="1600" dirty="0">
                <a:solidFill>
                  <a:schemeClr val="dk1"/>
                </a:solidFill>
              </a:rPr>
              <a:t>・ </a:t>
            </a:r>
            <a:r>
              <a:rPr lang="en-US" altLang="ja" sz="1600" dirty="0">
                <a:solidFill>
                  <a:schemeClr val="dk1"/>
                </a:solidFill>
              </a:rPr>
              <a:t>National pension / National Health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-JP" altLang="en-US" sz="1600" dirty="0" smtClean="0">
                <a:solidFill>
                  <a:schemeClr val="dk1"/>
                </a:solidFill>
              </a:rPr>
              <a:t>　 </a:t>
            </a:r>
            <a:r>
              <a:rPr lang="en-US" altLang="ja" sz="1600" dirty="0" smtClean="0">
                <a:solidFill>
                  <a:schemeClr val="dk1"/>
                </a:solidFill>
              </a:rPr>
              <a:t>Insurance </a:t>
            </a:r>
            <a:r>
              <a:rPr lang="en-US" altLang="ja" sz="1600" dirty="0">
                <a:solidFill>
                  <a:schemeClr val="dk1"/>
                </a:solidFill>
              </a:rPr>
              <a:t>premium</a:t>
            </a:r>
            <a:endParaRPr lang="en-US" altLang="ja-JP" dirty="0"/>
          </a:p>
          <a:p>
            <a:pPr lvl="0">
              <a:buSzPts val="1400"/>
            </a:pPr>
            <a:r>
              <a:rPr lang="ja" altLang="en-US" sz="1600" dirty="0">
                <a:solidFill>
                  <a:schemeClr val="dk1"/>
                </a:solidFill>
              </a:rPr>
              <a:t>・ </a:t>
            </a:r>
            <a:r>
              <a:rPr lang="en-US" altLang="ja" sz="1600" dirty="0">
                <a:solidFill>
                  <a:schemeClr val="dk1"/>
                </a:solidFill>
              </a:rPr>
              <a:t>Mutual aid contract premium /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    individual </a:t>
            </a:r>
            <a:r>
              <a:rPr lang="en-US" altLang="ja" sz="1600" dirty="0">
                <a:solidFill>
                  <a:schemeClr val="dk1"/>
                </a:solidFill>
              </a:rPr>
              <a:t>corporate pension premium</a:t>
            </a:r>
            <a:endParaRPr lang="en-US" altLang="ja-JP" dirty="0"/>
          </a:p>
          <a:p>
            <a:pPr lvl="0">
              <a:buSzPts val="1400"/>
            </a:pPr>
            <a:r>
              <a:rPr lang="ja" altLang="en-US" sz="1600" dirty="0">
                <a:solidFill>
                  <a:schemeClr val="dk1"/>
                </a:solidFill>
              </a:rPr>
              <a:t>・ </a:t>
            </a:r>
            <a:r>
              <a:rPr lang="en-US" altLang="ja" sz="1600" dirty="0">
                <a:solidFill>
                  <a:schemeClr val="dk1"/>
                </a:solidFill>
              </a:rPr>
              <a:t>Mortgage </a:t>
            </a:r>
            <a:r>
              <a:rPr lang="en-US" altLang="ja" sz="1600" dirty="0" smtClean="0">
                <a:solidFill>
                  <a:schemeClr val="dk1"/>
                </a:solidFill>
              </a:rPr>
              <a:t>deduction</a:t>
            </a: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dirty="0">
                <a:solidFill>
                  <a:schemeClr val="dk1"/>
                </a:solidFill>
              </a:rPr>
              <a:t>If you have a premium payment or mortgage deduction declaration, contents for entering information about each insurance will be displayed</a:t>
            </a:r>
            <a:endParaRPr lang="en-US" altLang="ja-JP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dirty="0">
                <a:solidFill>
                  <a:schemeClr val="dk1"/>
                </a:solidFill>
              </a:rPr>
              <a:t>*If there are any documents(deduction certificate etc.) you need to hand out the original copy, please don‘t forget to hand it in to ●●</a:t>
            </a:r>
            <a:r>
              <a:rPr lang="en-US" altLang="ja" dirty="0" smtClean="0">
                <a:solidFill>
                  <a:schemeClr val="dk1"/>
                </a:solidFill>
              </a:rPr>
              <a:t>.</a:t>
            </a:r>
            <a:endParaRPr lang="en-US" altLang="ja-JP" dirty="0">
              <a:solidFill>
                <a:schemeClr val="dk1"/>
              </a:solidFill>
            </a:endParaRPr>
          </a:p>
        </p:txBody>
      </p:sp>
      <p:sp>
        <p:nvSpPr>
          <p:cNvPr id="10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2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14</a:t>
            </a:fld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5554980" y="1780993"/>
            <a:ext cx="42443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b="1" dirty="0">
                <a:solidFill>
                  <a:schemeClr val="accent3"/>
                </a:solidFill>
              </a:rPr>
              <a:t>STEP5</a:t>
            </a:r>
            <a:r>
              <a:rPr lang="en-US" altLang="ja" sz="1600" dirty="0">
                <a:solidFill>
                  <a:schemeClr val="accent3"/>
                </a:solidFill>
              </a:rPr>
              <a:t> </a:t>
            </a:r>
            <a:r>
              <a:rPr lang="en-US" altLang="ja" sz="1600" dirty="0" smtClean="0">
                <a:solidFill>
                  <a:schemeClr val="accent3"/>
                </a:solidFill>
              </a:rPr>
              <a:t>is to attach </a:t>
            </a:r>
            <a:r>
              <a:rPr lang="en-US" altLang="ja" sz="1600" dirty="0">
                <a:solidFill>
                  <a:schemeClr val="accent3"/>
                </a:solidFill>
              </a:rPr>
              <a:t>the document file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accent3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If you have documents that you need to submit to manager, attach the file and click “Next”</a:t>
            </a:r>
            <a:r>
              <a:rPr lang="ja" altLang="en-US" sz="1600" dirty="0">
                <a:solidFill>
                  <a:schemeClr val="dk1"/>
                </a:solidFill>
              </a:rPr>
              <a:t>（</a:t>
            </a:r>
            <a:r>
              <a:rPr lang="ja-JP" altLang="en-US" sz="1600" dirty="0">
                <a:solidFill>
                  <a:schemeClr val="dk1"/>
                </a:solidFill>
              </a:rPr>
              <a:t>次へ）</a:t>
            </a:r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</a:blip>
          <a:srcRect l="2243" t="3639" r="1473" b="2322"/>
          <a:stretch/>
        </p:blipFill>
        <p:spPr>
          <a:xfrm>
            <a:off x="345591" y="1500359"/>
            <a:ext cx="4812908" cy="456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0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246540" y="5629013"/>
            <a:ext cx="4194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-JP" sz="800" dirty="0" smtClean="0">
                <a:solidFill>
                  <a:srgbClr val="FF0000"/>
                </a:solidFill>
              </a:rPr>
              <a:t>Next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15</a:t>
            </a:fld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4790756" y="1629221"/>
            <a:ext cx="4881749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When you finish answering all questionnaire, the screen will change to “Submit the </a:t>
            </a:r>
            <a:r>
              <a:rPr lang="en-US" altLang="ja" sz="1600" dirty="0" smtClean="0">
                <a:solidFill>
                  <a:schemeClr val="dk1"/>
                </a:solidFill>
              </a:rPr>
              <a:t>Answer</a:t>
            </a:r>
            <a:r>
              <a:rPr lang="en-US" altLang="ja" sz="1600" dirty="0">
                <a:solidFill>
                  <a:schemeClr val="dk1"/>
                </a:solidFill>
              </a:rPr>
              <a:t>” </a:t>
            </a:r>
            <a:r>
              <a:rPr lang="ja" altLang="en-US" sz="1600" dirty="0">
                <a:solidFill>
                  <a:schemeClr val="dk1"/>
                </a:solidFill>
              </a:rPr>
              <a:t>（“</a:t>
            </a:r>
            <a:r>
              <a:rPr lang="ja-JP" altLang="en-US" sz="1600" dirty="0">
                <a:solidFill>
                  <a:schemeClr val="dk1"/>
                </a:solidFill>
              </a:rPr>
              <a:t>回答を提出します”）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lang="en-US" altLang="ja-JP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You can check the documents by clicking them It is also enter the comments in the text box (“Contacting the </a:t>
            </a:r>
            <a:r>
              <a:rPr lang="en-US" altLang="ja" sz="1600" dirty="0" err="1" smtClean="0">
                <a:solidFill>
                  <a:schemeClr val="dk1"/>
                </a:solidFill>
              </a:rPr>
              <a:t>administrato</a:t>
            </a:r>
            <a:r>
              <a:rPr lang="en-US" altLang="ja" sz="1600" dirty="0" smtClean="0">
                <a:solidFill>
                  <a:schemeClr val="dk1"/>
                </a:solidFill>
              </a:rPr>
              <a:t>, etc.)</a:t>
            </a:r>
          </a:p>
          <a:p>
            <a:pPr marL="342900" lvl="0" indent="-342900">
              <a:buSzPts val="1400"/>
              <a:buAutoNum type="arabicParenBoth"/>
            </a:pPr>
            <a:endParaRPr lang="en-US" altLang="ja" sz="1600" dirty="0" smtClean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If the content of </a:t>
            </a:r>
            <a:r>
              <a:rPr lang="en-US" altLang="ja" sz="1600" dirty="0" err="1" smtClean="0">
                <a:solidFill>
                  <a:schemeClr val="dk1"/>
                </a:solidFill>
              </a:rPr>
              <a:t>te</a:t>
            </a:r>
            <a:r>
              <a:rPr lang="en-US" altLang="ja" sz="1600" dirty="0" smtClean="0">
                <a:solidFill>
                  <a:schemeClr val="dk1"/>
                </a:solidFill>
              </a:rPr>
              <a:t> document is correct, click “Submit the Information(</a:t>
            </a:r>
            <a:r>
              <a:rPr lang="ja-JP" altLang="en-US" sz="1600" dirty="0" smtClean="0">
                <a:solidFill>
                  <a:schemeClr val="dk1"/>
                </a:solidFill>
              </a:rPr>
              <a:t>情報を提出</a:t>
            </a:r>
            <a:r>
              <a:rPr lang="en-US" altLang="ja" sz="1600" dirty="0" smtClean="0">
                <a:solidFill>
                  <a:schemeClr val="dk1"/>
                </a:solidFill>
              </a:rPr>
              <a:t>)” at the bottom.</a:t>
            </a:r>
            <a:endParaRPr lang="en-US" altLang="ja-JP"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r>
              <a:rPr lang="en-US" altLang="ja-JP" sz="16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en-US" altLang="ja-JP" sz="16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1" y="1500359"/>
            <a:ext cx="3473934" cy="4561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0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551963" y="2206305"/>
            <a:ext cx="1417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-JP" sz="800" dirty="0" smtClean="0">
                <a:solidFill>
                  <a:srgbClr val="FF0000"/>
                </a:solidFill>
              </a:rPr>
              <a:t>Submit the Answer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35185" y="5596856"/>
            <a:ext cx="1417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-JP" sz="800" dirty="0" smtClean="0">
                <a:solidFill>
                  <a:srgbClr val="FF0000"/>
                </a:solidFill>
              </a:rPr>
              <a:t>Submit the Information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16</a:t>
            </a:fld>
            <a:endParaRPr/>
          </a:p>
        </p:txBody>
      </p:sp>
      <p:sp>
        <p:nvSpPr>
          <p:cNvPr id="11" name="Google Shape;231;p16"/>
          <p:cNvSpPr txBox="1"/>
          <p:nvPr/>
        </p:nvSpPr>
        <p:spPr>
          <a:xfrm>
            <a:off x="4762006" y="1500359"/>
            <a:ext cx="492474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After submitting your answer, the screen will change as </a:t>
            </a:r>
            <a:r>
              <a:rPr lang="en-US" altLang="ja" sz="1600" dirty="0" smtClean="0">
                <a:solidFill>
                  <a:schemeClr val="dk1"/>
                </a:solidFill>
              </a:rPr>
              <a:t>follows.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If you </a:t>
            </a:r>
            <a:r>
              <a:rPr lang="en-US" altLang="ja" sz="1600" dirty="0" smtClean="0">
                <a:solidFill>
                  <a:schemeClr val="dk1"/>
                </a:solidFill>
              </a:rPr>
              <a:t>need to submit the paper documents, please click the name of each document to print it.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For documents you need to submit (deduction certificates etc. ) , please print the “Attachment Mount” and attach them to it.</a:t>
            </a:r>
            <a:endParaRPr lang="en-US" altLang="ja-JP" dirty="0" smtClean="0"/>
          </a:p>
          <a:p>
            <a:pPr lvl="0">
              <a:buSzPts val="1400"/>
            </a:pPr>
            <a:r>
              <a:rPr lang="en-US" altLang="ja-JP" sz="1600" dirty="0" smtClean="0">
                <a:solidFill>
                  <a:schemeClr val="dk1"/>
                </a:solidFill>
              </a:rPr>
              <a:t>Please </a:t>
            </a:r>
            <a:r>
              <a:rPr lang="en-US" altLang="ja-JP" sz="1600" dirty="0">
                <a:solidFill>
                  <a:schemeClr val="dk1"/>
                </a:solidFill>
              </a:rPr>
              <a:t>print out the “Attachment Form” and affix it to </a:t>
            </a:r>
            <a:r>
              <a:rPr lang="en-US" altLang="ja" sz="1600" dirty="0">
                <a:solidFill>
                  <a:schemeClr val="dk1"/>
                </a:solidFill>
              </a:rPr>
              <a:t>deduction certificates etc</a:t>
            </a:r>
            <a:r>
              <a:rPr lang="en-US" altLang="ja" sz="1600" dirty="0" smtClean="0">
                <a:solidFill>
                  <a:schemeClr val="dk1"/>
                </a:solidFill>
              </a:rPr>
              <a:t>.</a:t>
            </a:r>
            <a:r>
              <a:rPr lang="en-US" altLang="ja-JP" sz="1600" dirty="0" smtClean="0">
                <a:solidFill>
                  <a:schemeClr val="dk1"/>
                </a:solidFill>
              </a:rPr>
              <a:t> </a:t>
            </a:r>
            <a:r>
              <a:rPr lang="en-US" altLang="ja-JP" sz="1600" dirty="0">
                <a:solidFill>
                  <a:schemeClr val="dk1"/>
                </a:solidFill>
              </a:rPr>
              <a:t>that you need to submit.</a:t>
            </a:r>
            <a:endParaRPr lang="en-US" altLang="ja-JP" sz="1600" dirty="0" smtClean="0">
              <a:solidFill>
                <a:schemeClr val="dk1"/>
              </a:solidFill>
            </a:endParaRPr>
          </a:p>
          <a:p>
            <a:pPr>
              <a:buSzPts val="1653"/>
            </a:pPr>
            <a:endParaRPr lang="en-US" altLang="ja-JP" sz="1600" dirty="0" smtClean="0">
              <a:solidFill>
                <a:schemeClr val="dk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1" y="1500359"/>
            <a:ext cx="4219970" cy="3822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8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1" y="1760419"/>
            <a:ext cx="4210668" cy="3356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7" name="Google Shape;24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17</a:t>
            </a:fld>
            <a:endParaRPr/>
          </a:p>
        </p:txBody>
      </p:sp>
      <p:sp>
        <p:nvSpPr>
          <p:cNvPr id="12" name="Google Shape;231;p16"/>
          <p:cNvSpPr txBox="1"/>
          <p:nvPr/>
        </p:nvSpPr>
        <p:spPr>
          <a:xfrm>
            <a:off x="4790756" y="1629221"/>
            <a:ext cx="492474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You may receive a error correction request from the group manager.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You </a:t>
            </a:r>
            <a:r>
              <a:rPr lang="en-US" altLang="ja" sz="1600" dirty="0">
                <a:solidFill>
                  <a:schemeClr val="dk1"/>
                </a:solidFill>
              </a:rPr>
              <a:t>will receive an email with the </a:t>
            </a:r>
            <a:r>
              <a:rPr lang="en-US" altLang="ja" sz="1600" dirty="0" smtClean="0">
                <a:solidFill>
                  <a:schemeClr val="dk1"/>
                </a:solidFill>
              </a:rPr>
              <a:t>title </a:t>
            </a:r>
            <a:r>
              <a:rPr lang="en-US" altLang="ja" sz="1600" dirty="0">
                <a:solidFill>
                  <a:schemeClr val="dk1"/>
                </a:solidFill>
              </a:rPr>
              <a:t>“A request for error correction of year-end tax adjustment has arrived”</a:t>
            </a:r>
            <a:r>
              <a:rPr lang="ja" altLang="en-US" sz="1600" dirty="0">
                <a:solidFill>
                  <a:schemeClr val="dk1"/>
                </a:solidFill>
              </a:rPr>
              <a:t>　</a:t>
            </a:r>
            <a:r>
              <a:rPr lang="en-US" altLang="ja" sz="1600" dirty="0">
                <a:solidFill>
                  <a:schemeClr val="dk1"/>
                </a:solidFill>
              </a:rPr>
              <a:t>(</a:t>
            </a:r>
            <a:r>
              <a:rPr lang="ja-JP" altLang="en-US" sz="1600" dirty="0">
                <a:solidFill>
                  <a:schemeClr val="dk1"/>
                </a:solidFill>
              </a:rPr>
              <a:t>年末調整の修正依頼が届きました）</a:t>
            </a:r>
            <a:r>
              <a:rPr lang="en-US" altLang="ja-JP" sz="1600" dirty="0" smtClean="0">
                <a:solidFill>
                  <a:schemeClr val="dk1"/>
                </a:solidFill>
              </a:rPr>
              <a:t>.</a:t>
            </a:r>
            <a:r>
              <a:rPr lang="en-US" altLang="ja" sz="1600" dirty="0" smtClean="0">
                <a:solidFill>
                  <a:schemeClr val="dk1"/>
                </a:solidFill>
              </a:rPr>
              <a:t>Check </a:t>
            </a:r>
            <a:r>
              <a:rPr lang="en-US" altLang="ja" sz="1600" dirty="0">
                <a:solidFill>
                  <a:schemeClr val="dk1"/>
                </a:solidFill>
              </a:rPr>
              <a:t>the comments for the error corrections</a:t>
            </a:r>
            <a:r>
              <a:rPr lang="en-US" altLang="ja" sz="1600" dirty="0" smtClean="0">
                <a:solidFill>
                  <a:schemeClr val="dk1"/>
                </a:solidFill>
              </a:rPr>
              <a:t>.</a:t>
            </a:r>
          </a:p>
          <a:p>
            <a:pPr marL="342900" lvl="0" indent="-342900">
              <a:buSzPts val="1400"/>
              <a:buAutoNum type="arabicParenBoth"/>
            </a:pPr>
            <a:endParaRPr lang="en-US" altLang="ja" sz="1600" dirty="0" smtClean="0">
              <a:solidFill>
                <a:schemeClr val="dk1"/>
              </a:solidFill>
            </a:endParaRPr>
          </a:p>
          <a:p>
            <a:pPr marL="342900" lvl="0" indent="-342900">
              <a:buSzPts val="1400"/>
              <a:buAutoNum type="arabicParenBoth"/>
            </a:pPr>
            <a:r>
              <a:rPr lang="en-US" altLang="ja" sz="1600" dirty="0" smtClean="0">
                <a:solidFill>
                  <a:schemeClr val="dk1"/>
                </a:solidFill>
              </a:rPr>
              <a:t>Click </a:t>
            </a:r>
            <a:r>
              <a:rPr lang="en-US" altLang="ja" sz="1600" dirty="0">
                <a:solidFill>
                  <a:schemeClr val="dk1"/>
                </a:solidFill>
              </a:rPr>
              <a:t>the URL in the email and select whether to log in again by yourself or send the input URL by email to access the </a:t>
            </a:r>
            <a:r>
              <a:rPr lang="en-US" altLang="ja" sz="1600" dirty="0" smtClean="0">
                <a:solidFill>
                  <a:schemeClr val="dk1"/>
                </a:solidFill>
              </a:rPr>
              <a:t>survey </a:t>
            </a:r>
            <a:r>
              <a:rPr lang="en-US" altLang="ja" sz="1600" dirty="0">
                <a:solidFill>
                  <a:schemeClr val="dk1"/>
                </a:solidFill>
              </a:rPr>
              <a:t>form.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</p:txBody>
      </p:sp>
      <p:sp>
        <p:nvSpPr>
          <p:cNvPr id="7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8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  <p:sp>
        <p:nvSpPr>
          <p:cNvPr id="11" name="Google Shape;211;p7"/>
          <p:cNvSpPr/>
          <p:nvPr/>
        </p:nvSpPr>
        <p:spPr>
          <a:xfrm>
            <a:off x="856974" y="1425465"/>
            <a:ext cx="3073796" cy="407512"/>
          </a:xfrm>
          <a:prstGeom prst="rect">
            <a:avLst/>
          </a:prstGeom>
          <a:solidFill>
            <a:srgbClr val="005FC8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lvl="0" algn="ctr">
              <a:buSzPts val="1200"/>
            </a:pPr>
            <a:r>
              <a:rPr lang="en-US" altLang="ja" sz="1100" dirty="0">
                <a:solidFill>
                  <a:schemeClr val="lt1"/>
                </a:solidFill>
              </a:rPr>
              <a:t>“A request for error correction of </a:t>
            </a:r>
            <a:endParaRPr lang="en-US" altLang="ja" sz="1100" dirty="0" smtClean="0">
              <a:solidFill>
                <a:schemeClr val="lt1"/>
              </a:solidFill>
            </a:endParaRPr>
          </a:p>
          <a:p>
            <a:pPr lvl="0" algn="ctr">
              <a:buSzPts val="1200"/>
            </a:pPr>
            <a:r>
              <a:rPr lang="en-US" altLang="ja" sz="1100" dirty="0" smtClean="0">
                <a:solidFill>
                  <a:schemeClr val="lt1"/>
                </a:solidFill>
              </a:rPr>
              <a:t>year-end </a:t>
            </a:r>
            <a:r>
              <a:rPr lang="en-US" altLang="ja" sz="1100" dirty="0">
                <a:solidFill>
                  <a:schemeClr val="lt1"/>
                </a:solidFill>
              </a:rPr>
              <a:t>tax adjustment </a:t>
            </a:r>
            <a:r>
              <a:rPr lang="en-US" altLang="ja" sz="1100" dirty="0" smtClean="0">
                <a:solidFill>
                  <a:schemeClr val="lt1"/>
                </a:solidFill>
              </a:rPr>
              <a:t>has </a:t>
            </a:r>
            <a:r>
              <a:rPr lang="en-US" altLang="ja" sz="1100" dirty="0">
                <a:solidFill>
                  <a:schemeClr val="lt1"/>
                </a:solidFill>
              </a:rPr>
              <a:t>arrived : </a:t>
            </a:r>
            <a:r>
              <a:rPr lang="en-US" altLang="ja" sz="1100" dirty="0" err="1">
                <a:solidFill>
                  <a:schemeClr val="lt1"/>
                </a:solidFill>
              </a:rPr>
              <a:t>Jobcan</a:t>
            </a:r>
            <a:r>
              <a:rPr lang="en-US" altLang="ja" sz="1100" dirty="0">
                <a:solidFill>
                  <a:schemeClr val="lt1"/>
                </a:solidFill>
              </a:rPr>
              <a:t>”</a:t>
            </a:r>
            <a:endParaRPr lang="en-US" altLang="ja-JP" sz="1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18</a:t>
            </a:fld>
            <a:endParaRPr/>
          </a:p>
        </p:txBody>
      </p:sp>
      <p:sp>
        <p:nvSpPr>
          <p:cNvPr id="8" name="Google Shape;158;p7"/>
          <p:cNvSpPr txBox="1"/>
          <p:nvPr/>
        </p:nvSpPr>
        <p:spPr>
          <a:xfrm>
            <a:off x="178676" y="1023994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altLang="en-US" sz="1653" dirty="0" smtClean="0">
                <a:solidFill>
                  <a:schemeClr val="dk1"/>
                </a:solidFill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Accept requests to modify</a:t>
            </a:r>
            <a:endParaRPr lang="en-US" altLang="ja-JP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1" y="1500360"/>
            <a:ext cx="4397859" cy="3386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231;p16"/>
          <p:cNvSpPr txBox="1"/>
          <p:nvPr/>
        </p:nvSpPr>
        <p:spPr>
          <a:xfrm>
            <a:off x="5010150" y="1629221"/>
            <a:ext cx="470534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If you access the resubmission, the final screen of survey form will be displayed as the example to the left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 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Click the  “STEP” tab on the left to open the edit screen for each item and make corrections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After </a:t>
            </a:r>
            <a:r>
              <a:rPr lang="en-US" altLang="ja" sz="1600" dirty="0">
                <a:solidFill>
                  <a:schemeClr val="dk1"/>
                </a:solidFill>
              </a:rPr>
              <a:t>error corrections, complete the resubmission. Please wait for the approval of the administrator.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" sz="1600" dirty="0" smtClean="0">
              <a:solidFill>
                <a:schemeClr val="dk1"/>
              </a:solidFill>
            </a:endParaRPr>
          </a:p>
        </p:txBody>
      </p:sp>
      <p:sp>
        <p:nvSpPr>
          <p:cNvPr id="9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19</a:t>
            </a:fld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3437574" y="4647268"/>
            <a:ext cx="359891" cy="173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5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1" y="4139656"/>
            <a:ext cx="8760431" cy="1656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158;p7"/>
          <p:cNvSpPr txBox="1"/>
          <p:nvPr/>
        </p:nvSpPr>
        <p:spPr>
          <a:xfrm>
            <a:off x="178676" y="1023994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altLang="en-US" sz="1653" dirty="0" smtClean="0">
                <a:solidFill>
                  <a:schemeClr val="dk1"/>
                </a:solidFill>
              </a:rPr>
              <a:t>☑</a:t>
            </a:r>
            <a:r>
              <a:rPr lang="en-US" altLang="ja-JP" sz="1653" dirty="0" smtClean="0">
                <a:solidFill>
                  <a:schemeClr val="dk1"/>
                </a:solidFill>
              </a:rPr>
              <a:t>c</a:t>
            </a:r>
            <a:r>
              <a:rPr lang="en-US" altLang="ja" sz="1800" dirty="0" smtClean="0">
                <a:solidFill>
                  <a:schemeClr val="dk1"/>
                </a:solidFill>
              </a:rPr>
              <a:t>heck </a:t>
            </a:r>
            <a:r>
              <a:rPr lang="en-US" altLang="ja" sz="1800" dirty="0">
                <a:solidFill>
                  <a:schemeClr val="dk1"/>
                </a:solidFill>
              </a:rPr>
              <a:t>the withholding tax certificate</a:t>
            </a:r>
            <a:endParaRPr lang="en-US" altLang="ja-JP" sz="1200" dirty="0"/>
          </a:p>
        </p:txBody>
      </p:sp>
      <p:sp>
        <p:nvSpPr>
          <p:cNvPr id="10" name="Google Shape;231;p16"/>
          <p:cNvSpPr txBox="1"/>
          <p:nvPr/>
        </p:nvSpPr>
        <p:spPr>
          <a:xfrm>
            <a:off x="178676" y="1629221"/>
            <a:ext cx="953682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Once the year-end tax adjustment is completed, a withholding certificate will be distributed after </a:t>
            </a:r>
            <a:r>
              <a:rPr lang="en-US" altLang="ja" sz="1600" dirty="0" smtClean="0">
                <a:solidFill>
                  <a:schemeClr val="dk1"/>
                </a:solidFill>
              </a:rPr>
              <a:t>December.  It </a:t>
            </a:r>
            <a:r>
              <a:rPr lang="en-US" altLang="ja" sz="1600" dirty="0">
                <a:solidFill>
                  <a:schemeClr val="dk1"/>
                </a:solidFill>
              </a:rPr>
              <a:t>will be distributed by one of the following method from 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(1) Distributed </a:t>
            </a:r>
            <a:r>
              <a:rPr lang="en-US" altLang="ja" sz="1600" dirty="0">
                <a:solidFill>
                  <a:schemeClr val="dk1"/>
                </a:solidFill>
              </a:rPr>
              <a:t>by email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You will receive two emails with the withholding tax PDF attached and the password.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(2) Delivered </a:t>
            </a:r>
            <a:r>
              <a:rPr lang="en-US" altLang="ja" sz="1600" dirty="0">
                <a:solidFill>
                  <a:schemeClr val="dk1"/>
                </a:solidFill>
              </a:rPr>
              <a:t>to My Page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You can check it by logging in to My Page of 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Labor Management / 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payroll.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The following notification will be displayed, so click it to check.</a:t>
            </a:r>
            <a:endParaRPr lang="en-US" altLang="ja-JP" dirty="0"/>
          </a:p>
        </p:txBody>
      </p:sp>
      <p:sp>
        <p:nvSpPr>
          <p:cNvPr id="11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78676" y="294290"/>
            <a:ext cx="82858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ja-JP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Group Manager,</a:t>
            </a:r>
            <a:r>
              <a:rPr lang="en-US" altLang="ja-JP" sz="2800" dirty="0">
                <a:solidFill>
                  <a:schemeClr val="dk1"/>
                </a:solidFill>
              </a:rPr>
              <a:t> </a:t>
            </a:r>
            <a:r>
              <a:rPr lang="en-US" altLang="ja-JP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Use this Manual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30459" y="1219200"/>
            <a:ext cx="87657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300"/>
            </a:pPr>
            <a:r>
              <a:rPr lang="en-US" altLang="ja" sz="1600" dirty="0" smtClean="0">
                <a:solidFill>
                  <a:schemeClr val="dk1"/>
                </a:solidFill>
              </a:rPr>
              <a:t>This </a:t>
            </a:r>
            <a:r>
              <a:rPr lang="en-US" altLang="ja" sz="1600" dirty="0">
                <a:solidFill>
                  <a:schemeClr val="dk1"/>
                </a:solidFill>
              </a:rPr>
              <a:t>is the “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Year-end Tax Adjustment</a:t>
            </a:r>
            <a:r>
              <a:rPr lang="en-US" altLang="ja" sz="1600" dirty="0">
                <a:solidFill>
                  <a:schemeClr val="dk1"/>
                </a:solidFill>
              </a:rPr>
              <a:t>” manual for staff.</a:t>
            </a:r>
            <a:endParaRPr lang="en-US" altLang="ja-JP" sz="1200" dirty="0"/>
          </a:p>
          <a:p>
            <a:pPr lvl="0">
              <a:buSzPts val="1300"/>
            </a:pPr>
            <a:r>
              <a:rPr lang="en-US" altLang="ja" sz="1600" dirty="0" smtClean="0">
                <a:solidFill>
                  <a:schemeClr val="dk1"/>
                </a:solidFill>
              </a:rPr>
              <a:t>In addition to operational guidance, this manual also provides </a:t>
            </a:r>
            <a:r>
              <a:rPr lang="en-US" altLang="ja" sz="1600" dirty="0">
                <a:solidFill>
                  <a:schemeClr val="dk1"/>
                </a:solidFill>
              </a:rPr>
              <a:t>information on advance </a:t>
            </a:r>
            <a:r>
              <a:rPr lang="en-US" altLang="ja" sz="1600" dirty="0" smtClean="0">
                <a:solidFill>
                  <a:schemeClr val="dk1"/>
                </a:solidFill>
              </a:rPr>
              <a:t>preparations, and the explanation is based on the standard usage of the system.</a:t>
            </a:r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endParaRPr lang="en-US" altLang="ja-JP" sz="1200" dirty="0" smtClean="0"/>
          </a:p>
          <a:p>
            <a:pPr lvl="0">
              <a:buSzPts val="1300"/>
            </a:pPr>
            <a:r>
              <a:rPr lang="en-US" altLang="ja" sz="1600" dirty="0" smtClean="0">
                <a:solidFill>
                  <a:schemeClr val="dk1"/>
                </a:solidFill>
              </a:rPr>
              <a:t>This instructions is based on standard usage.</a:t>
            </a:r>
            <a:endParaRPr lang="en-US" altLang="ja-JP" sz="1200" dirty="0" smtClean="0"/>
          </a:p>
          <a:p>
            <a:pPr lvl="0">
              <a:buSzPts val="1300"/>
            </a:pPr>
            <a:r>
              <a:rPr lang="en-US" altLang="ja" sz="1600" dirty="0" smtClean="0">
                <a:solidFill>
                  <a:schemeClr val="dk1"/>
                </a:solidFill>
              </a:rPr>
              <a:t>The </a:t>
            </a:r>
            <a:r>
              <a:rPr lang="en-US" altLang="ja" sz="1600" dirty="0">
                <a:solidFill>
                  <a:schemeClr val="dk1"/>
                </a:solidFill>
              </a:rPr>
              <a:t>way of using “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Year-end Tax Adjustment</a:t>
            </a:r>
            <a:r>
              <a:rPr lang="en-US" altLang="ja" sz="1600" dirty="0" smtClean="0">
                <a:solidFill>
                  <a:schemeClr val="dk1"/>
                </a:solidFill>
              </a:rPr>
              <a:t>” </a:t>
            </a:r>
            <a:r>
              <a:rPr lang="en-US" altLang="ja" sz="1600" dirty="0">
                <a:solidFill>
                  <a:schemeClr val="dk1"/>
                </a:solidFill>
              </a:rPr>
              <a:t>differs depending on the company so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 smtClean="0">
                <a:solidFill>
                  <a:schemeClr val="accent3"/>
                </a:solidFill>
              </a:rPr>
              <a:t>feel </a:t>
            </a:r>
            <a:r>
              <a:rPr lang="en-US" altLang="ja" sz="1600" dirty="0">
                <a:solidFill>
                  <a:schemeClr val="accent3"/>
                </a:solidFill>
              </a:rPr>
              <a:t>free to edit this manual</a:t>
            </a:r>
            <a:r>
              <a:rPr lang="en-US" altLang="ja" sz="1600" dirty="0" smtClean="0">
                <a:solidFill>
                  <a:schemeClr val="accent3"/>
                </a:solidFill>
              </a:rPr>
              <a:t>.</a:t>
            </a:r>
          </a:p>
          <a:p>
            <a:pPr lvl="0">
              <a:buSzPts val="1300"/>
            </a:pPr>
            <a:endParaRPr lang="en-US" altLang="ja-JP" sz="1200" dirty="0" smtClean="0"/>
          </a:p>
          <a:p>
            <a:pPr lvl="0">
              <a:buSzPts val="1300"/>
            </a:pPr>
            <a:endParaRPr lang="en-US" altLang="ja-JP" sz="1200" dirty="0"/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We hope this will help reduce your work related to y</a:t>
            </a:r>
            <a:r>
              <a:rPr lang="en-US" altLang="ja" sz="1600" dirty="0" smtClean="0">
                <a:solidFill>
                  <a:schemeClr val="dk1"/>
                </a:solidFill>
              </a:rPr>
              <a:t>ear-end tax adjustment.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20</a:t>
            </a:fld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178676" y="1129332"/>
            <a:ext cx="93201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600" dirty="0">
                <a:solidFill>
                  <a:schemeClr val="accent3"/>
                </a:solidFill>
              </a:rPr>
              <a:t>Q</a:t>
            </a:r>
            <a:r>
              <a:rPr lang="ja" altLang="en-US" sz="1600" dirty="0">
                <a:solidFill>
                  <a:schemeClr val="accent3"/>
                </a:solidFill>
              </a:rPr>
              <a:t>： </a:t>
            </a:r>
            <a:r>
              <a:rPr lang="en-US" altLang="ja" sz="1600" dirty="0">
                <a:solidFill>
                  <a:schemeClr val="accent3"/>
                </a:solidFill>
              </a:rPr>
              <a:t>I submitted with the wrong information. Can I fix it?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A </a:t>
            </a:r>
            <a:r>
              <a:rPr lang="en-US" altLang="ja" sz="1600" dirty="0">
                <a:solidFill>
                  <a:schemeClr val="dk1"/>
                </a:solidFill>
              </a:rPr>
              <a:t>: Once the answer is submitted, it cannot be corrected by the staff.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     </a:t>
            </a:r>
            <a:r>
              <a:rPr lang="en-US" altLang="ja" sz="1600" dirty="0" smtClean="0">
                <a:solidFill>
                  <a:schemeClr val="dk1"/>
                </a:solidFill>
              </a:rPr>
              <a:t> </a:t>
            </a:r>
            <a:r>
              <a:rPr lang="en-US" altLang="ja" sz="1600" dirty="0">
                <a:solidFill>
                  <a:schemeClr val="dk1"/>
                </a:solidFill>
              </a:rPr>
              <a:t>Please contact the person in charge in the company.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accent3"/>
                </a:solidFill>
              </a:rPr>
              <a:t>Q: Can I answer from my smartphone or feature phone instead of a PC?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A </a:t>
            </a:r>
            <a:r>
              <a:rPr lang="en-US" altLang="ja" sz="1600" dirty="0">
                <a:solidFill>
                  <a:schemeClr val="dk1"/>
                </a:solidFill>
              </a:rPr>
              <a:t>: You can answer from your smartphone. Also, you can access from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     </a:t>
            </a:r>
            <a:r>
              <a:rPr lang="ja-JP" altLang="en-US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the </a:t>
            </a:r>
            <a:r>
              <a:rPr lang="en-US" altLang="ja" sz="1600" dirty="0">
                <a:solidFill>
                  <a:schemeClr val="dk1"/>
                </a:solidFill>
              </a:rPr>
              <a:t>feature </a:t>
            </a:r>
            <a:r>
              <a:rPr lang="en-US" altLang="ja" sz="1600" dirty="0" smtClean="0">
                <a:solidFill>
                  <a:schemeClr val="dk1"/>
                </a:solidFill>
              </a:rPr>
              <a:t>phone </a:t>
            </a:r>
            <a:r>
              <a:rPr lang="en-US" altLang="ja" sz="1600" dirty="0">
                <a:solidFill>
                  <a:schemeClr val="dk1"/>
                </a:solidFill>
              </a:rPr>
              <a:t>if it has installed Android. If you don’t have a device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-JP" altLang="en-US" sz="1600" dirty="0">
                <a:solidFill>
                  <a:schemeClr val="dk1"/>
                </a:solidFill>
              </a:rPr>
              <a:t> </a:t>
            </a:r>
            <a:r>
              <a:rPr lang="ja-JP" altLang="en-US" sz="1600" dirty="0" smtClean="0">
                <a:solidFill>
                  <a:schemeClr val="dk1"/>
                </a:solidFill>
              </a:rPr>
              <a:t>     </a:t>
            </a:r>
            <a:r>
              <a:rPr lang="en-US" altLang="ja" sz="1600" dirty="0" smtClean="0">
                <a:solidFill>
                  <a:schemeClr val="dk1"/>
                </a:solidFill>
              </a:rPr>
              <a:t>that </a:t>
            </a:r>
            <a:r>
              <a:rPr lang="en-US" altLang="ja" sz="1600" dirty="0">
                <a:solidFill>
                  <a:schemeClr val="dk1"/>
                </a:solidFill>
              </a:rPr>
              <a:t>you can answer, please ask the person in charge in your company.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accent3"/>
                </a:solidFill>
              </a:rPr>
              <a:t>Q : I haven’t received the questionnaire input request email. What should I do?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A </a:t>
            </a:r>
            <a:r>
              <a:rPr lang="en-US" altLang="ja" sz="1600" dirty="0">
                <a:solidFill>
                  <a:schemeClr val="dk1"/>
                </a:solidFill>
              </a:rPr>
              <a:t>: The questionnaire input request email will be delivered from either of </a:t>
            </a:r>
            <a:r>
              <a:rPr lang="en-US" altLang="ja" sz="1600" dirty="0" smtClean="0">
                <a:solidFill>
                  <a:schemeClr val="dk1"/>
                </a:solidFill>
              </a:rPr>
              <a:t>the</a:t>
            </a:r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      following </a:t>
            </a:r>
            <a:r>
              <a:rPr lang="en-US" altLang="ja" sz="1600" dirty="0">
                <a:solidFill>
                  <a:schemeClr val="dk1"/>
                </a:solidFill>
              </a:rPr>
              <a:t>addresses</a:t>
            </a:r>
            <a:r>
              <a:rPr lang="en-US" altLang="ja" sz="1600" dirty="0" smtClean="0">
                <a:solidFill>
                  <a:schemeClr val="dk1"/>
                </a:solidFill>
              </a:rPr>
              <a:t>. </a:t>
            </a:r>
            <a:r>
              <a:rPr lang="en-US" altLang="ja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[ </a:t>
            </a:r>
            <a:r>
              <a:rPr lang="en-US" altLang="ja" sz="1600" u="sng" dirty="0" smtClean="0">
                <a:solidFill>
                  <a:schemeClr val="hlink"/>
                </a:solidFill>
                <a:hlinkClick r:id="rId3"/>
              </a:rPr>
              <a:t>no-reply@lms.jobcan.ne.jp</a:t>
            </a:r>
            <a:r>
              <a:rPr lang="en-US" altLang="ja" sz="1600" dirty="0" smtClean="0">
                <a:solidFill>
                  <a:schemeClr val="dk1"/>
                </a:solidFill>
              </a:rPr>
              <a:t> / </a:t>
            </a:r>
            <a:r>
              <a:rPr lang="en-US" altLang="ja" sz="1600" u="sng" dirty="0" smtClean="0">
                <a:solidFill>
                  <a:schemeClr val="hlink"/>
                </a:solidFill>
                <a:hlinkClick r:id="rId4"/>
              </a:rPr>
              <a:t>noreply@payroll.donuts.ne.jp</a:t>
            </a:r>
            <a:r>
              <a:rPr lang="en-US" altLang="ja" sz="1600" dirty="0" smtClean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]</a:t>
            </a:r>
            <a:endParaRPr lang="en-US" altLang="ja-JP" dirty="0" smtClean="0"/>
          </a:p>
          <a:p>
            <a:pPr lvl="0">
              <a:buSzPts val="1400"/>
            </a:pPr>
            <a:r>
              <a:rPr lang="en-US" altLang="ja" sz="1600" dirty="0" smtClean="0">
                <a:solidFill>
                  <a:schemeClr val="dk1"/>
                </a:solidFill>
              </a:rPr>
              <a:t>      Please </a:t>
            </a:r>
            <a:r>
              <a:rPr lang="en-US" altLang="ja" sz="1600" dirty="0">
                <a:solidFill>
                  <a:schemeClr val="dk1"/>
                </a:solidFill>
              </a:rPr>
              <a:t>check if it is sorted to the junk mail folder, and if you cannot find it,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     contact </a:t>
            </a:r>
            <a:r>
              <a:rPr lang="en-US" altLang="ja" sz="1600" dirty="0">
                <a:solidFill>
                  <a:schemeClr val="dk1"/>
                </a:solidFill>
              </a:rPr>
              <a:t>the person in charge in your company</a:t>
            </a:r>
            <a:r>
              <a:rPr lang="en-US" altLang="ja" sz="1600" dirty="0" smtClean="0">
                <a:solidFill>
                  <a:schemeClr val="dk1"/>
                </a:solidFill>
              </a:rPr>
              <a:t>. </a:t>
            </a:r>
            <a:endParaRPr lang="en-US" altLang="ja-JP" sz="1600" dirty="0">
              <a:solidFill>
                <a:schemeClr val="dk1"/>
              </a:solidFill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1568743" y="4871485"/>
            <a:ext cx="6945330" cy="1249649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en-US" altLang="ja" dirty="0">
                <a:solidFill>
                  <a:schemeClr val="dk1"/>
                </a:solidFill>
              </a:rPr>
              <a:t>Contact</a:t>
            </a:r>
            <a:endParaRPr lang="en-US" altLang="ja-JP" sz="1200" dirty="0"/>
          </a:p>
          <a:p>
            <a:pPr lvl="0">
              <a:buSzPts val="1400"/>
            </a:pPr>
            <a:r>
              <a:rPr lang="en-US" altLang="ja" dirty="0" smtClean="0">
                <a:solidFill>
                  <a:srgbClr val="8B8B8B"/>
                </a:solidFill>
              </a:rPr>
              <a:t>* please </a:t>
            </a:r>
            <a:r>
              <a:rPr lang="en-US" altLang="ja" dirty="0">
                <a:solidFill>
                  <a:srgbClr val="8B8B8B"/>
                </a:solidFill>
              </a:rPr>
              <a:t>fill the information of the person in charge of tax-year end adjustment </a:t>
            </a:r>
            <a:r>
              <a:rPr lang="en-US" altLang="ja" dirty="0" smtClean="0">
                <a:solidFill>
                  <a:srgbClr val="8B8B8B"/>
                </a:solidFill>
              </a:rPr>
              <a:t>process</a:t>
            </a:r>
          </a:p>
          <a:p>
            <a:pPr lvl="0">
              <a:buSzPts val="1400"/>
            </a:pPr>
            <a:endParaRPr lang="en-US" altLang="ja-JP" dirty="0">
              <a:solidFill>
                <a:srgbClr val="8B8B8B"/>
              </a:solidFill>
            </a:endParaRPr>
          </a:p>
          <a:p>
            <a:pPr lvl="0" algn="ctr">
              <a:buSzPts val="1400"/>
            </a:pPr>
            <a:r>
              <a:rPr lang="en-US" altLang="ja" dirty="0">
                <a:solidFill>
                  <a:schemeClr val="dk1"/>
                </a:solidFill>
              </a:rPr>
              <a:t>___Department</a:t>
            </a:r>
            <a:r>
              <a:rPr lang="en-US" altLang="ja" dirty="0" smtClean="0">
                <a:solidFill>
                  <a:schemeClr val="dk1"/>
                </a:solidFill>
              </a:rPr>
              <a:t>____	Email:_____________	  TEL</a:t>
            </a:r>
            <a:r>
              <a:rPr lang="en-US" altLang="ja" dirty="0">
                <a:solidFill>
                  <a:schemeClr val="dk1"/>
                </a:solidFill>
              </a:rPr>
              <a:t>:___________</a:t>
            </a:r>
            <a:endParaRPr lang="en-US" altLang="ja-JP" sz="1200" dirty="0"/>
          </a:p>
        </p:txBody>
      </p:sp>
      <p:sp>
        <p:nvSpPr>
          <p:cNvPr id="7" name="Google Shape;122;p2"/>
          <p:cNvSpPr txBox="1"/>
          <p:nvPr/>
        </p:nvSpPr>
        <p:spPr>
          <a:xfrm>
            <a:off x="178676" y="294291"/>
            <a:ext cx="67161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Frequently Asked Questions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  <p:sp>
        <p:nvSpPr>
          <p:cNvPr id="5" name="Google Shape;122;p2"/>
          <p:cNvSpPr txBox="1"/>
          <p:nvPr/>
        </p:nvSpPr>
        <p:spPr>
          <a:xfrm>
            <a:off x="178676" y="294290"/>
            <a:ext cx="67161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3;p2"/>
          <p:cNvSpPr txBox="1"/>
          <p:nvPr/>
        </p:nvSpPr>
        <p:spPr>
          <a:xfrm>
            <a:off x="330459" y="1219200"/>
            <a:ext cx="87657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ja-JP" altLang="en-US" sz="1600" dirty="0">
                <a:solidFill>
                  <a:schemeClr val="dk1"/>
                </a:solidFill>
              </a:rPr>
              <a:t>■ </a:t>
            </a:r>
            <a:r>
              <a:rPr lang="en-US" altLang="ja" sz="1600" dirty="0">
                <a:solidFill>
                  <a:schemeClr val="dk1"/>
                </a:solidFill>
              </a:rPr>
              <a:t>Schedule of the </a:t>
            </a:r>
            <a:r>
              <a:rPr lang="en-US" altLang="ja" sz="1600" dirty="0" smtClean="0">
                <a:solidFill>
                  <a:schemeClr val="dk1"/>
                </a:solidFill>
              </a:rPr>
              <a:t>Year-end Tax </a:t>
            </a:r>
            <a:r>
              <a:rPr lang="en-US" altLang="ja" sz="1600" dirty="0">
                <a:solidFill>
                  <a:schemeClr val="dk1"/>
                </a:solidFill>
              </a:rPr>
              <a:t>A</a:t>
            </a:r>
            <a:r>
              <a:rPr lang="en-US" altLang="ja" sz="1600" dirty="0" smtClean="0">
                <a:solidFill>
                  <a:schemeClr val="dk1"/>
                </a:solidFill>
              </a:rPr>
              <a:t>djustment</a:t>
            </a:r>
            <a:endParaRPr lang="en-US" altLang="ja" sz="1100" dirty="0" smtClean="0"/>
          </a:p>
          <a:p>
            <a:pPr>
              <a:buSzPts val="2000"/>
            </a:pPr>
            <a:endParaRPr lang="ja-JP" altLang="en-US" sz="1600" dirty="0">
              <a:solidFill>
                <a:schemeClr val="dk1"/>
              </a:solidFill>
            </a:endParaRPr>
          </a:p>
          <a:p>
            <a:pPr marL="6350" lvl="0">
              <a:buClr>
                <a:schemeClr val="dk1"/>
              </a:buClr>
              <a:buSzPts val="1700"/>
            </a:pPr>
            <a:r>
              <a:rPr lang="ja-JP" altLang="en-US" sz="1600" dirty="0">
                <a:solidFill>
                  <a:schemeClr val="dk1"/>
                </a:solidFill>
              </a:rPr>
              <a:t>■ </a:t>
            </a:r>
            <a:r>
              <a:rPr lang="en-US" altLang="ja" sz="1600" dirty="0">
                <a:solidFill>
                  <a:schemeClr val="dk1"/>
                </a:solidFill>
              </a:rPr>
              <a:t>Advance P</a:t>
            </a:r>
            <a:r>
              <a:rPr lang="en-US" altLang="ja" sz="1600" dirty="0" smtClean="0">
                <a:solidFill>
                  <a:schemeClr val="dk1"/>
                </a:solidFill>
              </a:rPr>
              <a:t>reparations </a:t>
            </a:r>
            <a:r>
              <a:rPr lang="en-US" altLang="ja" sz="1600" dirty="0">
                <a:solidFill>
                  <a:schemeClr val="dk1"/>
                </a:solidFill>
              </a:rPr>
              <a:t>of the </a:t>
            </a:r>
            <a:r>
              <a:rPr lang="en-US" altLang="ja" sz="1600" dirty="0" smtClean="0">
                <a:solidFill>
                  <a:schemeClr val="dk1"/>
                </a:solidFill>
              </a:rPr>
              <a:t>Year-end Tax Adjustment</a:t>
            </a:r>
            <a:endParaRPr lang="en-US" altLang="ja-JP" sz="1100" dirty="0"/>
          </a:p>
          <a:p>
            <a:pPr lvl="0">
              <a:buSzPts val="2000"/>
            </a:pPr>
            <a:endParaRPr lang="ja-JP" altLang="en-US" sz="1600" dirty="0">
              <a:solidFill>
                <a:schemeClr val="dk1"/>
              </a:solidFill>
            </a:endParaRPr>
          </a:p>
          <a:p>
            <a:pPr marL="6350" lvl="0">
              <a:buClr>
                <a:schemeClr val="dk1"/>
              </a:buClr>
              <a:buSzPts val="1700"/>
            </a:pPr>
            <a:r>
              <a:rPr lang="ja-JP" altLang="en-US" sz="1600" dirty="0">
                <a:solidFill>
                  <a:schemeClr val="dk1"/>
                </a:solidFill>
              </a:rPr>
              <a:t>■ </a:t>
            </a:r>
            <a:r>
              <a:rPr lang="en-US" altLang="ja" sz="1600" dirty="0">
                <a:solidFill>
                  <a:schemeClr val="dk1"/>
                </a:solidFill>
              </a:rPr>
              <a:t>How to </a:t>
            </a:r>
            <a:r>
              <a:rPr lang="en-US" altLang="ja" sz="1600" dirty="0" smtClean="0">
                <a:solidFill>
                  <a:schemeClr val="dk1"/>
                </a:solidFill>
              </a:rPr>
              <a:t>Use </a:t>
            </a:r>
            <a:r>
              <a:rPr lang="en-US" altLang="ja" sz="1600" dirty="0">
                <a:solidFill>
                  <a:schemeClr val="dk1"/>
                </a:solidFill>
              </a:rPr>
              <a:t>“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</a:t>
            </a:r>
            <a:r>
              <a:rPr lang="en-US" altLang="ja" sz="1600" dirty="0" smtClean="0">
                <a:solidFill>
                  <a:schemeClr val="dk1"/>
                </a:solidFill>
              </a:rPr>
              <a:t>Year-end Tax Adjustment</a:t>
            </a:r>
            <a:r>
              <a:rPr lang="en-US" altLang="ja" sz="1600" dirty="0">
                <a:solidFill>
                  <a:schemeClr val="dk1"/>
                </a:solidFill>
              </a:rPr>
              <a:t>”</a:t>
            </a:r>
            <a:endParaRPr lang="en-US" altLang="ja-JP" sz="1100" dirty="0"/>
          </a:p>
          <a:p>
            <a:pPr lvl="0">
              <a:buSzPts val="1700"/>
            </a:pPr>
            <a:r>
              <a:rPr lang="en-US" altLang="ja" sz="1600" dirty="0" smtClean="0">
                <a:solidFill>
                  <a:schemeClr val="dk1"/>
                </a:solidFill>
              </a:rPr>
              <a:t>   </a:t>
            </a:r>
            <a:r>
              <a:rPr lang="en-US" altLang="ja" sz="1600" dirty="0">
                <a:solidFill>
                  <a:schemeClr val="dk1"/>
                </a:solidFill>
              </a:rPr>
              <a:t>1. Access to the questionnaire form</a:t>
            </a:r>
            <a:endParaRPr lang="en-US" altLang="ja-JP" sz="1100" dirty="0"/>
          </a:p>
          <a:p>
            <a:pPr lvl="0">
              <a:buSzPts val="1700"/>
            </a:pPr>
            <a:r>
              <a:rPr lang="en-US" altLang="ja" sz="1600" dirty="0">
                <a:solidFill>
                  <a:schemeClr val="dk1"/>
                </a:solidFill>
              </a:rPr>
              <a:t>   2. Answer to the questionnaire</a:t>
            </a:r>
            <a:endParaRPr lang="en-US" altLang="ja-JP" sz="1100" dirty="0"/>
          </a:p>
          <a:p>
            <a:pPr lvl="0">
              <a:buSzPts val="1700"/>
            </a:pPr>
            <a:r>
              <a:rPr lang="en-US" altLang="ja" sz="1600" dirty="0">
                <a:solidFill>
                  <a:schemeClr val="dk1"/>
                </a:solidFill>
              </a:rPr>
              <a:t>   3. Accept requests to modify</a:t>
            </a:r>
            <a:endParaRPr lang="en-US" altLang="ja-JP" sz="1100" dirty="0"/>
          </a:p>
          <a:p>
            <a:pPr lvl="0">
              <a:buSzPts val="1700"/>
            </a:pPr>
            <a:r>
              <a:rPr lang="en-US" altLang="ja" sz="1600" dirty="0">
                <a:solidFill>
                  <a:schemeClr val="dk1"/>
                </a:solidFill>
              </a:rPr>
              <a:t>   4. Check the withholding tax certificate</a:t>
            </a:r>
            <a:endParaRPr lang="en-US" altLang="ja-JP" sz="1100" dirty="0"/>
          </a:p>
          <a:p>
            <a:pPr lvl="0">
              <a:buSzPts val="2000"/>
            </a:pPr>
            <a:endParaRPr lang="ja-JP" altLang="en-US" sz="1600" dirty="0">
              <a:solidFill>
                <a:schemeClr val="dk1"/>
              </a:solidFill>
            </a:endParaRPr>
          </a:p>
          <a:p>
            <a:pPr marL="6350" lvl="0">
              <a:buClr>
                <a:schemeClr val="dk1"/>
              </a:buClr>
              <a:buSzPts val="1700"/>
            </a:pPr>
            <a:r>
              <a:rPr lang="ja-JP" altLang="en-US" sz="1600" dirty="0">
                <a:solidFill>
                  <a:schemeClr val="dk1"/>
                </a:solidFill>
              </a:rPr>
              <a:t>■ </a:t>
            </a:r>
            <a:r>
              <a:rPr lang="en-US" altLang="ja" sz="1600" dirty="0">
                <a:solidFill>
                  <a:schemeClr val="dk1"/>
                </a:solidFill>
              </a:rPr>
              <a:t>Frequently </a:t>
            </a:r>
            <a:r>
              <a:rPr lang="en-US" altLang="ja" sz="1600" dirty="0" smtClean="0">
                <a:solidFill>
                  <a:schemeClr val="dk1"/>
                </a:solidFill>
              </a:rPr>
              <a:t>Asked Questions</a:t>
            </a:r>
            <a:endParaRPr lang="en-US" altLang="ja-JP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336331" y="1219200"/>
            <a:ext cx="7966842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Year-end tax adjustment is an important procedure for the company to carry out your final return on your behalf.</a:t>
            </a:r>
            <a:endParaRPr lang="en-US" altLang="ja-JP" sz="1200" dirty="0"/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This year’s schedule will be as follows, so please keep to this deadline.</a:t>
            </a:r>
            <a:endParaRPr lang="en-US" altLang="ja-JP" sz="1200" dirty="0"/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■Share the questionnaire form with staff</a:t>
            </a:r>
            <a:endParaRPr lang="en-US" altLang="ja-JP" sz="1200" dirty="0"/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       ●/●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■The deadline to submit the questionnaire form to manager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      ●/●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■The deadline for submitting documents that require the original submission</a:t>
            </a:r>
            <a:endParaRPr lang="en-US" altLang="ja-JP" sz="1200" dirty="0"/>
          </a:p>
          <a:p>
            <a:pPr lvl="0">
              <a:buSzPts val="1300"/>
            </a:pPr>
            <a:r>
              <a:rPr lang="ja" altLang="en-US" sz="1600" dirty="0">
                <a:solidFill>
                  <a:schemeClr val="dk1"/>
                </a:solidFill>
              </a:rPr>
              <a:t>　●</a:t>
            </a:r>
            <a:r>
              <a:rPr lang="en-US" altLang="ja" sz="1600" dirty="0">
                <a:solidFill>
                  <a:schemeClr val="dk1"/>
                </a:solidFill>
              </a:rPr>
              <a:t>/●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en-US" altLang="ja" sz="1600" dirty="0">
                <a:solidFill>
                  <a:schemeClr val="dk1"/>
                </a:solidFill>
              </a:rPr>
              <a:t>* Documents that require the original submission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ja" altLang="en-US" sz="1600" dirty="0">
                <a:solidFill>
                  <a:schemeClr val="dk1"/>
                </a:solidFill>
              </a:rPr>
              <a:t>・ ◎◎◎◎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ja" altLang="en-US" sz="1600" dirty="0">
                <a:solidFill>
                  <a:schemeClr val="dk1"/>
                </a:solidFill>
              </a:rPr>
              <a:t>・ ◎◎◎◎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r>
              <a:rPr lang="ja" altLang="en-US" sz="1600" dirty="0">
                <a:solidFill>
                  <a:schemeClr val="dk1"/>
                </a:solidFill>
              </a:rPr>
              <a:t>・ ◎◎◎◎</a:t>
            </a: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3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marL="241300" lvl="0" indent="-234950"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altLang="ja" sz="1600" dirty="0">
                <a:solidFill>
                  <a:schemeClr val="dk1"/>
                </a:solidFill>
              </a:rPr>
              <a:t>The place of submission : _______</a:t>
            </a:r>
            <a:r>
              <a:rPr lang="en-US" altLang="ja" sz="1600" dirty="0" smtClean="0">
                <a:solidFill>
                  <a:schemeClr val="dk1"/>
                </a:solidFill>
              </a:rPr>
              <a:t>Box</a:t>
            </a:r>
            <a:endParaRPr lang="en-US" altLang="ja-JP" sz="1200" dirty="0"/>
          </a:p>
        </p:txBody>
      </p:sp>
      <p:sp>
        <p:nvSpPr>
          <p:cNvPr id="5" name="Google Shape;122;p2"/>
          <p:cNvSpPr txBox="1"/>
          <p:nvPr/>
        </p:nvSpPr>
        <p:spPr>
          <a:xfrm>
            <a:off x="178675" y="294290"/>
            <a:ext cx="84619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altLang="ja" sz="2800" dirty="0">
                <a:solidFill>
                  <a:schemeClr val="dk1"/>
                </a:solidFill>
              </a:rPr>
              <a:t>Schedule of the </a:t>
            </a:r>
            <a:r>
              <a:rPr lang="en-US" altLang="ja" sz="2800" dirty="0" smtClean="0">
                <a:solidFill>
                  <a:schemeClr val="dk1"/>
                </a:solidFill>
              </a:rPr>
              <a:t>Year-end </a:t>
            </a:r>
            <a:r>
              <a:rPr lang="en-US" altLang="ja" sz="2800" dirty="0">
                <a:solidFill>
                  <a:schemeClr val="dk1"/>
                </a:solidFill>
              </a:rPr>
              <a:t>T</a:t>
            </a:r>
            <a:r>
              <a:rPr lang="en-US" altLang="ja" sz="2800" dirty="0" smtClean="0">
                <a:solidFill>
                  <a:schemeClr val="dk1"/>
                </a:solidFill>
              </a:rPr>
              <a:t>ax Adjustment</a:t>
            </a:r>
            <a:endParaRPr lang="ja-JP" altLang="en-US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  <p:sp>
        <p:nvSpPr>
          <p:cNvPr id="6" name="Google Shape;122;p2"/>
          <p:cNvSpPr txBox="1"/>
          <p:nvPr/>
        </p:nvSpPr>
        <p:spPr>
          <a:xfrm>
            <a:off x="178675" y="294290"/>
            <a:ext cx="9040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altLang="ja" sz="2800" dirty="0">
                <a:solidFill>
                  <a:schemeClr val="dk1"/>
                </a:solidFill>
              </a:rPr>
              <a:t>Advance Preparations of the Year-end Tax Adjustment</a:t>
            </a:r>
            <a:endParaRPr lang="ja-JP" altLang="en-US" sz="2800" dirty="0">
              <a:solidFill>
                <a:schemeClr val="dk1"/>
              </a:solidFill>
            </a:endParaRPr>
          </a:p>
        </p:txBody>
      </p:sp>
      <p:sp>
        <p:nvSpPr>
          <p:cNvPr id="7" name="Google Shape;137;p4"/>
          <p:cNvSpPr txBox="1"/>
          <p:nvPr/>
        </p:nvSpPr>
        <p:spPr>
          <a:xfrm>
            <a:off x="336330" y="1219200"/>
            <a:ext cx="9226769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The year-end tax adjustment for this year will be carried out using the questionnaire form from the “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year-end tax adjustment” system.</a:t>
            </a:r>
            <a:endParaRPr lang="en-US" altLang="ja-JP" sz="1600" dirty="0"/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Questionnaire responses are automatically saved and can be interrupted.</a:t>
            </a:r>
            <a:endParaRPr lang="en-US" altLang="ja-JP" sz="1600" dirty="0"/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We recommend you to check the information and materials required to fill out the form in advance.</a:t>
            </a:r>
            <a:endParaRPr lang="en-US" altLang="ja-JP" sz="1600" dirty="0"/>
          </a:p>
          <a:p>
            <a:pPr lvl="0">
              <a:buSzPts val="1653"/>
            </a:pPr>
            <a:endParaRPr lang="ja-JP" altLang="en-US" sz="1200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200" b="1" dirty="0">
                <a:solidFill>
                  <a:schemeClr val="dk1"/>
                </a:solidFill>
              </a:rPr>
              <a:t>【 Required information / materials】</a:t>
            </a:r>
            <a:endParaRPr lang="en-US" altLang="ja-JP" sz="1200" b="1" dirty="0">
              <a:solidFill>
                <a:schemeClr val="dk1"/>
              </a:solidFill>
            </a:endParaRPr>
          </a:p>
          <a:p>
            <a:pPr lvl="0">
              <a:buSzPts val="1200"/>
            </a:pPr>
            <a:endParaRPr lang="en-US" altLang="ja-JP" sz="1200" b="1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■</a:t>
            </a:r>
            <a:r>
              <a:rPr lang="en-US" altLang="ja" sz="1200" b="1" dirty="0">
                <a:solidFill>
                  <a:schemeClr val="dk1"/>
                </a:solidFill>
              </a:rPr>
              <a:t> Mid-career workers</a:t>
            </a:r>
            <a:r>
              <a:rPr lang="en-US" altLang="ja" sz="1200" dirty="0">
                <a:solidFill>
                  <a:schemeClr val="dk1"/>
                </a:solidFill>
              </a:rPr>
              <a:t/>
            </a:r>
            <a:br>
              <a:rPr lang="en-US" altLang="ja" sz="1200" dirty="0">
                <a:solidFill>
                  <a:schemeClr val="dk1"/>
                </a:solidFill>
              </a:rPr>
            </a:b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"Withholding tax statement of salary income" of the previous job who received payment after January 1st, this year</a:t>
            </a:r>
            <a:endParaRPr lang="en-US" altLang="ja-JP" sz="1200" dirty="0"/>
          </a:p>
          <a:p>
            <a:pPr lvl="0">
              <a:buSzPts val="1200"/>
            </a:pPr>
            <a:r>
              <a:rPr lang="en-US" altLang="ja" sz="1200" dirty="0">
                <a:solidFill>
                  <a:srgbClr val="FF0000"/>
                </a:solidFill>
              </a:rPr>
              <a:t>*Original submission required</a:t>
            </a:r>
            <a:r>
              <a:rPr lang="en-US" altLang="ja" sz="1200" dirty="0">
                <a:solidFill>
                  <a:schemeClr val="dk1"/>
                </a:solidFill>
              </a:rPr>
              <a:t> / If submitted at the time of joining the company, you don’t need to resubmit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■ </a:t>
            </a:r>
            <a:r>
              <a:rPr lang="en-US" altLang="ja" sz="1200" b="1" dirty="0">
                <a:solidFill>
                  <a:schemeClr val="dk1"/>
                </a:solidFill>
              </a:rPr>
              <a:t>Persons who receive a working student deduction or a disability deduction </a:t>
            </a:r>
            <a:endParaRPr lang="en-US" altLang="ja-JP" sz="1200" dirty="0"/>
          </a:p>
          <a:p>
            <a:pPr lvl="0">
              <a:buSzPts val="12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Working student: Documents certifying that the student is a working student (copy of student ID card, etc.) </a:t>
            </a:r>
            <a:endParaRPr lang="en-US" altLang="ja-JP" sz="1200" dirty="0"/>
          </a:p>
          <a:p>
            <a:pPr lvl="0"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* Submission required</a:t>
            </a:r>
            <a:endParaRPr lang="en-US" altLang="ja-JP" sz="1200" dirty="0"/>
          </a:p>
          <a:p>
            <a:pPr lvl="0"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 (students with salary income of 1.3 million yen or less. Details : </a:t>
            </a:r>
            <a:r>
              <a:rPr lang="en-US" altLang="ja" sz="1200" u="sng" dirty="0">
                <a:solidFill>
                  <a:schemeClr val="hlink"/>
                </a:solidFill>
                <a:hlinkClick r:id="rId3"/>
              </a:rPr>
              <a:t>https://www.nta.go.jp/taxes/shiraberu/taxanswer/shotoku/1175.htm</a:t>
            </a:r>
            <a:r>
              <a:rPr lang="ja" altLang="en-US" sz="1200" dirty="0">
                <a:solidFill>
                  <a:schemeClr val="dk1"/>
                </a:solidFill>
              </a:rPr>
              <a:t>）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200" dirty="0">
                <a:solidFill>
                  <a:srgbClr val="3F3F3F"/>
                </a:solidFill>
              </a:rPr>
              <a:t> </a:t>
            </a:r>
            <a:r>
              <a:rPr lang="ja" altLang="en-US" sz="1200" dirty="0">
                <a:solidFill>
                  <a:srgbClr val="3F3F3F"/>
                </a:solidFill>
              </a:rPr>
              <a:t>・</a:t>
            </a:r>
            <a:r>
              <a:rPr lang="en-US" altLang="ja" sz="1200" dirty="0">
                <a:solidFill>
                  <a:srgbClr val="3F3F3F"/>
                </a:solidFill>
              </a:rPr>
              <a:t>Persons who receive a disability deduction: Disability certificate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■ </a:t>
            </a:r>
            <a:r>
              <a:rPr lang="en-US" altLang="ja" sz="1200" b="1" dirty="0">
                <a:solidFill>
                  <a:schemeClr val="dk1"/>
                </a:solidFill>
              </a:rPr>
              <a:t>Those who receive spouse deduction or special spouse deduction </a:t>
            </a:r>
            <a:endParaRPr lang="en-US" altLang="ja-JP" sz="1200" dirty="0"/>
          </a:p>
          <a:p>
            <a:pPr lvl="0">
              <a:buSzPts val="12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Spouse income statement</a:t>
            </a:r>
            <a:endParaRPr lang="en-US" altLang="ja-JP" sz="1200" dirty="0"/>
          </a:p>
          <a:p>
            <a:pPr lvl="0">
              <a:lnSpc>
                <a:spcPct val="150000"/>
              </a:lnSpc>
              <a:buSzPts val="1200"/>
            </a:pPr>
            <a:r>
              <a:rPr lang="en-US" altLang="ja" sz="1200" dirty="0">
                <a:solidFill>
                  <a:schemeClr val="dk1"/>
                </a:solidFill>
              </a:rPr>
              <a:t>■</a:t>
            </a:r>
            <a:r>
              <a:rPr lang="en-US" altLang="ja" sz="1200" b="1" dirty="0">
                <a:solidFill>
                  <a:schemeClr val="dk1"/>
                </a:solidFill>
              </a:rPr>
              <a:t> Those who receive dependent deductions for relatives living abroad</a:t>
            </a:r>
            <a:endParaRPr lang="en-US" altLang="ja-JP" sz="1200" dirty="0"/>
          </a:p>
          <a:p>
            <a:pPr lvl="0">
              <a:buSzPts val="12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Documents related to relatives (copy of family register, copy of passport, etc.)</a:t>
            </a:r>
            <a:endParaRPr lang="en-US" altLang="ja-JP" sz="1200" dirty="0"/>
          </a:p>
          <a:p>
            <a:pPr lvl="0">
              <a:buSzPts val="12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Certificate of remittance to dependents with different addresses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Certificate of studying abroad (Applicable from 2023 January. Details </a:t>
            </a:r>
            <a:r>
              <a:rPr lang="en-US" altLang="ja" sz="1200" u="sng" dirty="0">
                <a:solidFill>
                  <a:schemeClr val="dk1"/>
                </a:solidFill>
                <a:highlight>
                  <a:srgbClr val="FFE599"/>
                </a:highlight>
                <a:hlinkClick r:id="rId4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https://www.nta.go.jp/taxes/tetsuzuki/shinsei/annai/gensen/kokugai/index.htm</a:t>
            </a:r>
            <a:r>
              <a:rPr lang="en-US" altLang="ja" sz="1200" dirty="0">
                <a:solidFill>
                  <a:schemeClr val="dk1"/>
                </a:solidFill>
                <a:highlight>
                  <a:srgbClr val="FFE599"/>
                </a:highlight>
              </a:rPr>
              <a:t> </a:t>
            </a:r>
            <a:r>
              <a:rPr lang="en-US" altLang="ja" sz="1200" dirty="0">
                <a:solidFill>
                  <a:schemeClr val="dk1"/>
                </a:solidFill>
              </a:rPr>
              <a:t>)</a:t>
            </a:r>
            <a:r>
              <a:rPr lang="ja" altLang="en-US" sz="1200" dirty="0">
                <a:solidFill>
                  <a:schemeClr val="dk1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　</a:t>
            </a:r>
            <a:endParaRPr lang="en-US" altLang="ja-JP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  <p:sp>
        <p:nvSpPr>
          <p:cNvPr id="7" name="Google Shape;137;p4"/>
          <p:cNvSpPr txBox="1"/>
          <p:nvPr/>
        </p:nvSpPr>
        <p:spPr>
          <a:xfrm>
            <a:off x="336330" y="1219200"/>
            <a:ext cx="922676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altLang="ja" sz="1200" dirty="0">
                <a:solidFill>
                  <a:schemeClr val="dk1"/>
                </a:solidFill>
              </a:rPr>
              <a:t>■</a:t>
            </a:r>
            <a:r>
              <a:rPr lang="en-US" altLang="ja" sz="1200" b="1" dirty="0">
                <a:solidFill>
                  <a:schemeClr val="dk1"/>
                </a:solidFill>
              </a:rPr>
              <a:t>Those who have insurance </a:t>
            </a:r>
            <a:r>
              <a:rPr lang="en-US" altLang="ja" sz="1200" dirty="0">
                <a:solidFill>
                  <a:schemeClr val="dk1"/>
                </a:solidFill>
              </a:rPr>
              <a:t/>
            </a:r>
            <a:br>
              <a:rPr lang="en-US" altLang="ja" sz="1200" dirty="0">
                <a:solidFill>
                  <a:schemeClr val="dk1"/>
                </a:solidFill>
              </a:rPr>
            </a:br>
            <a:r>
              <a:rPr lang="ja" altLang="en-US" sz="1200" dirty="0">
                <a:solidFill>
                  <a:schemeClr val="dk1"/>
                </a:solidFill>
              </a:rPr>
              <a:t>・</a:t>
            </a:r>
            <a:r>
              <a:rPr lang="en-US" altLang="ja" sz="1200" dirty="0">
                <a:solidFill>
                  <a:schemeClr val="dk1"/>
                </a:solidFill>
              </a:rPr>
              <a:t>Certificate of deduction for Life insurance premiums</a:t>
            </a:r>
            <a:r>
              <a:rPr lang="ja" altLang="en-US" sz="1200" dirty="0">
                <a:solidFill>
                  <a:schemeClr val="dk1"/>
                </a:solidFill>
              </a:rPr>
              <a:t>　*</a:t>
            </a:r>
            <a:r>
              <a:rPr lang="en-US" altLang="ja" sz="1200" dirty="0">
                <a:solidFill>
                  <a:schemeClr val="dk1"/>
                </a:solidFill>
              </a:rPr>
              <a:t>Original submission required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</a:t>
            </a:r>
            <a:r>
              <a:rPr lang="en-US" altLang="ja" sz="1200" dirty="0">
                <a:solidFill>
                  <a:schemeClr val="dk1"/>
                </a:solidFill>
              </a:rPr>
              <a:t>Certificate of deduction for Damage insurance premiums *Original submission required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</a:t>
            </a:r>
            <a:r>
              <a:rPr lang="en-US" altLang="ja" sz="1200" dirty="0">
                <a:solidFill>
                  <a:schemeClr val="dk1"/>
                </a:solidFill>
              </a:rPr>
              <a:t>Certificate of deduction for Social insurance premiums(or receipt) *If you are paying the National Pension Insurance premium, you must submit the original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</a:t>
            </a:r>
            <a:r>
              <a:rPr lang="en-US" altLang="ja" sz="1200" dirty="0">
                <a:solidFill>
                  <a:schemeClr val="dk1"/>
                </a:solidFill>
              </a:rPr>
              <a:t>Receipt of National Health Insurance premium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200" dirty="0">
                <a:solidFill>
                  <a:schemeClr val="dk1"/>
                </a:solidFill>
              </a:rPr>
              <a:t>■</a:t>
            </a:r>
            <a:r>
              <a:rPr lang="en-US" altLang="ja" sz="1200" b="1" dirty="0">
                <a:solidFill>
                  <a:schemeClr val="dk1"/>
                </a:solidFill>
              </a:rPr>
              <a:t>Those who are paying premiums ( mutual aid for small businesses etc. )</a:t>
            </a:r>
            <a:endParaRPr lang="en-US" altLang="ja-JP" sz="1200" dirty="0"/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</a:t>
            </a:r>
            <a:r>
              <a:rPr lang="en-US" altLang="ja" sz="1200" dirty="0">
                <a:solidFill>
                  <a:schemeClr val="dk1"/>
                </a:solidFill>
              </a:rPr>
              <a:t>Certificate of payment of premium, etc.  *Original submission required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200" b="1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200" b="1" dirty="0">
                <a:solidFill>
                  <a:schemeClr val="dk1"/>
                </a:solidFill>
              </a:rPr>
              <a:t>■ Those who receive a mortgage deduction (after the second year)</a:t>
            </a:r>
            <a:endParaRPr lang="en-US" altLang="ja-JP" sz="1200" dirty="0"/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Special deduction report for housing loans, etc. * Original submission required</a:t>
            </a:r>
            <a:endParaRPr lang="en-US" altLang="ja-JP" sz="1200" dirty="0"/>
          </a:p>
          <a:p>
            <a:pPr lvl="0">
              <a:buSzPts val="1400"/>
            </a:pPr>
            <a:r>
              <a:rPr lang="ja" altLang="en-US" sz="1200" dirty="0">
                <a:solidFill>
                  <a:schemeClr val="dk1"/>
                </a:solidFill>
              </a:rPr>
              <a:t>・ </a:t>
            </a:r>
            <a:r>
              <a:rPr lang="en-US" altLang="ja" sz="1200" dirty="0">
                <a:solidFill>
                  <a:schemeClr val="dk1"/>
                </a:solidFill>
              </a:rPr>
              <a:t>Certificate of loan balance, etc. related to housing acquisition funds * Original submission required</a:t>
            </a:r>
            <a:endParaRPr lang="en-US" altLang="ja-JP" sz="1200" dirty="0"/>
          </a:p>
          <a:p>
            <a:pPr lvl="0">
              <a:buSzPts val="1400"/>
            </a:pP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200" dirty="0">
                <a:solidFill>
                  <a:schemeClr val="dk1"/>
                </a:solidFill>
              </a:rPr>
              <a:t>The time it takes to answer the year-end adjustment questionnaire will vary depending on the insurance coverage and the presence or absence of dependents.</a:t>
            </a:r>
            <a:endParaRPr lang="en-US" altLang="ja-JP" sz="1200" dirty="0"/>
          </a:p>
          <a:p>
            <a:pPr lvl="0">
              <a:buSzPts val="1400"/>
            </a:pPr>
            <a:r>
              <a:rPr lang="en-US" altLang="ja" sz="1200" dirty="0">
                <a:solidFill>
                  <a:schemeClr val="dk1"/>
                </a:solidFill>
              </a:rPr>
              <a:t>(It will take around 20mins If you have insurance and dependents.)</a:t>
            </a:r>
            <a:endParaRPr lang="en-US" altLang="ja-JP" sz="1200" dirty="0"/>
          </a:p>
          <a:p>
            <a:pPr lvl="0">
              <a:buSzPts val="1400"/>
            </a:pPr>
            <a:r>
              <a:rPr lang="en-US" altLang="ja" sz="1200" dirty="0">
                <a:solidFill>
                  <a:srgbClr val="FF0000"/>
                </a:solidFill>
              </a:rPr>
              <a:t>We kindly ask for your reply by the deadline</a:t>
            </a:r>
            <a:r>
              <a:rPr lang="en-US" altLang="ja" sz="1200" dirty="0">
                <a:solidFill>
                  <a:schemeClr val="dk1"/>
                </a:solidFill>
              </a:rPr>
              <a:t>.</a:t>
            </a: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200" dirty="0">
              <a:solidFill>
                <a:schemeClr val="dk1"/>
              </a:solidFill>
            </a:endParaRPr>
          </a:p>
          <a:p>
            <a:pPr lvl="0">
              <a:buSzPts val="1400"/>
            </a:pPr>
            <a:endParaRPr lang="en-US" altLang="ja-JP" sz="1200" dirty="0">
              <a:solidFill>
                <a:schemeClr val="dk1"/>
              </a:solidFill>
            </a:endParaRPr>
          </a:p>
        </p:txBody>
      </p:sp>
      <p:sp>
        <p:nvSpPr>
          <p:cNvPr id="5" name="Google Shape;122;p2"/>
          <p:cNvSpPr txBox="1"/>
          <p:nvPr/>
        </p:nvSpPr>
        <p:spPr>
          <a:xfrm>
            <a:off x="178675" y="294290"/>
            <a:ext cx="9040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altLang="ja" sz="2800" dirty="0">
                <a:solidFill>
                  <a:schemeClr val="dk1"/>
                </a:solidFill>
              </a:rPr>
              <a:t>Advance Preparations of the Year-end Tax Adjustment</a:t>
            </a:r>
            <a:endParaRPr lang="ja-JP" alt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Access to the questionnaire form</a:t>
            </a:r>
            <a:endParaRPr lang="en-US" altLang="ja-JP" sz="1200" dirty="0"/>
          </a:p>
        </p:txBody>
      </p:sp>
      <p:sp>
        <p:nvSpPr>
          <p:cNvPr id="159" name="Google Shape;159;p7"/>
          <p:cNvSpPr txBox="1"/>
          <p:nvPr/>
        </p:nvSpPr>
        <p:spPr>
          <a:xfrm>
            <a:off x="5892279" y="1701463"/>
            <a:ext cx="356974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-US" alt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1】</a:t>
            </a:r>
            <a:endParaRPr sz="16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You will receive an email with the title  “A request for year-end adjustment has arrived”.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Check the contents and click the URL written on the email.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0" y="1701463"/>
            <a:ext cx="4948258" cy="3467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8" name="Google Shape;216;p7"/>
          <p:cNvSpPr txBox="1"/>
          <p:nvPr/>
        </p:nvSpPr>
        <p:spPr>
          <a:xfrm>
            <a:off x="4604433" y="1106091"/>
            <a:ext cx="43044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 request for year-end adjustment has arrived : Jobcan”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1;p7"/>
          <p:cNvSpPr/>
          <p:nvPr/>
        </p:nvSpPr>
        <p:spPr>
          <a:xfrm>
            <a:off x="527969" y="1503167"/>
            <a:ext cx="4076464" cy="246900"/>
          </a:xfrm>
          <a:prstGeom prst="rect">
            <a:avLst/>
          </a:prstGeom>
          <a:solidFill>
            <a:srgbClr val="005FC8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lvl="0" algn="ctr">
              <a:buSzPts val="1200"/>
            </a:pPr>
            <a:r>
              <a:rPr lang="en-US" altLang="ja" sz="1100" dirty="0">
                <a:solidFill>
                  <a:schemeClr val="lt1"/>
                </a:solidFill>
              </a:rPr>
              <a:t>“A request for year-end adjustment has arrived : </a:t>
            </a:r>
            <a:r>
              <a:rPr lang="en-US" altLang="ja" sz="1100" dirty="0" err="1">
                <a:solidFill>
                  <a:schemeClr val="lt1"/>
                </a:solidFill>
              </a:rPr>
              <a:t>Jobcan</a:t>
            </a:r>
            <a:r>
              <a:rPr lang="en-US" altLang="ja" sz="1100" dirty="0">
                <a:solidFill>
                  <a:schemeClr val="lt1"/>
                </a:solidFill>
              </a:rPr>
              <a:t>”</a:t>
            </a:r>
            <a:endParaRPr lang="en-US" altLang="ja-JP" sz="1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4433605" y="1339419"/>
            <a:ext cx="519194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-US" altLang="ja-JP" sz="1600" dirty="0" smtClean="0">
                <a:solidFill>
                  <a:schemeClr val="dk1"/>
                </a:solidFill>
              </a:rPr>
              <a:t>STEP2</a:t>
            </a: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lang="en-US" altLang="ja-JP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When you click the URL in the email, </a:t>
            </a:r>
            <a:endParaRPr lang="en-US" altLang="ja" sz="1600" dirty="0" smtClean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600" dirty="0" smtClean="0">
                <a:solidFill>
                  <a:schemeClr val="dk1"/>
                </a:solidFill>
              </a:rPr>
              <a:t>if </a:t>
            </a:r>
            <a:r>
              <a:rPr lang="en-US" altLang="ja" sz="1600" dirty="0">
                <a:solidFill>
                  <a:schemeClr val="dk1"/>
                </a:solidFill>
              </a:rPr>
              <a:t>you have a My Page</a:t>
            </a:r>
            <a:endParaRPr lang="en-US" altLang="ja-JP" sz="1600" dirty="0"/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←The screen will appear as the example on the left</a:t>
            </a:r>
            <a:endParaRPr lang="en-US" altLang="ja-JP" sz="1600" dirty="0"/>
          </a:p>
          <a:p>
            <a:pPr lvl="0">
              <a:buSzPts val="12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If you can log in to My page of 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labor management or </a:t>
            </a:r>
            <a:r>
              <a:rPr lang="en-US" altLang="ja" sz="1600" dirty="0" err="1">
                <a:solidFill>
                  <a:schemeClr val="dk1"/>
                </a:solidFill>
              </a:rPr>
              <a:t>Jobcan</a:t>
            </a:r>
            <a:r>
              <a:rPr lang="en-US" altLang="ja" sz="1600" dirty="0">
                <a:solidFill>
                  <a:schemeClr val="dk1"/>
                </a:solidFill>
              </a:rPr>
              <a:t> Payroll,  click “Login and enter” to log in</a:t>
            </a:r>
            <a:endParaRPr lang="en-US" altLang="ja-JP" sz="1600" dirty="0"/>
          </a:p>
          <a:p>
            <a:pPr lvl="0">
              <a:buSzPts val="12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200"/>
            </a:pPr>
            <a:r>
              <a:rPr lang="en-US" altLang="ja" sz="1600" dirty="0">
                <a:solidFill>
                  <a:schemeClr val="dk1"/>
                </a:solidFill>
              </a:rPr>
              <a:t>If you cannot log in to My page, click “Send URL for input” at the bottom, then access the questionnaire form from the URL on the email you received again</a:t>
            </a:r>
            <a:endParaRPr lang="en-US" altLang="ja-JP" sz="1600" dirty="0"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47" y="4865480"/>
            <a:ext cx="3863782" cy="125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9" name="Google Shape;169;p8"/>
          <p:cNvSpPr/>
          <p:nvPr/>
        </p:nvSpPr>
        <p:spPr>
          <a:xfrm>
            <a:off x="2348917" y="4688592"/>
            <a:ext cx="2003530" cy="335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3"/>
              <a:buFont typeface="Arial"/>
              <a:buNone/>
            </a:pPr>
            <a:r>
              <a:rPr lang="en-US" altLang="ja-JP" sz="1453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screen after login</a:t>
            </a:r>
            <a:endParaRPr sz="145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63" y="1499799"/>
            <a:ext cx="2750200" cy="307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1" name="Google Shape;171;p8"/>
          <p:cNvSpPr/>
          <p:nvPr/>
        </p:nvSpPr>
        <p:spPr>
          <a:xfrm>
            <a:off x="1042163" y="1499799"/>
            <a:ext cx="2750200" cy="96656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 b="29447"/>
          <a:stretch/>
        </p:blipFill>
        <p:spPr>
          <a:xfrm>
            <a:off x="4559612" y="4974605"/>
            <a:ext cx="4939926" cy="11453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8"/>
          <p:cNvSpPr/>
          <p:nvPr/>
        </p:nvSpPr>
        <p:spPr>
          <a:xfrm>
            <a:off x="4559612" y="5453366"/>
            <a:ext cx="4939926" cy="34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13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Access to the questionnaire form</a:t>
            </a:r>
            <a:endParaRPr lang="en-US" altLang="ja-JP" sz="1200" dirty="0"/>
          </a:p>
        </p:txBody>
      </p:sp>
      <p:sp>
        <p:nvSpPr>
          <p:cNvPr id="2" name="正方形/長方形 1"/>
          <p:cNvSpPr/>
          <p:nvPr/>
        </p:nvSpPr>
        <p:spPr>
          <a:xfrm>
            <a:off x="1539540" y="1741400"/>
            <a:ext cx="17992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" sz="800" dirty="0">
                <a:solidFill>
                  <a:srgbClr val="FF0000"/>
                </a:solidFill>
              </a:rPr>
              <a:t>Login to </a:t>
            </a:r>
            <a:r>
              <a:rPr lang="en-US" altLang="ja" sz="800" dirty="0" err="1">
                <a:solidFill>
                  <a:srgbClr val="FF0000"/>
                </a:solidFill>
              </a:rPr>
              <a:t>Jobcan</a:t>
            </a:r>
            <a:r>
              <a:rPr lang="en-US" altLang="ja" sz="800" dirty="0">
                <a:solidFill>
                  <a:srgbClr val="FF0000"/>
                </a:solidFill>
              </a:rPr>
              <a:t> labor </a:t>
            </a:r>
            <a:r>
              <a:rPr lang="en-US" altLang="ja" sz="800" dirty="0" smtClean="0">
                <a:solidFill>
                  <a:srgbClr val="FF0000"/>
                </a:solidFill>
              </a:rPr>
              <a:t>management</a:t>
            </a:r>
            <a:endParaRPr lang="en-US" altLang="ja-JP" sz="1050" dirty="0"/>
          </a:p>
        </p:txBody>
      </p:sp>
      <p:sp>
        <p:nvSpPr>
          <p:cNvPr id="3" name="正方形/長方形 2"/>
          <p:cNvSpPr/>
          <p:nvPr/>
        </p:nvSpPr>
        <p:spPr>
          <a:xfrm>
            <a:off x="1539540" y="2181850"/>
            <a:ext cx="12586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000"/>
            </a:pPr>
            <a:r>
              <a:rPr lang="en-US" altLang="ja" sz="800" dirty="0">
                <a:solidFill>
                  <a:srgbClr val="FF0000"/>
                </a:solidFill>
              </a:rPr>
              <a:t>Login to </a:t>
            </a:r>
            <a:r>
              <a:rPr lang="en-US" altLang="ja" sz="800" dirty="0" err="1">
                <a:solidFill>
                  <a:srgbClr val="FF0000"/>
                </a:solidFill>
              </a:rPr>
              <a:t>Jobcan</a:t>
            </a:r>
            <a:r>
              <a:rPr lang="en-US" altLang="ja" sz="800" dirty="0">
                <a:solidFill>
                  <a:srgbClr val="FF0000"/>
                </a:solidFill>
              </a:rPr>
              <a:t> Payroll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02298" y="6119955"/>
            <a:ext cx="26089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-JP" sz="800" dirty="0" smtClean="0">
                <a:solidFill>
                  <a:srgbClr val="FF0000"/>
                </a:solidFill>
              </a:rPr>
              <a:t>There is a request for Year-end Tax Adjustment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4964055" y="2172516"/>
            <a:ext cx="471684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-US" alt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ja-JP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1】</a:t>
            </a:r>
            <a:endParaRPr lang="en-US" altLang="ja-JP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3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When you access the input form,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←The screen will look like the example on the left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Check the document and information that need to be submitted, Click “start year-end adjustment”.</a:t>
            </a:r>
            <a:endParaRPr lang="en-US" altLang="ja-JP" dirty="0"/>
          </a:p>
          <a:p>
            <a:pPr lvl="0">
              <a:buSzPts val="1400"/>
            </a:pPr>
            <a:endParaRPr lang="en-US" altLang="ja-JP" sz="1600" dirty="0">
              <a:solidFill>
                <a:schemeClr val="dk1"/>
              </a:solidFill>
            </a:endParaRPr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*Even if you don’t know/remember the content to be entered, you can close the screen in the middle of input and re-open.</a:t>
            </a:r>
            <a:endParaRPr lang="en-US" altLang="ja-JP" dirty="0"/>
          </a:p>
          <a:p>
            <a:pPr lvl="0">
              <a:buSzPts val="1400"/>
            </a:pPr>
            <a:r>
              <a:rPr lang="en-US" altLang="ja" sz="1600" dirty="0">
                <a:solidFill>
                  <a:schemeClr val="dk1"/>
                </a:solidFill>
              </a:rPr>
              <a:t>The input screen will be displayed again and you can restart to fill out from the middle.</a:t>
            </a:r>
            <a:endParaRPr lang="en-US" altLang="ja-JP" dirty="0"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t="2250" b="921"/>
          <a:stretch/>
        </p:blipFill>
        <p:spPr>
          <a:xfrm>
            <a:off x="322047" y="1500359"/>
            <a:ext cx="3583263" cy="4523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Google Shape;122;p2"/>
          <p:cNvSpPr txBox="1"/>
          <p:nvPr/>
        </p:nvSpPr>
        <p:spPr>
          <a:xfrm>
            <a:off x="178676" y="294290"/>
            <a:ext cx="91666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lvl="0">
              <a:buClr>
                <a:schemeClr val="dk1"/>
              </a:buClr>
              <a:buSzPts val="1700"/>
            </a:pPr>
            <a:r>
              <a:rPr lang="en-US" altLang="ja" sz="2800" dirty="0">
                <a:solidFill>
                  <a:schemeClr val="dk1"/>
                </a:solidFill>
              </a:rPr>
              <a:t>How to Use “</a:t>
            </a:r>
            <a:r>
              <a:rPr lang="en-US" altLang="ja" sz="2800" dirty="0" err="1">
                <a:solidFill>
                  <a:schemeClr val="dk1"/>
                </a:solidFill>
              </a:rPr>
              <a:t>Jobcan</a:t>
            </a:r>
            <a:r>
              <a:rPr lang="en-US" altLang="ja" sz="2800" dirty="0">
                <a:solidFill>
                  <a:schemeClr val="dk1"/>
                </a:solidFill>
              </a:rPr>
              <a:t> Year-end Tax Adjustment”</a:t>
            </a:r>
            <a:endParaRPr lang="en-US" altLang="ja-JP" sz="1800" dirty="0"/>
          </a:p>
        </p:txBody>
      </p:sp>
      <p:sp>
        <p:nvSpPr>
          <p:cNvPr id="9" name="Google Shape;158;p7"/>
          <p:cNvSpPr txBox="1"/>
          <p:nvPr/>
        </p:nvSpPr>
        <p:spPr>
          <a:xfrm>
            <a:off x="178676" y="1023993"/>
            <a:ext cx="46560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ja-JP" sz="165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☑</a:t>
            </a:r>
            <a:r>
              <a:rPr lang="en-US" altLang="ja" sz="1800" dirty="0">
                <a:solidFill>
                  <a:schemeClr val="dk1"/>
                </a:solidFill>
              </a:rPr>
              <a:t> Answer to the questionnaire</a:t>
            </a:r>
            <a:endParaRPr lang="en-US" altLang="ja-JP" sz="1200" dirty="0"/>
          </a:p>
        </p:txBody>
      </p:sp>
      <p:sp>
        <p:nvSpPr>
          <p:cNvPr id="10" name="Google Shape;244;p9"/>
          <p:cNvSpPr txBox="1"/>
          <p:nvPr/>
        </p:nvSpPr>
        <p:spPr>
          <a:xfrm>
            <a:off x="5017765" y="1023993"/>
            <a:ext cx="4528800" cy="942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Jobcan system is only available in Japanese.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you cannot read Japanese we recommend using </a:t>
            </a:r>
            <a:r>
              <a:rPr lang="ja" u="sng" dirty="0">
                <a:solidFill>
                  <a:srgbClr val="FF0000"/>
                </a:solidFill>
              </a:rPr>
              <a:t>s</a:t>
            </a:r>
            <a:r>
              <a:rPr lang="ja" sz="14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creen translate</a:t>
            </a:r>
            <a:r>
              <a:rPr lang="ja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(Google translate etc.) to make your work easier.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62356" y="5734062"/>
            <a:ext cx="1937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US" altLang="ja-JP" sz="800" dirty="0" smtClean="0">
                <a:solidFill>
                  <a:srgbClr val="FF0000"/>
                </a:solidFill>
              </a:rPr>
              <a:t>Start Year-end Tax Adjustment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会デザイン">
      <a:dk1>
        <a:srgbClr val="3F3F3F"/>
      </a:dk1>
      <a:lt1>
        <a:srgbClr val="FFFFFF"/>
      </a:lt1>
      <a:dk2>
        <a:srgbClr val="595959"/>
      </a:dk2>
      <a:lt2>
        <a:srgbClr val="FFF9E9"/>
      </a:lt2>
      <a:accent1>
        <a:srgbClr val="41B6CA"/>
      </a:accent1>
      <a:accent2>
        <a:srgbClr val="DA6272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2232</Words>
  <Application>Microsoft Office PowerPoint</Application>
  <PresentationFormat>A4 210 x 297 mm</PresentationFormat>
  <Paragraphs>273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Arial</vt:lpstr>
      <vt:lpstr>Office テーマ</vt:lpstr>
      <vt:lpstr>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nakano.shinshiro</dc:creator>
  <cp:lastModifiedBy>chiba.masahiro</cp:lastModifiedBy>
  <cp:revision>41</cp:revision>
  <dcterms:created xsi:type="dcterms:W3CDTF">2017-03-16T09:38:49Z</dcterms:created>
  <dcterms:modified xsi:type="dcterms:W3CDTF">2024-10-18T05:07:37Z</dcterms:modified>
</cp:coreProperties>
</file>