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1.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906000" cy="6858000" type="A4"/>
  <p:notesSz cx="9906000" cy="6858000"/>
  <p:embeddedFontLst>
    <p:embeddedFont>
      <p:font typeface="Calibri" panose="020F0502020204030204" pitchFamily="34" charset="0"/>
      <p:regular r:id="rId32"/>
      <p:bold r:id="rId33"/>
      <p:italic r:id="rId34"/>
      <p:boldItalic r:id="rId35"/>
    </p:embeddedFont>
    <p:embeddedFont>
      <p:font typeface="Quattrocento Sans" panose="020B060007020508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gZCSAQvFRH/t7bfn/mx8IQyMYFh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削除されたユーザー"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50" d="100"/>
          <a:sy n="150" d="100"/>
        </p:scale>
        <p:origin x="108" y="-870"/>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customschemas.google.com/relationships/presentationmetadata" Target="meta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10-07T09:31:20.836" idx="1">
    <p:pos x="6000" y="0"/>
    <p:text>変更なし</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g24WIvA"/>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651325" y="514350"/>
            <a:ext cx="6604325"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90600" y="3257550"/>
            <a:ext cx="7924800" cy="30861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990600" y="3257550"/>
            <a:ext cx="79248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 name="Google Shape;43;p1:notes"/>
          <p:cNvSpPr>
            <a:spLocks noGrp="1" noRot="1" noChangeAspect="1"/>
          </p:cNvSpPr>
          <p:nvPr>
            <p:ph type="sldImg" idx="2"/>
          </p:nvPr>
        </p:nvSpPr>
        <p:spPr>
          <a:xfrm>
            <a:off x="3095625" y="514350"/>
            <a:ext cx="37147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0:notes"/>
          <p:cNvSpPr txBox="1">
            <a:spLocks noGrp="1"/>
          </p:cNvSpPr>
          <p:nvPr>
            <p:ph type="body" idx="1"/>
          </p:nvPr>
        </p:nvSpPr>
        <p:spPr>
          <a:xfrm>
            <a:off x="990600" y="3257550"/>
            <a:ext cx="79248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1" name="Google Shape;161;p10:notes"/>
          <p:cNvSpPr>
            <a:spLocks noGrp="1" noRot="1" noChangeAspect="1"/>
          </p:cNvSpPr>
          <p:nvPr>
            <p:ph type="sldImg" idx="2"/>
          </p:nvPr>
        </p:nvSpPr>
        <p:spPr>
          <a:xfrm>
            <a:off x="3095625" y="514350"/>
            <a:ext cx="37147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1:notes"/>
          <p:cNvSpPr txBox="1">
            <a:spLocks noGrp="1"/>
          </p:cNvSpPr>
          <p:nvPr>
            <p:ph type="body" idx="1"/>
          </p:nvPr>
        </p:nvSpPr>
        <p:spPr>
          <a:xfrm>
            <a:off x="990600" y="3257550"/>
            <a:ext cx="79248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2" name="Google Shape;172;p11:notes"/>
          <p:cNvSpPr>
            <a:spLocks noGrp="1" noRot="1" noChangeAspect="1"/>
          </p:cNvSpPr>
          <p:nvPr>
            <p:ph type="sldImg" idx="2"/>
          </p:nvPr>
        </p:nvSpPr>
        <p:spPr>
          <a:xfrm>
            <a:off x="3095625" y="514350"/>
            <a:ext cx="37147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2:notes"/>
          <p:cNvSpPr txBox="1">
            <a:spLocks noGrp="1"/>
          </p:cNvSpPr>
          <p:nvPr>
            <p:ph type="body" idx="1"/>
          </p:nvPr>
        </p:nvSpPr>
        <p:spPr>
          <a:xfrm>
            <a:off x="990600" y="3257550"/>
            <a:ext cx="79248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3" name="Google Shape;183;p12:notes"/>
          <p:cNvSpPr>
            <a:spLocks noGrp="1" noRot="1" noChangeAspect="1"/>
          </p:cNvSpPr>
          <p:nvPr>
            <p:ph type="sldImg" idx="2"/>
          </p:nvPr>
        </p:nvSpPr>
        <p:spPr>
          <a:xfrm>
            <a:off x="3095625" y="514350"/>
            <a:ext cx="37147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3:notes"/>
          <p:cNvSpPr txBox="1">
            <a:spLocks noGrp="1"/>
          </p:cNvSpPr>
          <p:nvPr>
            <p:ph type="body" idx="1"/>
          </p:nvPr>
        </p:nvSpPr>
        <p:spPr>
          <a:xfrm>
            <a:off x="990600" y="3257550"/>
            <a:ext cx="79248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2" name="Google Shape;192;p13:notes"/>
          <p:cNvSpPr>
            <a:spLocks noGrp="1" noRot="1" noChangeAspect="1"/>
          </p:cNvSpPr>
          <p:nvPr>
            <p:ph type="sldImg" idx="2"/>
          </p:nvPr>
        </p:nvSpPr>
        <p:spPr>
          <a:xfrm>
            <a:off x="3095625" y="514350"/>
            <a:ext cx="37147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4:notes"/>
          <p:cNvSpPr txBox="1">
            <a:spLocks noGrp="1"/>
          </p:cNvSpPr>
          <p:nvPr>
            <p:ph type="body" idx="1"/>
          </p:nvPr>
        </p:nvSpPr>
        <p:spPr>
          <a:xfrm>
            <a:off x="990600" y="3257550"/>
            <a:ext cx="79248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6" name="Google Shape;206;p14:notes"/>
          <p:cNvSpPr>
            <a:spLocks noGrp="1" noRot="1" noChangeAspect="1"/>
          </p:cNvSpPr>
          <p:nvPr>
            <p:ph type="sldImg" idx="2"/>
          </p:nvPr>
        </p:nvSpPr>
        <p:spPr>
          <a:xfrm>
            <a:off x="3095625" y="514350"/>
            <a:ext cx="37147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5:notes"/>
          <p:cNvSpPr txBox="1">
            <a:spLocks noGrp="1"/>
          </p:cNvSpPr>
          <p:nvPr>
            <p:ph type="body" idx="1"/>
          </p:nvPr>
        </p:nvSpPr>
        <p:spPr>
          <a:xfrm>
            <a:off x="990600" y="3257550"/>
            <a:ext cx="79248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8" name="Google Shape;218;p15:notes"/>
          <p:cNvSpPr>
            <a:spLocks noGrp="1" noRot="1" noChangeAspect="1"/>
          </p:cNvSpPr>
          <p:nvPr>
            <p:ph type="sldImg" idx="2"/>
          </p:nvPr>
        </p:nvSpPr>
        <p:spPr>
          <a:xfrm>
            <a:off x="3095625" y="514350"/>
            <a:ext cx="37147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6:notes"/>
          <p:cNvSpPr txBox="1">
            <a:spLocks noGrp="1"/>
          </p:cNvSpPr>
          <p:nvPr>
            <p:ph type="body" idx="1"/>
          </p:nvPr>
        </p:nvSpPr>
        <p:spPr>
          <a:xfrm>
            <a:off x="990600" y="3257550"/>
            <a:ext cx="79248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9" name="Google Shape;229;p16:notes"/>
          <p:cNvSpPr>
            <a:spLocks noGrp="1" noRot="1" noChangeAspect="1"/>
          </p:cNvSpPr>
          <p:nvPr>
            <p:ph type="sldImg" idx="2"/>
          </p:nvPr>
        </p:nvSpPr>
        <p:spPr>
          <a:xfrm>
            <a:off x="3095625" y="514350"/>
            <a:ext cx="37147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7:notes"/>
          <p:cNvSpPr txBox="1">
            <a:spLocks noGrp="1"/>
          </p:cNvSpPr>
          <p:nvPr>
            <p:ph type="body" idx="1"/>
          </p:nvPr>
        </p:nvSpPr>
        <p:spPr>
          <a:xfrm>
            <a:off x="990600" y="3257550"/>
            <a:ext cx="79248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2" name="Google Shape;242;p17:notes"/>
          <p:cNvSpPr>
            <a:spLocks noGrp="1" noRot="1" noChangeAspect="1"/>
          </p:cNvSpPr>
          <p:nvPr>
            <p:ph type="sldImg" idx="2"/>
          </p:nvPr>
        </p:nvSpPr>
        <p:spPr>
          <a:xfrm>
            <a:off x="3095625" y="514350"/>
            <a:ext cx="37147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8:notes"/>
          <p:cNvSpPr txBox="1">
            <a:spLocks noGrp="1"/>
          </p:cNvSpPr>
          <p:nvPr>
            <p:ph type="body" idx="1"/>
          </p:nvPr>
        </p:nvSpPr>
        <p:spPr>
          <a:xfrm>
            <a:off x="990600" y="3257550"/>
            <a:ext cx="79248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5" name="Google Shape;255;p18:notes"/>
          <p:cNvSpPr>
            <a:spLocks noGrp="1" noRot="1" noChangeAspect="1"/>
          </p:cNvSpPr>
          <p:nvPr>
            <p:ph type="sldImg" idx="2"/>
          </p:nvPr>
        </p:nvSpPr>
        <p:spPr>
          <a:xfrm>
            <a:off x="3095625" y="514350"/>
            <a:ext cx="37147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9:notes"/>
          <p:cNvSpPr txBox="1">
            <a:spLocks noGrp="1"/>
          </p:cNvSpPr>
          <p:nvPr>
            <p:ph type="body" idx="1"/>
          </p:nvPr>
        </p:nvSpPr>
        <p:spPr>
          <a:xfrm>
            <a:off x="990600" y="3257550"/>
            <a:ext cx="79248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7" name="Google Shape;267;p19:notes"/>
          <p:cNvSpPr>
            <a:spLocks noGrp="1" noRot="1" noChangeAspect="1"/>
          </p:cNvSpPr>
          <p:nvPr>
            <p:ph type="sldImg" idx="2"/>
          </p:nvPr>
        </p:nvSpPr>
        <p:spPr>
          <a:xfrm>
            <a:off x="3095625" y="514350"/>
            <a:ext cx="37147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notes"/>
          <p:cNvSpPr txBox="1">
            <a:spLocks noGrp="1"/>
          </p:cNvSpPr>
          <p:nvPr>
            <p:ph type="body" idx="1"/>
          </p:nvPr>
        </p:nvSpPr>
        <p:spPr>
          <a:xfrm>
            <a:off x="990600" y="3257550"/>
            <a:ext cx="79248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 name="Google Shape;54;p2:notes"/>
          <p:cNvSpPr>
            <a:spLocks noGrp="1" noRot="1" noChangeAspect="1"/>
          </p:cNvSpPr>
          <p:nvPr>
            <p:ph type="sldImg" idx="2"/>
          </p:nvPr>
        </p:nvSpPr>
        <p:spPr>
          <a:xfrm>
            <a:off x="3095625" y="514350"/>
            <a:ext cx="37147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0:notes"/>
          <p:cNvSpPr txBox="1">
            <a:spLocks noGrp="1"/>
          </p:cNvSpPr>
          <p:nvPr>
            <p:ph type="body" idx="1"/>
          </p:nvPr>
        </p:nvSpPr>
        <p:spPr>
          <a:xfrm>
            <a:off x="990600" y="3257550"/>
            <a:ext cx="79248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1" name="Google Shape;281;p20:notes"/>
          <p:cNvSpPr>
            <a:spLocks noGrp="1" noRot="1" noChangeAspect="1"/>
          </p:cNvSpPr>
          <p:nvPr>
            <p:ph type="sldImg" idx="2"/>
          </p:nvPr>
        </p:nvSpPr>
        <p:spPr>
          <a:xfrm>
            <a:off x="3095625" y="514350"/>
            <a:ext cx="37147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1:notes"/>
          <p:cNvSpPr txBox="1">
            <a:spLocks noGrp="1"/>
          </p:cNvSpPr>
          <p:nvPr>
            <p:ph type="body" idx="1"/>
          </p:nvPr>
        </p:nvSpPr>
        <p:spPr>
          <a:xfrm>
            <a:off x="990600" y="3257550"/>
            <a:ext cx="79248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4" name="Google Shape;294;p21:notes"/>
          <p:cNvSpPr>
            <a:spLocks noGrp="1" noRot="1" noChangeAspect="1"/>
          </p:cNvSpPr>
          <p:nvPr>
            <p:ph type="sldImg" idx="2"/>
          </p:nvPr>
        </p:nvSpPr>
        <p:spPr>
          <a:xfrm>
            <a:off x="3095625" y="514350"/>
            <a:ext cx="37147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2:notes"/>
          <p:cNvSpPr txBox="1">
            <a:spLocks noGrp="1"/>
          </p:cNvSpPr>
          <p:nvPr>
            <p:ph type="body" idx="1"/>
          </p:nvPr>
        </p:nvSpPr>
        <p:spPr>
          <a:xfrm>
            <a:off x="990600" y="3257550"/>
            <a:ext cx="79248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6" name="Google Shape;306;p22:notes"/>
          <p:cNvSpPr>
            <a:spLocks noGrp="1" noRot="1" noChangeAspect="1"/>
          </p:cNvSpPr>
          <p:nvPr>
            <p:ph type="sldImg" idx="2"/>
          </p:nvPr>
        </p:nvSpPr>
        <p:spPr>
          <a:xfrm>
            <a:off x="3095625" y="514350"/>
            <a:ext cx="37147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3:notes"/>
          <p:cNvSpPr txBox="1">
            <a:spLocks noGrp="1"/>
          </p:cNvSpPr>
          <p:nvPr>
            <p:ph type="body" idx="1"/>
          </p:nvPr>
        </p:nvSpPr>
        <p:spPr>
          <a:xfrm>
            <a:off x="990600" y="3257550"/>
            <a:ext cx="79248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8" name="Google Shape;318;p23:notes"/>
          <p:cNvSpPr>
            <a:spLocks noGrp="1" noRot="1" noChangeAspect="1"/>
          </p:cNvSpPr>
          <p:nvPr>
            <p:ph type="sldImg" idx="2"/>
          </p:nvPr>
        </p:nvSpPr>
        <p:spPr>
          <a:xfrm>
            <a:off x="3095625" y="514350"/>
            <a:ext cx="37147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4:notes"/>
          <p:cNvSpPr txBox="1">
            <a:spLocks noGrp="1"/>
          </p:cNvSpPr>
          <p:nvPr>
            <p:ph type="body" idx="1"/>
          </p:nvPr>
        </p:nvSpPr>
        <p:spPr>
          <a:xfrm>
            <a:off x="990600" y="3257550"/>
            <a:ext cx="79248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1" name="Google Shape;331;p24:notes"/>
          <p:cNvSpPr>
            <a:spLocks noGrp="1" noRot="1" noChangeAspect="1"/>
          </p:cNvSpPr>
          <p:nvPr>
            <p:ph type="sldImg" idx="2"/>
          </p:nvPr>
        </p:nvSpPr>
        <p:spPr>
          <a:xfrm>
            <a:off x="3095625" y="514350"/>
            <a:ext cx="37147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5:notes"/>
          <p:cNvSpPr txBox="1">
            <a:spLocks noGrp="1"/>
          </p:cNvSpPr>
          <p:nvPr>
            <p:ph type="body" idx="1"/>
          </p:nvPr>
        </p:nvSpPr>
        <p:spPr>
          <a:xfrm>
            <a:off x="990600" y="3257550"/>
            <a:ext cx="79248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5" name="Google Shape;345;p25:notes"/>
          <p:cNvSpPr>
            <a:spLocks noGrp="1" noRot="1" noChangeAspect="1"/>
          </p:cNvSpPr>
          <p:nvPr>
            <p:ph type="sldImg" idx="2"/>
          </p:nvPr>
        </p:nvSpPr>
        <p:spPr>
          <a:xfrm>
            <a:off x="3095625" y="514350"/>
            <a:ext cx="37147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6:notes"/>
          <p:cNvSpPr txBox="1">
            <a:spLocks noGrp="1"/>
          </p:cNvSpPr>
          <p:nvPr>
            <p:ph type="body" idx="1"/>
          </p:nvPr>
        </p:nvSpPr>
        <p:spPr>
          <a:xfrm>
            <a:off x="990600" y="3257550"/>
            <a:ext cx="79248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6" name="Google Shape;356;p36:notes"/>
          <p:cNvSpPr>
            <a:spLocks noGrp="1" noRot="1" noChangeAspect="1"/>
          </p:cNvSpPr>
          <p:nvPr>
            <p:ph type="sldImg" idx="2"/>
          </p:nvPr>
        </p:nvSpPr>
        <p:spPr>
          <a:xfrm>
            <a:off x="3095625" y="514350"/>
            <a:ext cx="37147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6:notes"/>
          <p:cNvSpPr txBox="1">
            <a:spLocks noGrp="1"/>
          </p:cNvSpPr>
          <p:nvPr>
            <p:ph type="body" idx="1"/>
          </p:nvPr>
        </p:nvSpPr>
        <p:spPr>
          <a:xfrm>
            <a:off x="990600" y="3257550"/>
            <a:ext cx="79248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7" name="Google Shape;367;p26:notes"/>
          <p:cNvSpPr>
            <a:spLocks noGrp="1" noRot="1" noChangeAspect="1"/>
          </p:cNvSpPr>
          <p:nvPr>
            <p:ph type="sldImg" idx="2"/>
          </p:nvPr>
        </p:nvSpPr>
        <p:spPr>
          <a:xfrm>
            <a:off x="3095625" y="514350"/>
            <a:ext cx="37147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7:notes"/>
          <p:cNvSpPr txBox="1">
            <a:spLocks noGrp="1"/>
          </p:cNvSpPr>
          <p:nvPr>
            <p:ph type="body" idx="1"/>
          </p:nvPr>
        </p:nvSpPr>
        <p:spPr>
          <a:xfrm>
            <a:off x="990600" y="3257550"/>
            <a:ext cx="79248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8" name="Google Shape;378;p27:notes"/>
          <p:cNvSpPr>
            <a:spLocks noGrp="1" noRot="1" noChangeAspect="1"/>
          </p:cNvSpPr>
          <p:nvPr>
            <p:ph type="sldImg" idx="2"/>
          </p:nvPr>
        </p:nvSpPr>
        <p:spPr>
          <a:xfrm>
            <a:off x="3095625" y="514350"/>
            <a:ext cx="37147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8:notes"/>
          <p:cNvSpPr txBox="1">
            <a:spLocks noGrp="1"/>
          </p:cNvSpPr>
          <p:nvPr>
            <p:ph type="body" idx="1"/>
          </p:nvPr>
        </p:nvSpPr>
        <p:spPr>
          <a:xfrm>
            <a:off x="990600" y="3257550"/>
            <a:ext cx="79248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0" name="Google Shape;390;p28:notes"/>
          <p:cNvSpPr>
            <a:spLocks noGrp="1" noRot="1" noChangeAspect="1"/>
          </p:cNvSpPr>
          <p:nvPr>
            <p:ph type="sldImg" idx="2"/>
          </p:nvPr>
        </p:nvSpPr>
        <p:spPr>
          <a:xfrm>
            <a:off x="3095625" y="514350"/>
            <a:ext cx="37147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5:notes"/>
          <p:cNvSpPr txBox="1">
            <a:spLocks noGrp="1"/>
          </p:cNvSpPr>
          <p:nvPr>
            <p:ph type="body" idx="1"/>
          </p:nvPr>
        </p:nvSpPr>
        <p:spPr>
          <a:xfrm>
            <a:off x="990600" y="3257550"/>
            <a:ext cx="79248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 name="Google Shape;89;p35:notes"/>
          <p:cNvSpPr>
            <a:spLocks noGrp="1" noRot="1" noChangeAspect="1"/>
          </p:cNvSpPr>
          <p:nvPr>
            <p:ph type="sldImg" idx="2"/>
          </p:nvPr>
        </p:nvSpPr>
        <p:spPr>
          <a:xfrm>
            <a:off x="3095625" y="514350"/>
            <a:ext cx="37147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990600" y="3257550"/>
            <a:ext cx="79248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 name="Google Shape;100;p4:notes"/>
          <p:cNvSpPr>
            <a:spLocks noGrp="1" noRot="1" noChangeAspect="1"/>
          </p:cNvSpPr>
          <p:nvPr>
            <p:ph type="sldImg" idx="2"/>
          </p:nvPr>
        </p:nvSpPr>
        <p:spPr>
          <a:xfrm>
            <a:off x="3095625" y="514350"/>
            <a:ext cx="37147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990600" y="3257550"/>
            <a:ext cx="79248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5:notes"/>
          <p:cNvSpPr>
            <a:spLocks noGrp="1" noRot="1" noChangeAspect="1"/>
          </p:cNvSpPr>
          <p:nvPr>
            <p:ph type="sldImg" idx="2"/>
          </p:nvPr>
        </p:nvSpPr>
        <p:spPr>
          <a:xfrm>
            <a:off x="3095625" y="514350"/>
            <a:ext cx="37147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6:notes"/>
          <p:cNvSpPr txBox="1">
            <a:spLocks noGrp="1"/>
          </p:cNvSpPr>
          <p:nvPr>
            <p:ph type="body" idx="1"/>
          </p:nvPr>
        </p:nvSpPr>
        <p:spPr>
          <a:xfrm>
            <a:off x="990600" y="3257550"/>
            <a:ext cx="79248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p6:notes"/>
          <p:cNvSpPr>
            <a:spLocks noGrp="1" noRot="1" noChangeAspect="1"/>
          </p:cNvSpPr>
          <p:nvPr>
            <p:ph type="sldImg" idx="2"/>
          </p:nvPr>
        </p:nvSpPr>
        <p:spPr>
          <a:xfrm>
            <a:off x="3095625" y="514350"/>
            <a:ext cx="37147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txBox="1">
            <a:spLocks noGrp="1"/>
          </p:cNvSpPr>
          <p:nvPr>
            <p:ph type="body" idx="1"/>
          </p:nvPr>
        </p:nvSpPr>
        <p:spPr>
          <a:xfrm>
            <a:off x="990600" y="3257550"/>
            <a:ext cx="79248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0" name="Google Shape;130;p7:notes"/>
          <p:cNvSpPr>
            <a:spLocks noGrp="1" noRot="1" noChangeAspect="1"/>
          </p:cNvSpPr>
          <p:nvPr>
            <p:ph type="sldImg" idx="2"/>
          </p:nvPr>
        </p:nvSpPr>
        <p:spPr>
          <a:xfrm>
            <a:off x="3095625" y="514350"/>
            <a:ext cx="37147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txBox="1">
            <a:spLocks noGrp="1"/>
          </p:cNvSpPr>
          <p:nvPr>
            <p:ph type="body" idx="1"/>
          </p:nvPr>
        </p:nvSpPr>
        <p:spPr>
          <a:xfrm>
            <a:off x="990600" y="3257550"/>
            <a:ext cx="79248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9" name="Google Shape;139;p8:notes"/>
          <p:cNvSpPr>
            <a:spLocks noGrp="1" noRot="1" noChangeAspect="1"/>
          </p:cNvSpPr>
          <p:nvPr>
            <p:ph type="sldImg" idx="2"/>
          </p:nvPr>
        </p:nvSpPr>
        <p:spPr>
          <a:xfrm>
            <a:off x="3095625" y="514350"/>
            <a:ext cx="37147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txBox="1">
            <a:spLocks noGrp="1"/>
          </p:cNvSpPr>
          <p:nvPr>
            <p:ph type="body" idx="1"/>
          </p:nvPr>
        </p:nvSpPr>
        <p:spPr>
          <a:xfrm>
            <a:off x="990600" y="3257550"/>
            <a:ext cx="79248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p9:notes"/>
          <p:cNvSpPr>
            <a:spLocks noGrp="1" noRot="1" noChangeAspect="1"/>
          </p:cNvSpPr>
          <p:nvPr>
            <p:ph type="sldImg" idx="2"/>
          </p:nvPr>
        </p:nvSpPr>
        <p:spPr>
          <a:xfrm>
            <a:off x="3095625" y="514350"/>
            <a:ext cx="37147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obj">
  <p:cSld name="OBJECT">
    <p:bg>
      <p:bgPr>
        <a:solidFill>
          <a:schemeClr val="lt1"/>
        </a:solidFill>
        <a:effectLst/>
      </p:bgPr>
    </p:bg>
    <p:spTree>
      <p:nvGrpSpPr>
        <p:cNvPr id="1" name="Shape 13"/>
        <p:cNvGrpSpPr/>
        <p:nvPr/>
      </p:nvGrpSpPr>
      <p:grpSpPr>
        <a:xfrm>
          <a:off x="0" y="0"/>
          <a:ext cx="0" cy="0"/>
          <a:chOff x="0" y="0"/>
          <a:chExt cx="0" cy="0"/>
        </a:xfrm>
      </p:grpSpPr>
      <p:sp>
        <p:nvSpPr>
          <p:cNvPr id="14" name="Google Shape;14;p30"/>
          <p:cNvSpPr txBox="1">
            <a:spLocks noGrp="1"/>
          </p:cNvSpPr>
          <p:nvPr>
            <p:ph type="ftr" idx="11"/>
          </p:nvPr>
        </p:nvSpPr>
        <p:spPr>
          <a:xfrm>
            <a:off x="1866138" y="6425621"/>
            <a:ext cx="7571740" cy="21209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600" b="0" i="0">
                <a:solidFill>
                  <a:srgbClr val="7E7E7E"/>
                </a:solidFill>
                <a:latin typeface="MS Gothic"/>
                <a:ea typeface="MS Gothic"/>
                <a:cs typeface="MS Gothic"/>
                <a:sym typeface="MS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0"/>
          <p:cNvSpPr txBox="1">
            <a:spLocks noGrp="1"/>
          </p:cNvSpPr>
          <p:nvPr>
            <p:ph type="dt" idx="10"/>
          </p:nvPr>
        </p:nvSpPr>
        <p:spPr>
          <a:xfrm>
            <a:off x="300750" y="5976702"/>
            <a:ext cx="4234800" cy="399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0"/>
          <p:cNvSpPr txBox="1">
            <a:spLocks noGrp="1"/>
          </p:cNvSpPr>
          <p:nvPr>
            <p:ph type="sldNum" idx="12"/>
          </p:nvPr>
        </p:nvSpPr>
        <p:spPr>
          <a:xfrm>
            <a:off x="9605136" y="6551190"/>
            <a:ext cx="261000" cy="184800"/>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spcAft>
                <a:spcPts val="0"/>
              </a:spcAft>
              <a:buClr>
                <a:srgbClr val="000000"/>
              </a:buClr>
              <a:buSzPts val="1200"/>
              <a:buFont typeface="Arial"/>
              <a:buNone/>
              <a:defRPr sz="1200" b="0" i="0" u="none" strike="noStrike" cap="none">
                <a:solidFill>
                  <a:srgbClr val="929292"/>
                </a:solidFill>
                <a:latin typeface="Arial"/>
                <a:ea typeface="Arial"/>
                <a:cs typeface="Arial"/>
                <a:sym typeface="Arial"/>
              </a:defRPr>
            </a:lvl1pPr>
            <a:lvl2pPr marL="38100" marR="0" lvl="1" indent="0" algn="l">
              <a:lnSpc>
                <a:spcPct val="100000"/>
              </a:lnSpc>
              <a:spcBef>
                <a:spcPts val="0"/>
              </a:spcBef>
              <a:spcAft>
                <a:spcPts val="0"/>
              </a:spcAft>
              <a:buClr>
                <a:srgbClr val="000000"/>
              </a:buClr>
              <a:buSzPts val="1200"/>
              <a:buFont typeface="Arial"/>
              <a:buNone/>
              <a:defRPr sz="1200" b="0" i="0" u="none" strike="noStrike" cap="none">
                <a:solidFill>
                  <a:srgbClr val="929292"/>
                </a:solidFill>
                <a:latin typeface="Arial"/>
                <a:ea typeface="Arial"/>
                <a:cs typeface="Arial"/>
                <a:sym typeface="Arial"/>
              </a:defRPr>
            </a:lvl2pPr>
            <a:lvl3pPr marL="38100" marR="0" lvl="2" indent="0" algn="l">
              <a:lnSpc>
                <a:spcPct val="100000"/>
              </a:lnSpc>
              <a:spcBef>
                <a:spcPts val="0"/>
              </a:spcBef>
              <a:spcAft>
                <a:spcPts val="0"/>
              </a:spcAft>
              <a:buClr>
                <a:srgbClr val="000000"/>
              </a:buClr>
              <a:buSzPts val="1200"/>
              <a:buFont typeface="Arial"/>
              <a:buNone/>
              <a:defRPr sz="1200" b="0" i="0" u="none" strike="noStrike" cap="none">
                <a:solidFill>
                  <a:srgbClr val="929292"/>
                </a:solidFill>
                <a:latin typeface="Arial"/>
                <a:ea typeface="Arial"/>
                <a:cs typeface="Arial"/>
                <a:sym typeface="Arial"/>
              </a:defRPr>
            </a:lvl3pPr>
            <a:lvl4pPr marL="38100" marR="0" lvl="3" indent="0" algn="l">
              <a:lnSpc>
                <a:spcPct val="100000"/>
              </a:lnSpc>
              <a:spcBef>
                <a:spcPts val="0"/>
              </a:spcBef>
              <a:spcAft>
                <a:spcPts val="0"/>
              </a:spcAft>
              <a:buClr>
                <a:srgbClr val="000000"/>
              </a:buClr>
              <a:buSzPts val="1200"/>
              <a:buFont typeface="Arial"/>
              <a:buNone/>
              <a:defRPr sz="1200" b="0" i="0" u="none" strike="noStrike" cap="none">
                <a:solidFill>
                  <a:srgbClr val="929292"/>
                </a:solidFill>
                <a:latin typeface="Arial"/>
                <a:ea typeface="Arial"/>
                <a:cs typeface="Arial"/>
                <a:sym typeface="Arial"/>
              </a:defRPr>
            </a:lvl4pPr>
            <a:lvl5pPr marL="38100" marR="0" lvl="4" indent="0" algn="l">
              <a:lnSpc>
                <a:spcPct val="100000"/>
              </a:lnSpc>
              <a:spcBef>
                <a:spcPts val="0"/>
              </a:spcBef>
              <a:spcAft>
                <a:spcPts val="0"/>
              </a:spcAft>
              <a:buClr>
                <a:srgbClr val="000000"/>
              </a:buClr>
              <a:buSzPts val="1200"/>
              <a:buFont typeface="Arial"/>
              <a:buNone/>
              <a:defRPr sz="1200" b="0" i="0" u="none" strike="noStrike" cap="none">
                <a:solidFill>
                  <a:srgbClr val="929292"/>
                </a:solidFill>
                <a:latin typeface="Arial"/>
                <a:ea typeface="Arial"/>
                <a:cs typeface="Arial"/>
                <a:sym typeface="Arial"/>
              </a:defRPr>
            </a:lvl5pPr>
            <a:lvl6pPr marL="38100" marR="0" lvl="5" indent="0" algn="l">
              <a:lnSpc>
                <a:spcPct val="100000"/>
              </a:lnSpc>
              <a:spcBef>
                <a:spcPts val="0"/>
              </a:spcBef>
              <a:spcAft>
                <a:spcPts val="0"/>
              </a:spcAft>
              <a:buClr>
                <a:srgbClr val="000000"/>
              </a:buClr>
              <a:buSzPts val="1200"/>
              <a:buFont typeface="Arial"/>
              <a:buNone/>
              <a:defRPr sz="1200" b="0" i="0" u="none" strike="noStrike" cap="none">
                <a:solidFill>
                  <a:srgbClr val="929292"/>
                </a:solidFill>
                <a:latin typeface="Arial"/>
                <a:ea typeface="Arial"/>
                <a:cs typeface="Arial"/>
                <a:sym typeface="Arial"/>
              </a:defRPr>
            </a:lvl6pPr>
            <a:lvl7pPr marL="38100" marR="0" lvl="6" indent="0" algn="l">
              <a:lnSpc>
                <a:spcPct val="100000"/>
              </a:lnSpc>
              <a:spcBef>
                <a:spcPts val="0"/>
              </a:spcBef>
              <a:spcAft>
                <a:spcPts val="0"/>
              </a:spcAft>
              <a:buClr>
                <a:srgbClr val="000000"/>
              </a:buClr>
              <a:buSzPts val="1200"/>
              <a:buFont typeface="Arial"/>
              <a:buNone/>
              <a:defRPr sz="1200" b="0" i="0" u="none" strike="noStrike" cap="none">
                <a:solidFill>
                  <a:srgbClr val="929292"/>
                </a:solidFill>
                <a:latin typeface="Arial"/>
                <a:ea typeface="Arial"/>
                <a:cs typeface="Arial"/>
                <a:sym typeface="Arial"/>
              </a:defRPr>
            </a:lvl7pPr>
            <a:lvl8pPr marL="38100" marR="0" lvl="7" indent="0" algn="l">
              <a:lnSpc>
                <a:spcPct val="100000"/>
              </a:lnSpc>
              <a:spcBef>
                <a:spcPts val="0"/>
              </a:spcBef>
              <a:spcAft>
                <a:spcPts val="0"/>
              </a:spcAft>
              <a:buClr>
                <a:srgbClr val="000000"/>
              </a:buClr>
              <a:buSzPts val="1200"/>
              <a:buFont typeface="Arial"/>
              <a:buNone/>
              <a:defRPr sz="1200" b="0" i="0" u="none" strike="noStrike" cap="none">
                <a:solidFill>
                  <a:srgbClr val="929292"/>
                </a:solidFill>
                <a:latin typeface="Arial"/>
                <a:ea typeface="Arial"/>
                <a:cs typeface="Arial"/>
                <a:sym typeface="Arial"/>
              </a:defRPr>
            </a:lvl8pPr>
            <a:lvl9pPr marL="38100" marR="0" lvl="8" indent="0" algn="l">
              <a:lnSpc>
                <a:spcPct val="100000"/>
              </a:lnSpc>
              <a:spcBef>
                <a:spcPts val="0"/>
              </a:spcBef>
              <a:spcAft>
                <a:spcPts val="0"/>
              </a:spcAft>
              <a:buClr>
                <a:srgbClr val="000000"/>
              </a:buClr>
              <a:buSzPts val="1200"/>
              <a:buFont typeface="Arial"/>
              <a:buNone/>
              <a:defRPr sz="1200" b="0" i="0" u="none" strike="noStrike" cap="none">
                <a:solidFill>
                  <a:srgbClr val="929292"/>
                </a:solidFill>
                <a:latin typeface="Arial"/>
                <a:ea typeface="Arial"/>
                <a:cs typeface="Arial"/>
                <a:sym typeface="Arial"/>
              </a:defRPr>
            </a:lvl9pPr>
          </a:lstStyle>
          <a:p>
            <a:pPr marL="381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7"/>
        <p:cNvGrpSpPr/>
        <p:nvPr/>
      </p:nvGrpSpPr>
      <p:grpSpPr>
        <a:xfrm>
          <a:off x="0" y="0"/>
          <a:ext cx="0" cy="0"/>
          <a:chOff x="0" y="0"/>
          <a:chExt cx="0" cy="0"/>
        </a:xfrm>
      </p:grpSpPr>
      <p:sp>
        <p:nvSpPr>
          <p:cNvPr id="18" name="Google Shape;18;p31"/>
          <p:cNvSpPr txBox="1">
            <a:spLocks noGrp="1"/>
          </p:cNvSpPr>
          <p:nvPr>
            <p:ph type="title"/>
          </p:nvPr>
        </p:nvSpPr>
        <p:spPr>
          <a:xfrm>
            <a:off x="460654" y="351485"/>
            <a:ext cx="8984691" cy="391795"/>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400" b="0" i="0">
                <a:solidFill>
                  <a:srgbClr val="3E3E3E"/>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1"/>
          <p:cNvSpPr txBox="1">
            <a:spLocks noGrp="1"/>
          </p:cNvSpPr>
          <p:nvPr>
            <p:ph type="body" idx="1"/>
          </p:nvPr>
        </p:nvSpPr>
        <p:spPr>
          <a:xfrm>
            <a:off x="451815" y="1137615"/>
            <a:ext cx="9002369" cy="331851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sz="1650" b="0" i="0">
                <a:solidFill>
                  <a:srgbClr val="3E3E3E"/>
                </a:solidFill>
                <a:latin typeface="Arial"/>
                <a:ea typeface="Arial"/>
                <a:cs typeface="Arial"/>
                <a:sym typeface="Aria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 name="Google Shape;20;p31"/>
          <p:cNvSpPr txBox="1">
            <a:spLocks noGrp="1"/>
          </p:cNvSpPr>
          <p:nvPr>
            <p:ph type="ftr" idx="11"/>
          </p:nvPr>
        </p:nvSpPr>
        <p:spPr>
          <a:xfrm>
            <a:off x="1866138" y="6425621"/>
            <a:ext cx="7571740" cy="21209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600" b="0" i="0">
                <a:solidFill>
                  <a:srgbClr val="7E7E7E"/>
                </a:solidFill>
                <a:latin typeface="MS Gothic"/>
                <a:ea typeface="MS Gothic"/>
                <a:cs typeface="MS Gothic"/>
                <a:sym typeface="MS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1"/>
          <p:cNvSpPr txBox="1">
            <a:spLocks noGrp="1"/>
          </p:cNvSpPr>
          <p:nvPr>
            <p:ph type="dt" idx="10"/>
          </p:nvPr>
        </p:nvSpPr>
        <p:spPr>
          <a:xfrm>
            <a:off x="531800" y="5551065"/>
            <a:ext cx="227850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1"/>
          <p:cNvSpPr txBox="1">
            <a:spLocks noGrp="1"/>
          </p:cNvSpPr>
          <p:nvPr>
            <p:ph type="sldNum" idx="12"/>
          </p:nvPr>
        </p:nvSpPr>
        <p:spPr>
          <a:xfrm>
            <a:off x="9605136" y="6551190"/>
            <a:ext cx="261000" cy="184800"/>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spcAft>
                <a:spcPts val="0"/>
              </a:spcAft>
              <a:buClr>
                <a:srgbClr val="000000"/>
              </a:buClr>
              <a:buSzPts val="1200"/>
              <a:buFont typeface="Arial"/>
              <a:buNone/>
              <a:defRPr sz="1200" b="0" i="0" u="none" strike="noStrike" cap="none">
                <a:solidFill>
                  <a:srgbClr val="929292"/>
                </a:solidFill>
                <a:latin typeface="Arial"/>
                <a:ea typeface="Arial"/>
                <a:cs typeface="Arial"/>
                <a:sym typeface="Arial"/>
              </a:defRPr>
            </a:lvl1pPr>
            <a:lvl2pPr marL="38100" marR="0" lvl="1" indent="0" algn="l">
              <a:lnSpc>
                <a:spcPct val="100000"/>
              </a:lnSpc>
              <a:spcBef>
                <a:spcPts val="0"/>
              </a:spcBef>
              <a:spcAft>
                <a:spcPts val="0"/>
              </a:spcAft>
              <a:buClr>
                <a:srgbClr val="000000"/>
              </a:buClr>
              <a:buSzPts val="1200"/>
              <a:buFont typeface="Arial"/>
              <a:buNone/>
              <a:defRPr sz="1200" b="0" i="0" u="none" strike="noStrike" cap="none">
                <a:solidFill>
                  <a:srgbClr val="929292"/>
                </a:solidFill>
                <a:latin typeface="Arial"/>
                <a:ea typeface="Arial"/>
                <a:cs typeface="Arial"/>
                <a:sym typeface="Arial"/>
              </a:defRPr>
            </a:lvl2pPr>
            <a:lvl3pPr marL="38100" marR="0" lvl="2" indent="0" algn="l">
              <a:lnSpc>
                <a:spcPct val="100000"/>
              </a:lnSpc>
              <a:spcBef>
                <a:spcPts val="0"/>
              </a:spcBef>
              <a:spcAft>
                <a:spcPts val="0"/>
              </a:spcAft>
              <a:buClr>
                <a:srgbClr val="000000"/>
              </a:buClr>
              <a:buSzPts val="1200"/>
              <a:buFont typeface="Arial"/>
              <a:buNone/>
              <a:defRPr sz="1200" b="0" i="0" u="none" strike="noStrike" cap="none">
                <a:solidFill>
                  <a:srgbClr val="929292"/>
                </a:solidFill>
                <a:latin typeface="Arial"/>
                <a:ea typeface="Arial"/>
                <a:cs typeface="Arial"/>
                <a:sym typeface="Arial"/>
              </a:defRPr>
            </a:lvl3pPr>
            <a:lvl4pPr marL="38100" marR="0" lvl="3" indent="0" algn="l">
              <a:lnSpc>
                <a:spcPct val="100000"/>
              </a:lnSpc>
              <a:spcBef>
                <a:spcPts val="0"/>
              </a:spcBef>
              <a:spcAft>
                <a:spcPts val="0"/>
              </a:spcAft>
              <a:buClr>
                <a:srgbClr val="000000"/>
              </a:buClr>
              <a:buSzPts val="1200"/>
              <a:buFont typeface="Arial"/>
              <a:buNone/>
              <a:defRPr sz="1200" b="0" i="0" u="none" strike="noStrike" cap="none">
                <a:solidFill>
                  <a:srgbClr val="929292"/>
                </a:solidFill>
                <a:latin typeface="Arial"/>
                <a:ea typeface="Arial"/>
                <a:cs typeface="Arial"/>
                <a:sym typeface="Arial"/>
              </a:defRPr>
            </a:lvl4pPr>
            <a:lvl5pPr marL="38100" marR="0" lvl="4" indent="0" algn="l">
              <a:lnSpc>
                <a:spcPct val="100000"/>
              </a:lnSpc>
              <a:spcBef>
                <a:spcPts val="0"/>
              </a:spcBef>
              <a:spcAft>
                <a:spcPts val="0"/>
              </a:spcAft>
              <a:buClr>
                <a:srgbClr val="000000"/>
              </a:buClr>
              <a:buSzPts val="1200"/>
              <a:buFont typeface="Arial"/>
              <a:buNone/>
              <a:defRPr sz="1200" b="0" i="0" u="none" strike="noStrike" cap="none">
                <a:solidFill>
                  <a:srgbClr val="929292"/>
                </a:solidFill>
                <a:latin typeface="Arial"/>
                <a:ea typeface="Arial"/>
                <a:cs typeface="Arial"/>
                <a:sym typeface="Arial"/>
              </a:defRPr>
            </a:lvl5pPr>
            <a:lvl6pPr marL="38100" marR="0" lvl="5" indent="0" algn="l">
              <a:lnSpc>
                <a:spcPct val="100000"/>
              </a:lnSpc>
              <a:spcBef>
                <a:spcPts val="0"/>
              </a:spcBef>
              <a:spcAft>
                <a:spcPts val="0"/>
              </a:spcAft>
              <a:buClr>
                <a:srgbClr val="000000"/>
              </a:buClr>
              <a:buSzPts val="1200"/>
              <a:buFont typeface="Arial"/>
              <a:buNone/>
              <a:defRPr sz="1200" b="0" i="0" u="none" strike="noStrike" cap="none">
                <a:solidFill>
                  <a:srgbClr val="929292"/>
                </a:solidFill>
                <a:latin typeface="Arial"/>
                <a:ea typeface="Arial"/>
                <a:cs typeface="Arial"/>
                <a:sym typeface="Arial"/>
              </a:defRPr>
            </a:lvl6pPr>
            <a:lvl7pPr marL="38100" marR="0" lvl="6" indent="0" algn="l">
              <a:lnSpc>
                <a:spcPct val="100000"/>
              </a:lnSpc>
              <a:spcBef>
                <a:spcPts val="0"/>
              </a:spcBef>
              <a:spcAft>
                <a:spcPts val="0"/>
              </a:spcAft>
              <a:buClr>
                <a:srgbClr val="000000"/>
              </a:buClr>
              <a:buSzPts val="1200"/>
              <a:buFont typeface="Arial"/>
              <a:buNone/>
              <a:defRPr sz="1200" b="0" i="0" u="none" strike="noStrike" cap="none">
                <a:solidFill>
                  <a:srgbClr val="929292"/>
                </a:solidFill>
                <a:latin typeface="Arial"/>
                <a:ea typeface="Arial"/>
                <a:cs typeface="Arial"/>
                <a:sym typeface="Arial"/>
              </a:defRPr>
            </a:lvl7pPr>
            <a:lvl8pPr marL="38100" marR="0" lvl="7" indent="0" algn="l">
              <a:lnSpc>
                <a:spcPct val="100000"/>
              </a:lnSpc>
              <a:spcBef>
                <a:spcPts val="0"/>
              </a:spcBef>
              <a:spcAft>
                <a:spcPts val="0"/>
              </a:spcAft>
              <a:buClr>
                <a:srgbClr val="000000"/>
              </a:buClr>
              <a:buSzPts val="1200"/>
              <a:buFont typeface="Arial"/>
              <a:buNone/>
              <a:defRPr sz="1200" b="0" i="0" u="none" strike="noStrike" cap="none">
                <a:solidFill>
                  <a:srgbClr val="929292"/>
                </a:solidFill>
                <a:latin typeface="Arial"/>
                <a:ea typeface="Arial"/>
                <a:cs typeface="Arial"/>
                <a:sym typeface="Arial"/>
              </a:defRPr>
            </a:lvl8pPr>
            <a:lvl9pPr marL="38100" marR="0" lvl="8" indent="0" algn="l">
              <a:lnSpc>
                <a:spcPct val="100000"/>
              </a:lnSpc>
              <a:spcBef>
                <a:spcPts val="0"/>
              </a:spcBef>
              <a:spcAft>
                <a:spcPts val="0"/>
              </a:spcAft>
              <a:buClr>
                <a:srgbClr val="000000"/>
              </a:buClr>
              <a:buSzPts val="1200"/>
              <a:buFont typeface="Arial"/>
              <a:buNone/>
              <a:defRPr sz="1200" b="0" i="0" u="none" strike="noStrike" cap="none">
                <a:solidFill>
                  <a:srgbClr val="929292"/>
                </a:solidFill>
                <a:latin typeface="Arial"/>
                <a:ea typeface="Arial"/>
                <a:cs typeface="Arial"/>
                <a:sym typeface="Arial"/>
              </a:defRPr>
            </a:lvl9pPr>
          </a:lstStyle>
          <a:p>
            <a:pPr marL="381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3"/>
        <p:cNvGrpSpPr/>
        <p:nvPr/>
      </p:nvGrpSpPr>
      <p:grpSpPr>
        <a:xfrm>
          <a:off x="0" y="0"/>
          <a:ext cx="0" cy="0"/>
          <a:chOff x="0" y="0"/>
          <a:chExt cx="0" cy="0"/>
        </a:xfrm>
      </p:grpSpPr>
      <p:sp>
        <p:nvSpPr>
          <p:cNvPr id="24" name="Google Shape;24;p32"/>
          <p:cNvSpPr txBox="1">
            <a:spLocks noGrp="1"/>
          </p:cNvSpPr>
          <p:nvPr>
            <p:ph type="ctrTitle"/>
          </p:nvPr>
        </p:nvSpPr>
        <p:spPr>
          <a:xfrm>
            <a:off x="742950" y="2125980"/>
            <a:ext cx="8420100" cy="14401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2"/>
          <p:cNvSpPr txBox="1">
            <a:spLocks noGrp="1"/>
          </p:cNvSpPr>
          <p:nvPr>
            <p:ph type="subTitle" idx="1"/>
          </p:nvPr>
        </p:nvSpPr>
        <p:spPr>
          <a:xfrm>
            <a:off x="1485900" y="3840480"/>
            <a:ext cx="6934200" cy="1714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2"/>
          <p:cNvSpPr txBox="1">
            <a:spLocks noGrp="1"/>
          </p:cNvSpPr>
          <p:nvPr>
            <p:ph type="ftr" idx="11"/>
          </p:nvPr>
        </p:nvSpPr>
        <p:spPr>
          <a:xfrm>
            <a:off x="1866138" y="6425621"/>
            <a:ext cx="7571740" cy="21209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600" b="0" i="0">
                <a:solidFill>
                  <a:srgbClr val="7E7E7E"/>
                </a:solidFill>
                <a:latin typeface="MS Gothic"/>
                <a:ea typeface="MS Gothic"/>
                <a:cs typeface="MS Gothic"/>
                <a:sym typeface="MS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2"/>
          <p:cNvSpPr txBox="1">
            <a:spLocks noGrp="1"/>
          </p:cNvSpPr>
          <p:nvPr>
            <p:ph type="dt" idx="10"/>
          </p:nvPr>
        </p:nvSpPr>
        <p:spPr>
          <a:xfrm>
            <a:off x="531800" y="5551065"/>
            <a:ext cx="227850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2"/>
          <p:cNvSpPr txBox="1">
            <a:spLocks noGrp="1"/>
          </p:cNvSpPr>
          <p:nvPr>
            <p:ph type="sldNum" idx="12"/>
          </p:nvPr>
        </p:nvSpPr>
        <p:spPr>
          <a:xfrm>
            <a:off x="9605136" y="6551190"/>
            <a:ext cx="261000" cy="184800"/>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spcAft>
                <a:spcPts val="0"/>
              </a:spcAft>
              <a:buClr>
                <a:srgbClr val="000000"/>
              </a:buClr>
              <a:buSzPts val="1200"/>
              <a:buFont typeface="Arial"/>
              <a:buNone/>
              <a:defRPr sz="1200" b="0" i="0" u="none" strike="noStrike" cap="none">
                <a:solidFill>
                  <a:srgbClr val="929292"/>
                </a:solidFill>
                <a:latin typeface="Arial"/>
                <a:ea typeface="Arial"/>
                <a:cs typeface="Arial"/>
                <a:sym typeface="Arial"/>
              </a:defRPr>
            </a:lvl1pPr>
            <a:lvl2pPr marL="38100" marR="0" lvl="1" indent="0" algn="l">
              <a:lnSpc>
                <a:spcPct val="100000"/>
              </a:lnSpc>
              <a:spcBef>
                <a:spcPts val="0"/>
              </a:spcBef>
              <a:spcAft>
                <a:spcPts val="0"/>
              </a:spcAft>
              <a:buClr>
                <a:srgbClr val="000000"/>
              </a:buClr>
              <a:buSzPts val="1200"/>
              <a:buFont typeface="Arial"/>
              <a:buNone/>
              <a:defRPr sz="1200" b="0" i="0" u="none" strike="noStrike" cap="none">
                <a:solidFill>
                  <a:srgbClr val="929292"/>
                </a:solidFill>
                <a:latin typeface="Arial"/>
                <a:ea typeface="Arial"/>
                <a:cs typeface="Arial"/>
                <a:sym typeface="Arial"/>
              </a:defRPr>
            </a:lvl2pPr>
            <a:lvl3pPr marL="38100" marR="0" lvl="2" indent="0" algn="l">
              <a:lnSpc>
                <a:spcPct val="100000"/>
              </a:lnSpc>
              <a:spcBef>
                <a:spcPts val="0"/>
              </a:spcBef>
              <a:spcAft>
                <a:spcPts val="0"/>
              </a:spcAft>
              <a:buClr>
                <a:srgbClr val="000000"/>
              </a:buClr>
              <a:buSzPts val="1200"/>
              <a:buFont typeface="Arial"/>
              <a:buNone/>
              <a:defRPr sz="1200" b="0" i="0" u="none" strike="noStrike" cap="none">
                <a:solidFill>
                  <a:srgbClr val="929292"/>
                </a:solidFill>
                <a:latin typeface="Arial"/>
                <a:ea typeface="Arial"/>
                <a:cs typeface="Arial"/>
                <a:sym typeface="Arial"/>
              </a:defRPr>
            </a:lvl3pPr>
            <a:lvl4pPr marL="38100" marR="0" lvl="3" indent="0" algn="l">
              <a:lnSpc>
                <a:spcPct val="100000"/>
              </a:lnSpc>
              <a:spcBef>
                <a:spcPts val="0"/>
              </a:spcBef>
              <a:spcAft>
                <a:spcPts val="0"/>
              </a:spcAft>
              <a:buClr>
                <a:srgbClr val="000000"/>
              </a:buClr>
              <a:buSzPts val="1200"/>
              <a:buFont typeface="Arial"/>
              <a:buNone/>
              <a:defRPr sz="1200" b="0" i="0" u="none" strike="noStrike" cap="none">
                <a:solidFill>
                  <a:srgbClr val="929292"/>
                </a:solidFill>
                <a:latin typeface="Arial"/>
                <a:ea typeface="Arial"/>
                <a:cs typeface="Arial"/>
                <a:sym typeface="Arial"/>
              </a:defRPr>
            </a:lvl4pPr>
            <a:lvl5pPr marL="38100" marR="0" lvl="4" indent="0" algn="l">
              <a:lnSpc>
                <a:spcPct val="100000"/>
              </a:lnSpc>
              <a:spcBef>
                <a:spcPts val="0"/>
              </a:spcBef>
              <a:spcAft>
                <a:spcPts val="0"/>
              </a:spcAft>
              <a:buClr>
                <a:srgbClr val="000000"/>
              </a:buClr>
              <a:buSzPts val="1200"/>
              <a:buFont typeface="Arial"/>
              <a:buNone/>
              <a:defRPr sz="1200" b="0" i="0" u="none" strike="noStrike" cap="none">
                <a:solidFill>
                  <a:srgbClr val="929292"/>
                </a:solidFill>
                <a:latin typeface="Arial"/>
                <a:ea typeface="Arial"/>
                <a:cs typeface="Arial"/>
                <a:sym typeface="Arial"/>
              </a:defRPr>
            </a:lvl5pPr>
            <a:lvl6pPr marL="38100" marR="0" lvl="5" indent="0" algn="l">
              <a:lnSpc>
                <a:spcPct val="100000"/>
              </a:lnSpc>
              <a:spcBef>
                <a:spcPts val="0"/>
              </a:spcBef>
              <a:spcAft>
                <a:spcPts val="0"/>
              </a:spcAft>
              <a:buClr>
                <a:srgbClr val="000000"/>
              </a:buClr>
              <a:buSzPts val="1200"/>
              <a:buFont typeface="Arial"/>
              <a:buNone/>
              <a:defRPr sz="1200" b="0" i="0" u="none" strike="noStrike" cap="none">
                <a:solidFill>
                  <a:srgbClr val="929292"/>
                </a:solidFill>
                <a:latin typeface="Arial"/>
                <a:ea typeface="Arial"/>
                <a:cs typeface="Arial"/>
                <a:sym typeface="Arial"/>
              </a:defRPr>
            </a:lvl6pPr>
            <a:lvl7pPr marL="38100" marR="0" lvl="6" indent="0" algn="l">
              <a:lnSpc>
                <a:spcPct val="100000"/>
              </a:lnSpc>
              <a:spcBef>
                <a:spcPts val="0"/>
              </a:spcBef>
              <a:spcAft>
                <a:spcPts val="0"/>
              </a:spcAft>
              <a:buClr>
                <a:srgbClr val="000000"/>
              </a:buClr>
              <a:buSzPts val="1200"/>
              <a:buFont typeface="Arial"/>
              <a:buNone/>
              <a:defRPr sz="1200" b="0" i="0" u="none" strike="noStrike" cap="none">
                <a:solidFill>
                  <a:srgbClr val="929292"/>
                </a:solidFill>
                <a:latin typeface="Arial"/>
                <a:ea typeface="Arial"/>
                <a:cs typeface="Arial"/>
                <a:sym typeface="Arial"/>
              </a:defRPr>
            </a:lvl7pPr>
            <a:lvl8pPr marL="38100" marR="0" lvl="7" indent="0" algn="l">
              <a:lnSpc>
                <a:spcPct val="100000"/>
              </a:lnSpc>
              <a:spcBef>
                <a:spcPts val="0"/>
              </a:spcBef>
              <a:spcAft>
                <a:spcPts val="0"/>
              </a:spcAft>
              <a:buClr>
                <a:srgbClr val="000000"/>
              </a:buClr>
              <a:buSzPts val="1200"/>
              <a:buFont typeface="Arial"/>
              <a:buNone/>
              <a:defRPr sz="1200" b="0" i="0" u="none" strike="noStrike" cap="none">
                <a:solidFill>
                  <a:srgbClr val="929292"/>
                </a:solidFill>
                <a:latin typeface="Arial"/>
                <a:ea typeface="Arial"/>
                <a:cs typeface="Arial"/>
                <a:sym typeface="Arial"/>
              </a:defRPr>
            </a:lvl8pPr>
            <a:lvl9pPr marL="38100" marR="0" lvl="8" indent="0" algn="l">
              <a:lnSpc>
                <a:spcPct val="100000"/>
              </a:lnSpc>
              <a:spcBef>
                <a:spcPts val="0"/>
              </a:spcBef>
              <a:spcAft>
                <a:spcPts val="0"/>
              </a:spcAft>
              <a:buClr>
                <a:srgbClr val="000000"/>
              </a:buClr>
              <a:buSzPts val="1200"/>
              <a:buFont typeface="Arial"/>
              <a:buNone/>
              <a:defRPr sz="1200" b="0" i="0" u="none" strike="noStrike" cap="none">
                <a:solidFill>
                  <a:srgbClr val="929292"/>
                </a:solidFill>
                <a:latin typeface="Arial"/>
                <a:ea typeface="Arial"/>
                <a:cs typeface="Arial"/>
                <a:sym typeface="Arial"/>
              </a:defRPr>
            </a:lvl9pPr>
          </a:lstStyle>
          <a:p>
            <a:pPr marL="381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9"/>
        <p:cNvGrpSpPr/>
        <p:nvPr/>
      </p:nvGrpSpPr>
      <p:grpSpPr>
        <a:xfrm>
          <a:off x="0" y="0"/>
          <a:ext cx="0" cy="0"/>
          <a:chOff x="0" y="0"/>
          <a:chExt cx="0" cy="0"/>
        </a:xfrm>
      </p:grpSpPr>
      <p:sp>
        <p:nvSpPr>
          <p:cNvPr id="30" name="Google Shape;30;p33"/>
          <p:cNvSpPr txBox="1">
            <a:spLocks noGrp="1"/>
          </p:cNvSpPr>
          <p:nvPr>
            <p:ph type="title"/>
          </p:nvPr>
        </p:nvSpPr>
        <p:spPr>
          <a:xfrm>
            <a:off x="460654" y="351485"/>
            <a:ext cx="8984691" cy="391795"/>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400" b="0" i="0">
                <a:solidFill>
                  <a:srgbClr val="3E3E3E"/>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3"/>
          <p:cNvSpPr txBox="1">
            <a:spLocks noGrp="1"/>
          </p:cNvSpPr>
          <p:nvPr>
            <p:ph type="body" idx="1"/>
          </p:nvPr>
        </p:nvSpPr>
        <p:spPr>
          <a:xfrm>
            <a:off x="495300" y="1577340"/>
            <a:ext cx="4309110" cy="452628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2" name="Google Shape;32;p33"/>
          <p:cNvSpPr txBox="1">
            <a:spLocks noGrp="1"/>
          </p:cNvSpPr>
          <p:nvPr>
            <p:ph type="body" idx="2"/>
          </p:nvPr>
        </p:nvSpPr>
        <p:spPr>
          <a:xfrm>
            <a:off x="5101590" y="1577340"/>
            <a:ext cx="4309110" cy="452628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3" name="Google Shape;33;p33"/>
          <p:cNvSpPr txBox="1">
            <a:spLocks noGrp="1"/>
          </p:cNvSpPr>
          <p:nvPr>
            <p:ph type="ftr" idx="11"/>
          </p:nvPr>
        </p:nvSpPr>
        <p:spPr>
          <a:xfrm>
            <a:off x="1866138" y="6425621"/>
            <a:ext cx="7571740" cy="21209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600" b="0" i="0">
                <a:solidFill>
                  <a:srgbClr val="7E7E7E"/>
                </a:solidFill>
                <a:latin typeface="MS Gothic"/>
                <a:ea typeface="MS Gothic"/>
                <a:cs typeface="MS Gothic"/>
                <a:sym typeface="MS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3"/>
          <p:cNvSpPr txBox="1">
            <a:spLocks noGrp="1"/>
          </p:cNvSpPr>
          <p:nvPr>
            <p:ph type="dt" idx="10"/>
          </p:nvPr>
        </p:nvSpPr>
        <p:spPr>
          <a:xfrm>
            <a:off x="531800" y="5551065"/>
            <a:ext cx="227850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3"/>
          <p:cNvSpPr txBox="1">
            <a:spLocks noGrp="1"/>
          </p:cNvSpPr>
          <p:nvPr>
            <p:ph type="sldNum" idx="12"/>
          </p:nvPr>
        </p:nvSpPr>
        <p:spPr>
          <a:xfrm>
            <a:off x="9605136" y="6551190"/>
            <a:ext cx="261000" cy="184800"/>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spcAft>
                <a:spcPts val="0"/>
              </a:spcAft>
              <a:buClr>
                <a:srgbClr val="000000"/>
              </a:buClr>
              <a:buSzPts val="1200"/>
              <a:buFont typeface="Arial"/>
              <a:buNone/>
              <a:defRPr sz="1200" b="0" i="0" u="none" strike="noStrike" cap="none">
                <a:solidFill>
                  <a:srgbClr val="929292"/>
                </a:solidFill>
                <a:latin typeface="Arial"/>
                <a:ea typeface="Arial"/>
                <a:cs typeface="Arial"/>
                <a:sym typeface="Arial"/>
              </a:defRPr>
            </a:lvl1pPr>
            <a:lvl2pPr marL="38100" marR="0" lvl="1" indent="0" algn="l">
              <a:lnSpc>
                <a:spcPct val="100000"/>
              </a:lnSpc>
              <a:spcBef>
                <a:spcPts val="0"/>
              </a:spcBef>
              <a:spcAft>
                <a:spcPts val="0"/>
              </a:spcAft>
              <a:buClr>
                <a:srgbClr val="000000"/>
              </a:buClr>
              <a:buSzPts val="1200"/>
              <a:buFont typeface="Arial"/>
              <a:buNone/>
              <a:defRPr sz="1200" b="0" i="0" u="none" strike="noStrike" cap="none">
                <a:solidFill>
                  <a:srgbClr val="929292"/>
                </a:solidFill>
                <a:latin typeface="Arial"/>
                <a:ea typeface="Arial"/>
                <a:cs typeface="Arial"/>
                <a:sym typeface="Arial"/>
              </a:defRPr>
            </a:lvl2pPr>
            <a:lvl3pPr marL="38100" marR="0" lvl="2" indent="0" algn="l">
              <a:lnSpc>
                <a:spcPct val="100000"/>
              </a:lnSpc>
              <a:spcBef>
                <a:spcPts val="0"/>
              </a:spcBef>
              <a:spcAft>
                <a:spcPts val="0"/>
              </a:spcAft>
              <a:buClr>
                <a:srgbClr val="000000"/>
              </a:buClr>
              <a:buSzPts val="1200"/>
              <a:buFont typeface="Arial"/>
              <a:buNone/>
              <a:defRPr sz="1200" b="0" i="0" u="none" strike="noStrike" cap="none">
                <a:solidFill>
                  <a:srgbClr val="929292"/>
                </a:solidFill>
                <a:latin typeface="Arial"/>
                <a:ea typeface="Arial"/>
                <a:cs typeface="Arial"/>
                <a:sym typeface="Arial"/>
              </a:defRPr>
            </a:lvl3pPr>
            <a:lvl4pPr marL="38100" marR="0" lvl="3" indent="0" algn="l">
              <a:lnSpc>
                <a:spcPct val="100000"/>
              </a:lnSpc>
              <a:spcBef>
                <a:spcPts val="0"/>
              </a:spcBef>
              <a:spcAft>
                <a:spcPts val="0"/>
              </a:spcAft>
              <a:buClr>
                <a:srgbClr val="000000"/>
              </a:buClr>
              <a:buSzPts val="1200"/>
              <a:buFont typeface="Arial"/>
              <a:buNone/>
              <a:defRPr sz="1200" b="0" i="0" u="none" strike="noStrike" cap="none">
                <a:solidFill>
                  <a:srgbClr val="929292"/>
                </a:solidFill>
                <a:latin typeface="Arial"/>
                <a:ea typeface="Arial"/>
                <a:cs typeface="Arial"/>
                <a:sym typeface="Arial"/>
              </a:defRPr>
            </a:lvl4pPr>
            <a:lvl5pPr marL="38100" marR="0" lvl="4" indent="0" algn="l">
              <a:lnSpc>
                <a:spcPct val="100000"/>
              </a:lnSpc>
              <a:spcBef>
                <a:spcPts val="0"/>
              </a:spcBef>
              <a:spcAft>
                <a:spcPts val="0"/>
              </a:spcAft>
              <a:buClr>
                <a:srgbClr val="000000"/>
              </a:buClr>
              <a:buSzPts val="1200"/>
              <a:buFont typeface="Arial"/>
              <a:buNone/>
              <a:defRPr sz="1200" b="0" i="0" u="none" strike="noStrike" cap="none">
                <a:solidFill>
                  <a:srgbClr val="929292"/>
                </a:solidFill>
                <a:latin typeface="Arial"/>
                <a:ea typeface="Arial"/>
                <a:cs typeface="Arial"/>
                <a:sym typeface="Arial"/>
              </a:defRPr>
            </a:lvl5pPr>
            <a:lvl6pPr marL="38100" marR="0" lvl="5" indent="0" algn="l">
              <a:lnSpc>
                <a:spcPct val="100000"/>
              </a:lnSpc>
              <a:spcBef>
                <a:spcPts val="0"/>
              </a:spcBef>
              <a:spcAft>
                <a:spcPts val="0"/>
              </a:spcAft>
              <a:buClr>
                <a:srgbClr val="000000"/>
              </a:buClr>
              <a:buSzPts val="1200"/>
              <a:buFont typeface="Arial"/>
              <a:buNone/>
              <a:defRPr sz="1200" b="0" i="0" u="none" strike="noStrike" cap="none">
                <a:solidFill>
                  <a:srgbClr val="929292"/>
                </a:solidFill>
                <a:latin typeface="Arial"/>
                <a:ea typeface="Arial"/>
                <a:cs typeface="Arial"/>
                <a:sym typeface="Arial"/>
              </a:defRPr>
            </a:lvl6pPr>
            <a:lvl7pPr marL="38100" marR="0" lvl="6" indent="0" algn="l">
              <a:lnSpc>
                <a:spcPct val="100000"/>
              </a:lnSpc>
              <a:spcBef>
                <a:spcPts val="0"/>
              </a:spcBef>
              <a:spcAft>
                <a:spcPts val="0"/>
              </a:spcAft>
              <a:buClr>
                <a:srgbClr val="000000"/>
              </a:buClr>
              <a:buSzPts val="1200"/>
              <a:buFont typeface="Arial"/>
              <a:buNone/>
              <a:defRPr sz="1200" b="0" i="0" u="none" strike="noStrike" cap="none">
                <a:solidFill>
                  <a:srgbClr val="929292"/>
                </a:solidFill>
                <a:latin typeface="Arial"/>
                <a:ea typeface="Arial"/>
                <a:cs typeface="Arial"/>
                <a:sym typeface="Arial"/>
              </a:defRPr>
            </a:lvl7pPr>
            <a:lvl8pPr marL="38100" marR="0" lvl="7" indent="0" algn="l">
              <a:lnSpc>
                <a:spcPct val="100000"/>
              </a:lnSpc>
              <a:spcBef>
                <a:spcPts val="0"/>
              </a:spcBef>
              <a:spcAft>
                <a:spcPts val="0"/>
              </a:spcAft>
              <a:buClr>
                <a:srgbClr val="000000"/>
              </a:buClr>
              <a:buSzPts val="1200"/>
              <a:buFont typeface="Arial"/>
              <a:buNone/>
              <a:defRPr sz="1200" b="0" i="0" u="none" strike="noStrike" cap="none">
                <a:solidFill>
                  <a:srgbClr val="929292"/>
                </a:solidFill>
                <a:latin typeface="Arial"/>
                <a:ea typeface="Arial"/>
                <a:cs typeface="Arial"/>
                <a:sym typeface="Arial"/>
              </a:defRPr>
            </a:lvl8pPr>
            <a:lvl9pPr marL="38100" marR="0" lvl="8" indent="0" algn="l">
              <a:lnSpc>
                <a:spcPct val="100000"/>
              </a:lnSpc>
              <a:spcBef>
                <a:spcPts val="0"/>
              </a:spcBef>
              <a:spcAft>
                <a:spcPts val="0"/>
              </a:spcAft>
              <a:buClr>
                <a:srgbClr val="000000"/>
              </a:buClr>
              <a:buSzPts val="1200"/>
              <a:buFont typeface="Arial"/>
              <a:buNone/>
              <a:defRPr sz="1200" b="0" i="0" u="none" strike="noStrike" cap="none">
                <a:solidFill>
                  <a:srgbClr val="929292"/>
                </a:solidFill>
                <a:latin typeface="Arial"/>
                <a:ea typeface="Arial"/>
                <a:cs typeface="Arial"/>
                <a:sym typeface="Arial"/>
              </a:defRPr>
            </a:lvl9pPr>
          </a:lstStyle>
          <a:p>
            <a:pPr marL="381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6"/>
        <p:cNvGrpSpPr/>
        <p:nvPr/>
      </p:nvGrpSpPr>
      <p:grpSpPr>
        <a:xfrm>
          <a:off x="0" y="0"/>
          <a:ext cx="0" cy="0"/>
          <a:chOff x="0" y="0"/>
          <a:chExt cx="0" cy="0"/>
        </a:xfrm>
      </p:grpSpPr>
      <p:sp>
        <p:nvSpPr>
          <p:cNvPr id="37" name="Google Shape;37;p34"/>
          <p:cNvSpPr txBox="1">
            <a:spLocks noGrp="1"/>
          </p:cNvSpPr>
          <p:nvPr>
            <p:ph type="title"/>
          </p:nvPr>
        </p:nvSpPr>
        <p:spPr>
          <a:xfrm>
            <a:off x="460654" y="351485"/>
            <a:ext cx="8984691" cy="391795"/>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400" b="0" i="0">
                <a:solidFill>
                  <a:srgbClr val="3E3E3E"/>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4"/>
          <p:cNvSpPr txBox="1">
            <a:spLocks noGrp="1"/>
          </p:cNvSpPr>
          <p:nvPr>
            <p:ph type="ftr" idx="11"/>
          </p:nvPr>
        </p:nvSpPr>
        <p:spPr>
          <a:xfrm>
            <a:off x="1866138" y="6425621"/>
            <a:ext cx="7571740" cy="21209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600" b="0" i="0">
                <a:solidFill>
                  <a:srgbClr val="7E7E7E"/>
                </a:solidFill>
                <a:latin typeface="MS Gothic"/>
                <a:ea typeface="MS Gothic"/>
                <a:cs typeface="MS Gothic"/>
                <a:sym typeface="MS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4"/>
          <p:cNvSpPr txBox="1">
            <a:spLocks noGrp="1"/>
          </p:cNvSpPr>
          <p:nvPr>
            <p:ph type="dt" idx="10"/>
          </p:nvPr>
        </p:nvSpPr>
        <p:spPr>
          <a:xfrm>
            <a:off x="531800" y="5551065"/>
            <a:ext cx="227850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4"/>
          <p:cNvSpPr txBox="1">
            <a:spLocks noGrp="1"/>
          </p:cNvSpPr>
          <p:nvPr>
            <p:ph type="sldNum" idx="12"/>
          </p:nvPr>
        </p:nvSpPr>
        <p:spPr>
          <a:xfrm>
            <a:off x="9605136" y="6551190"/>
            <a:ext cx="261000" cy="184800"/>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spcAft>
                <a:spcPts val="0"/>
              </a:spcAft>
              <a:buClr>
                <a:srgbClr val="000000"/>
              </a:buClr>
              <a:buSzPts val="1200"/>
              <a:buFont typeface="Arial"/>
              <a:buNone/>
              <a:defRPr sz="1200" b="0" i="0" u="none" strike="noStrike" cap="none">
                <a:solidFill>
                  <a:srgbClr val="929292"/>
                </a:solidFill>
                <a:latin typeface="Arial"/>
                <a:ea typeface="Arial"/>
                <a:cs typeface="Arial"/>
                <a:sym typeface="Arial"/>
              </a:defRPr>
            </a:lvl1pPr>
            <a:lvl2pPr marL="38100" marR="0" lvl="1" indent="0" algn="l">
              <a:lnSpc>
                <a:spcPct val="100000"/>
              </a:lnSpc>
              <a:spcBef>
                <a:spcPts val="0"/>
              </a:spcBef>
              <a:spcAft>
                <a:spcPts val="0"/>
              </a:spcAft>
              <a:buClr>
                <a:srgbClr val="000000"/>
              </a:buClr>
              <a:buSzPts val="1200"/>
              <a:buFont typeface="Arial"/>
              <a:buNone/>
              <a:defRPr sz="1200" b="0" i="0" u="none" strike="noStrike" cap="none">
                <a:solidFill>
                  <a:srgbClr val="929292"/>
                </a:solidFill>
                <a:latin typeface="Arial"/>
                <a:ea typeface="Arial"/>
                <a:cs typeface="Arial"/>
                <a:sym typeface="Arial"/>
              </a:defRPr>
            </a:lvl2pPr>
            <a:lvl3pPr marL="38100" marR="0" lvl="2" indent="0" algn="l">
              <a:lnSpc>
                <a:spcPct val="100000"/>
              </a:lnSpc>
              <a:spcBef>
                <a:spcPts val="0"/>
              </a:spcBef>
              <a:spcAft>
                <a:spcPts val="0"/>
              </a:spcAft>
              <a:buClr>
                <a:srgbClr val="000000"/>
              </a:buClr>
              <a:buSzPts val="1200"/>
              <a:buFont typeface="Arial"/>
              <a:buNone/>
              <a:defRPr sz="1200" b="0" i="0" u="none" strike="noStrike" cap="none">
                <a:solidFill>
                  <a:srgbClr val="929292"/>
                </a:solidFill>
                <a:latin typeface="Arial"/>
                <a:ea typeface="Arial"/>
                <a:cs typeface="Arial"/>
                <a:sym typeface="Arial"/>
              </a:defRPr>
            </a:lvl3pPr>
            <a:lvl4pPr marL="38100" marR="0" lvl="3" indent="0" algn="l">
              <a:lnSpc>
                <a:spcPct val="100000"/>
              </a:lnSpc>
              <a:spcBef>
                <a:spcPts val="0"/>
              </a:spcBef>
              <a:spcAft>
                <a:spcPts val="0"/>
              </a:spcAft>
              <a:buClr>
                <a:srgbClr val="000000"/>
              </a:buClr>
              <a:buSzPts val="1200"/>
              <a:buFont typeface="Arial"/>
              <a:buNone/>
              <a:defRPr sz="1200" b="0" i="0" u="none" strike="noStrike" cap="none">
                <a:solidFill>
                  <a:srgbClr val="929292"/>
                </a:solidFill>
                <a:latin typeface="Arial"/>
                <a:ea typeface="Arial"/>
                <a:cs typeface="Arial"/>
                <a:sym typeface="Arial"/>
              </a:defRPr>
            </a:lvl4pPr>
            <a:lvl5pPr marL="38100" marR="0" lvl="4" indent="0" algn="l">
              <a:lnSpc>
                <a:spcPct val="100000"/>
              </a:lnSpc>
              <a:spcBef>
                <a:spcPts val="0"/>
              </a:spcBef>
              <a:spcAft>
                <a:spcPts val="0"/>
              </a:spcAft>
              <a:buClr>
                <a:srgbClr val="000000"/>
              </a:buClr>
              <a:buSzPts val="1200"/>
              <a:buFont typeface="Arial"/>
              <a:buNone/>
              <a:defRPr sz="1200" b="0" i="0" u="none" strike="noStrike" cap="none">
                <a:solidFill>
                  <a:srgbClr val="929292"/>
                </a:solidFill>
                <a:latin typeface="Arial"/>
                <a:ea typeface="Arial"/>
                <a:cs typeface="Arial"/>
                <a:sym typeface="Arial"/>
              </a:defRPr>
            </a:lvl5pPr>
            <a:lvl6pPr marL="38100" marR="0" lvl="5" indent="0" algn="l">
              <a:lnSpc>
                <a:spcPct val="100000"/>
              </a:lnSpc>
              <a:spcBef>
                <a:spcPts val="0"/>
              </a:spcBef>
              <a:spcAft>
                <a:spcPts val="0"/>
              </a:spcAft>
              <a:buClr>
                <a:srgbClr val="000000"/>
              </a:buClr>
              <a:buSzPts val="1200"/>
              <a:buFont typeface="Arial"/>
              <a:buNone/>
              <a:defRPr sz="1200" b="0" i="0" u="none" strike="noStrike" cap="none">
                <a:solidFill>
                  <a:srgbClr val="929292"/>
                </a:solidFill>
                <a:latin typeface="Arial"/>
                <a:ea typeface="Arial"/>
                <a:cs typeface="Arial"/>
                <a:sym typeface="Arial"/>
              </a:defRPr>
            </a:lvl6pPr>
            <a:lvl7pPr marL="38100" marR="0" lvl="6" indent="0" algn="l">
              <a:lnSpc>
                <a:spcPct val="100000"/>
              </a:lnSpc>
              <a:spcBef>
                <a:spcPts val="0"/>
              </a:spcBef>
              <a:spcAft>
                <a:spcPts val="0"/>
              </a:spcAft>
              <a:buClr>
                <a:srgbClr val="000000"/>
              </a:buClr>
              <a:buSzPts val="1200"/>
              <a:buFont typeface="Arial"/>
              <a:buNone/>
              <a:defRPr sz="1200" b="0" i="0" u="none" strike="noStrike" cap="none">
                <a:solidFill>
                  <a:srgbClr val="929292"/>
                </a:solidFill>
                <a:latin typeface="Arial"/>
                <a:ea typeface="Arial"/>
                <a:cs typeface="Arial"/>
                <a:sym typeface="Arial"/>
              </a:defRPr>
            </a:lvl7pPr>
            <a:lvl8pPr marL="38100" marR="0" lvl="7" indent="0" algn="l">
              <a:lnSpc>
                <a:spcPct val="100000"/>
              </a:lnSpc>
              <a:spcBef>
                <a:spcPts val="0"/>
              </a:spcBef>
              <a:spcAft>
                <a:spcPts val="0"/>
              </a:spcAft>
              <a:buClr>
                <a:srgbClr val="000000"/>
              </a:buClr>
              <a:buSzPts val="1200"/>
              <a:buFont typeface="Arial"/>
              <a:buNone/>
              <a:defRPr sz="1200" b="0" i="0" u="none" strike="noStrike" cap="none">
                <a:solidFill>
                  <a:srgbClr val="929292"/>
                </a:solidFill>
                <a:latin typeface="Arial"/>
                <a:ea typeface="Arial"/>
                <a:cs typeface="Arial"/>
                <a:sym typeface="Arial"/>
              </a:defRPr>
            </a:lvl8pPr>
            <a:lvl9pPr marL="38100" marR="0" lvl="8" indent="0" algn="l">
              <a:lnSpc>
                <a:spcPct val="100000"/>
              </a:lnSpc>
              <a:spcBef>
                <a:spcPts val="0"/>
              </a:spcBef>
              <a:spcAft>
                <a:spcPts val="0"/>
              </a:spcAft>
              <a:buClr>
                <a:srgbClr val="000000"/>
              </a:buClr>
              <a:buSzPts val="1200"/>
              <a:buFont typeface="Arial"/>
              <a:buNone/>
              <a:defRPr sz="1200" b="0" i="0" u="none" strike="noStrike" cap="none">
                <a:solidFill>
                  <a:srgbClr val="929292"/>
                </a:solidFill>
                <a:latin typeface="Arial"/>
                <a:ea typeface="Arial"/>
                <a:cs typeface="Arial"/>
                <a:sym typeface="Arial"/>
              </a:defRPr>
            </a:lvl9pPr>
          </a:lstStyle>
          <a:p>
            <a:pPr marL="381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29"/>
          <p:cNvPicPr preferRelativeResize="0"/>
          <p:nvPr/>
        </p:nvPicPr>
        <p:blipFill rotWithShape="1">
          <a:blip r:embed="rId7">
            <a:alphaModFix/>
          </a:blip>
          <a:srcRect/>
          <a:stretch/>
        </p:blipFill>
        <p:spPr>
          <a:xfrm>
            <a:off x="233177" y="5782625"/>
            <a:ext cx="1465725" cy="982393"/>
          </a:xfrm>
          <a:prstGeom prst="rect">
            <a:avLst/>
          </a:prstGeom>
          <a:noFill/>
          <a:ln>
            <a:noFill/>
          </a:ln>
        </p:spPr>
      </p:pic>
      <p:pic>
        <p:nvPicPr>
          <p:cNvPr id="7" name="Google Shape;7;p29"/>
          <p:cNvPicPr preferRelativeResize="0"/>
          <p:nvPr/>
        </p:nvPicPr>
        <p:blipFill rotWithShape="1">
          <a:blip r:embed="rId8">
            <a:alphaModFix/>
          </a:blip>
          <a:srcRect/>
          <a:stretch/>
        </p:blipFill>
        <p:spPr>
          <a:xfrm>
            <a:off x="0" y="118871"/>
            <a:ext cx="9906000" cy="862583"/>
          </a:xfrm>
          <a:prstGeom prst="rect">
            <a:avLst/>
          </a:prstGeom>
          <a:noFill/>
          <a:ln>
            <a:noFill/>
          </a:ln>
        </p:spPr>
      </p:pic>
      <p:sp>
        <p:nvSpPr>
          <p:cNvPr id="8" name="Google Shape;8;p29"/>
          <p:cNvSpPr txBox="1">
            <a:spLocks noGrp="1"/>
          </p:cNvSpPr>
          <p:nvPr>
            <p:ph type="title"/>
          </p:nvPr>
        </p:nvSpPr>
        <p:spPr>
          <a:xfrm>
            <a:off x="460654" y="351485"/>
            <a:ext cx="8984691" cy="391795"/>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rgbClr val="3E3E3E"/>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29"/>
          <p:cNvSpPr txBox="1">
            <a:spLocks noGrp="1"/>
          </p:cNvSpPr>
          <p:nvPr>
            <p:ph type="body" idx="1"/>
          </p:nvPr>
        </p:nvSpPr>
        <p:spPr>
          <a:xfrm>
            <a:off x="451815" y="1137615"/>
            <a:ext cx="9002369" cy="3318510"/>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650" b="0" i="0" u="none" strike="noStrike" cap="none">
                <a:solidFill>
                  <a:srgbClr val="3E3E3E"/>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0" name="Google Shape;10;p29"/>
          <p:cNvSpPr txBox="1">
            <a:spLocks noGrp="1"/>
          </p:cNvSpPr>
          <p:nvPr>
            <p:ph type="ftr" idx="11"/>
          </p:nvPr>
        </p:nvSpPr>
        <p:spPr>
          <a:xfrm>
            <a:off x="1866138" y="6425621"/>
            <a:ext cx="7571740" cy="21209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7E7E7E"/>
                </a:solidFill>
                <a:latin typeface="MS Gothic"/>
                <a:ea typeface="MS Gothic"/>
                <a:cs typeface="MS Gothic"/>
                <a:sym typeface="MS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29"/>
          <p:cNvSpPr txBox="1">
            <a:spLocks noGrp="1"/>
          </p:cNvSpPr>
          <p:nvPr>
            <p:ph type="dt" idx="10"/>
          </p:nvPr>
        </p:nvSpPr>
        <p:spPr>
          <a:xfrm>
            <a:off x="531800" y="5551065"/>
            <a:ext cx="2278500" cy="3429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29"/>
          <p:cNvSpPr txBox="1">
            <a:spLocks noGrp="1"/>
          </p:cNvSpPr>
          <p:nvPr>
            <p:ph type="sldNum" idx="12"/>
          </p:nvPr>
        </p:nvSpPr>
        <p:spPr>
          <a:xfrm>
            <a:off x="9605136" y="6551190"/>
            <a:ext cx="260984" cy="226695"/>
          </a:xfrm>
          <a:prstGeom prst="rect">
            <a:avLst/>
          </a:prstGeom>
          <a:noFill/>
          <a:ln>
            <a:noFill/>
          </a:ln>
        </p:spPr>
        <p:txBody>
          <a:bodyPr spcFirstLastPara="1" wrap="square" lIns="0" tIns="0" rIns="0" bIns="0" anchor="t" anchorCtr="0">
            <a:spAutoFit/>
          </a:bodyPr>
          <a:lstStyle>
            <a:lvl1pPr marL="38100" marR="0" lvl="0" indent="0" algn="l" rtl="0">
              <a:lnSpc>
                <a:spcPct val="100000"/>
              </a:lnSpc>
              <a:spcBef>
                <a:spcPts val="0"/>
              </a:spcBef>
              <a:spcAft>
                <a:spcPts val="0"/>
              </a:spcAft>
              <a:buClr>
                <a:srgbClr val="000000"/>
              </a:buClr>
              <a:buSzPts val="1200"/>
              <a:buFont typeface="Arial"/>
              <a:buNone/>
              <a:defRPr sz="1200" b="0" i="0" u="none" strike="noStrike" cap="none">
                <a:solidFill>
                  <a:srgbClr val="929292"/>
                </a:solidFill>
                <a:latin typeface="Arial"/>
                <a:ea typeface="Arial"/>
                <a:cs typeface="Arial"/>
                <a:sym typeface="Arial"/>
              </a:defRPr>
            </a:lvl1pPr>
            <a:lvl2pPr marL="38100" marR="0" lvl="1" indent="0" algn="l" rtl="0">
              <a:lnSpc>
                <a:spcPct val="100000"/>
              </a:lnSpc>
              <a:spcBef>
                <a:spcPts val="0"/>
              </a:spcBef>
              <a:spcAft>
                <a:spcPts val="0"/>
              </a:spcAft>
              <a:buClr>
                <a:srgbClr val="000000"/>
              </a:buClr>
              <a:buSzPts val="1200"/>
              <a:buFont typeface="Arial"/>
              <a:buNone/>
              <a:defRPr sz="1200" b="0" i="0" u="none" strike="noStrike" cap="none">
                <a:solidFill>
                  <a:srgbClr val="929292"/>
                </a:solidFill>
                <a:latin typeface="Arial"/>
                <a:ea typeface="Arial"/>
                <a:cs typeface="Arial"/>
                <a:sym typeface="Arial"/>
              </a:defRPr>
            </a:lvl2pPr>
            <a:lvl3pPr marL="38100" marR="0" lvl="2" indent="0" algn="l" rtl="0">
              <a:lnSpc>
                <a:spcPct val="100000"/>
              </a:lnSpc>
              <a:spcBef>
                <a:spcPts val="0"/>
              </a:spcBef>
              <a:spcAft>
                <a:spcPts val="0"/>
              </a:spcAft>
              <a:buClr>
                <a:srgbClr val="000000"/>
              </a:buClr>
              <a:buSzPts val="1200"/>
              <a:buFont typeface="Arial"/>
              <a:buNone/>
              <a:defRPr sz="1200" b="0" i="0" u="none" strike="noStrike" cap="none">
                <a:solidFill>
                  <a:srgbClr val="929292"/>
                </a:solidFill>
                <a:latin typeface="Arial"/>
                <a:ea typeface="Arial"/>
                <a:cs typeface="Arial"/>
                <a:sym typeface="Arial"/>
              </a:defRPr>
            </a:lvl3pPr>
            <a:lvl4pPr marL="38100" marR="0" lvl="3" indent="0" algn="l" rtl="0">
              <a:lnSpc>
                <a:spcPct val="100000"/>
              </a:lnSpc>
              <a:spcBef>
                <a:spcPts val="0"/>
              </a:spcBef>
              <a:spcAft>
                <a:spcPts val="0"/>
              </a:spcAft>
              <a:buClr>
                <a:srgbClr val="000000"/>
              </a:buClr>
              <a:buSzPts val="1200"/>
              <a:buFont typeface="Arial"/>
              <a:buNone/>
              <a:defRPr sz="1200" b="0" i="0" u="none" strike="noStrike" cap="none">
                <a:solidFill>
                  <a:srgbClr val="929292"/>
                </a:solidFill>
                <a:latin typeface="Arial"/>
                <a:ea typeface="Arial"/>
                <a:cs typeface="Arial"/>
                <a:sym typeface="Arial"/>
              </a:defRPr>
            </a:lvl4pPr>
            <a:lvl5pPr marL="38100" marR="0" lvl="4" indent="0" algn="l" rtl="0">
              <a:lnSpc>
                <a:spcPct val="100000"/>
              </a:lnSpc>
              <a:spcBef>
                <a:spcPts val="0"/>
              </a:spcBef>
              <a:spcAft>
                <a:spcPts val="0"/>
              </a:spcAft>
              <a:buClr>
                <a:srgbClr val="000000"/>
              </a:buClr>
              <a:buSzPts val="1200"/>
              <a:buFont typeface="Arial"/>
              <a:buNone/>
              <a:defRPr sz="1200" b="0" i="0" u="none" strike="noStrike" cap="none">
                <a:solidFill>
                  <a:srgbClr val="929292"/>
                </a:solidFill>
                <a:latin typeface="Arial"/>
                <a:ea typeface="Arial"/>
                <a:cs typeface="Arial"/>
                <a:sym typeface="Arial"/>
              </a:defRPr>
            </a:lvl5pPr>
            <a:lvl6pPr marL="38100" marR="0" lvl="5" indent="0" algn="l" rtl="0">
              <a:lnSpc>
                <a:spcPct val="100000"/>
              </a:lnSpc>
              <a:spcBef>
                <a:spcPts val="0"/>
              </a:spcBef>
              <a:spcAft>
                <a:spcPts val="0"/>
              </a:spcAft>
              <a:buClr>
                <a:srgbClr val="000000"/>
              </a:buClr>
              <a:buSzPts val="1200"/>
              <a:buFont typeface="Arial"/>
              <a:buNone/>
              <a:defRPr sz="1200" b="0" i="0" u="none" strike="noStrike" cap="none">
                <a:solidFill>
                  <a:srgbClr val="929292"/>
                </a:solidFill>
                <a:latin typeface="Arial"/>
                <a:ea typeface="Arial"/>
                <a:cs typeface="Arial"/>
                <a:sym typeface="Arial"/>
              </a:defRPr>
            </a:lvl6pPr>
            <a:lvl7pPr marL="38100" marR="0" lvl="6" indent="0" algn="l" rtl="0">
              <a:lnSpc>
                <a:spcPct val="100000"/>
              </a:lnSpc>
              <a:spcBef>
                <a:spcPts val="0"/>
              </a:spcBef>
              <a:spcAft>
                <a:spcPts val="0"/>
              </a:spcAft>
              <a:buClr>
                <a:srgbClr val="000000"/>
              </a:buClr>
              <a:buSzPts val="1200"/>
              <a:buFont typeface="Arial"/>
              <a:buNone/>
              <a:defRPr sz="1200" b="0" i="0" u="none" strike="noStrike" cap="none">
                <a:solidFill>
                  <a:srgbClr val="929292"/>
                </a:solidFill>
                <a:latin typeface="Arial"/>
                <a:ea typeface="Arial"/>
                <a:cs typeface="Arial"/>
                <a:sym typeface="Arial"/>
              </a:defRPr>
            </a:lvl7pPr>
            <a:lvl8pPr marL="38100" marR="0" lvl="7" indent="0" algn="l" rtl="0">
              <a:lnSpc>
                <a:spcPct val="100000"/>
              </a:lnSpc>
              <a:spcBef>
                <a:spcPts val="0"/>
              </a:spcBef>
              <a:spcAft>
                <a:spcPts val="0"/>
              </a:spcAft>
              <a:buClr>
                <a:srgbClr val="000000"/>
              </a:buClr>
              <a:buSzPts val="1200"/>
              <a:buFont typeface="Arial"/>
              <a:buNone/>
              <a:defRPr sz="1200" b="0" i="0" u="none" strike="noStrike" cap="none">
                <a:solidFill>
                  <a:srgbClr val="929292"/>
                </a:solidFill>
                <a:latin typeface="Arial"/>
                <a:ea typeface="Arial"/>
                <a:cs typeface="Arial"/>
                <a:sym typeface="Arial"/>
              </a:defRPr>
            </a:lvl8pPr>
            <a:lvl9pPr marL="38100" marR="0" lvl="8" indent="0" algn="l" rtl="0">
              <a:lnSpc>
                <a:spcPct val="100000"/>
              </a:lnSpc>
              <a:spcBef>
                <a:spcPts val="0"/>
              </a:spcBef>
              <a:spcAft>
                <a:spcPts val="0"/>
              </a:spcAft>
              <a:buClr>
                <a:srgbClr val="000000"/>
              </a:buClr>
              <a:buSzPts val="1200"/>
              <a:buFont typeface="Arial"/>
              <a:buNone/>
              <a:defRPr sz="1200" b="0" i="0" u="none" strike="noStrike" cap="none">
                <a:solidFill>
                  <a:srgbClr val="929292"/>
                </a:solidFill>
                <a:latin typeface="Arial"/>
                <a:ea typeface="Arial"/>
                <a:cs typeface="Arial"/>
                <a:sym typeface="Arial"/>
              </a:defRPr>
            </a:lvl9pPr>
          </a:lstStyle>
          <a:p>
            <a:pPr marL="3810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hyperlink" Target="https://jobcan-payroll.zendesk.com/hc/ja/articles/900002422403-%E3%82%B8%E3%83%A7%E3%83%96%E3%82%AB%E3%83%B3%E3%81%A7%E3%81%AE%E5%B9%B4%E6%9C%AB%E8%AA%BF%E6%95%B4%E3%81%AE%E6%93%8D%E4%BD%9C%E6%89%8B%E9%A0%86"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nta.go.jp/taxes/shiraberu/taxanswer/hotei/7411.htm" TargetMode="External"/><Relationship Id="rId5" Type="http://schemas.openxmlformats.org/officeDocument/2006/relationships/hyperlink" Target="https://www.nta.go.jp/taxes/shiraberu/ta" TargetMode="Externa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45.jpg"/></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8" Type="http://schemas.openxmlformats.org/officeDocument/2006/relationships/hyperlink" Target="https://jobcan-payroll.zendesk.com/hc/ja/articles/900002473226-%E7%B5%A6%E4%B8%8E%E6%94%AF%E6%89%95%E5%A0%B1%E5%91%8A%E6%9B%B8-%E7%B7%8F%E6%8B%AC%E8%A1%A8-%E3%81%AE%E6%9B%B8%E3%81%8D%E6%96%B9" TargetMode="External"/><Relationship Id="rId3" Type="http://schemas.openxmlformats.org/officeDocument/2006/relationships/hyperlink" Target="https://jobcan-payroll.zendesk.com/hc/ja/articles/900002376023-Q-%E5%B9%B4%E3%81%AE%E9%80%94%E4%B8%AD%E3%81%8B%E3%82%89%E3%82%B8%E3%83%A7%E3%83%96%E3%82%AB%E3%83%B3%E7%B5%A6%E4%B8%8E%E8%A8%88%E7%AE%97%E3%82%92%E5%88%A9%E7%94%A8%E3%81%97%E3%81%A6%E3%81%84%E3%82%8B%E5%A0%B4%E5%90%88-%E5%B9%B4%E6%9C%AB%E8%AA%BF%E6%95%B4%E3%81%AF%E3%81%A9%E3%81%AE%E3%82%88%E3%81%86%E3%81%AB%E5%A7%8B%E3%82%81%E3%81%9F%E3%82%89%E8%89%AF%E3%81%84%E3%81%A7%E3%81%99%E3%81%8B" TargetMode="External"/><Relationship Id="rId7" Type="http://schemas.openxmlformats.org/officeDocument/2006/relationships/hyperlink" Target="https://jobcan-payroll.zendesk.com/hc/ja/articles/900001109666-%E7%B5%A6%E4%B8%8E%E6%94%AF%E6%89%95%E5%A0%B1%E5%91%8A%E6%9B%B8%E3%81%A8%E6%BA%90%E6%B3%89%E5%BE%B4%E5%8F%8E%E7%A5%A8%E3%81%AE%E9%9B%BB%E5%AD%90%E7%94%B3%E8%AB%8B%E7%94%A8CSV%E3%82%92%E5%87%BA%E5%8A%9B%E3%81%99%E3%82%8B"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jobcan-payroll.zendesk.com/hc/ja/articles/900002576666-%E5%8A%B4%E5%8B%99HR%E3%81%A8%E7%B5%A6%E4%B8%8E%E8%A8%88%E7%AE%97-%E4%B8%A1%E3%82%B5%E3%83%BC%E3%83%93%E3%82%B9%E3%81%94%E5%88%A9%E7%94%A8%E3%81%AE%E5%A0%B4%E5%90%88%E3%81%AE%E5%B9%B4%E6%9C%AB%E8%AA%BF%E6%95%B4%E6%A9%9F%E8%83%BD%E3%81%AB%E3%81%A4%E3%81%84%E3%81%A6" TargetMode="External"/><Relationship Id="rId5" Type="http://schemas.openxmlformats.org/officeDocument/2006/relationships/hyperlink" Target="https://jobcan-payroll.zendesk.com/hc/ja/articles/900003180726-Q-%E5%B9%B4%E6%9C%AB%E8%AA%BF%E6%95%B4%E7%94%BB%E9%9D%A2%E3%81%AB%E3%83%87%E3%83%BC%E3%82%BF%E3%82%92%E5%86%8D%E5%BA%A6%E3%82%A4%E3%83%B3%E3%83%9D%E3%83%BC%E3%83%88%E3%81%A7%E3%81%8D%E3%81%BE%E3%81%99%E3%81%8B" TargetMode="External"/><Relationship Id="rId4" Type="http://schemas.openxmlformats.org/officeDocument/2006/relationships/hyperlink" Target="https://jobcan-payroll.zendesk.com/hc/ja/articles/900002998983-Q-%E5%B9%B4%E6%9C%AB%E8%AA%BF%E6%95%B4%E3%82%92%E3%81%99%E3%82%8B%E4%B8%8A%E3%81%A7%E6%9C%80%E4%BD%8E%E9%99%90%E5%BF%85%E8%A6%81%E3%81%AA%E6%83%85%E5%A0%B1%E3%81%AF%E4%BD%95%E3%81%A7%E3%81%99%E3%81%8B"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4"/>
        <p:cNvGrpSpPr/>
        <p:nvPr/>
      </p:nvGrpSpPr>
      <p:grpSpPr>
        <a:xfrm>
          <a:off x="0" y="0"/>
          <a:ext cx="0" cy="0"/>
          <a:chOff x="0" y="0"/>
          <a:chExt cx="0" cy="0"/>
        </a:xfrm>
      </p:grpSpPr>
      <p:pic>
        <p:nvPicPr>
          <p:cNvPr id="45" name="Google Shape;45;p1"/>
          <p:cNvPicPr preferRelativeResize="0"/>
          <p:nvPr/>
        </p:nvPicPr>
        <p:blipFill rotWithShape="1">
          <a:blip r:embed="rId3">
            <a:alphaModFix/>
          </a:blip>
          <a:srcRect/>
          <a:stretch/>
        </p:blipFill>
        <p:spPr>
          <a:xfrm>
            <a:off x="0" y="170687"/>
            <a:ext cx="9906000" cy="5605272"/>
          </a:xfrm>
          <a:prstGeom prst="rect">
            <a:avLst/>
          </a:prstGeom>
          <a:noFill/>
          <a:ln>
            <a:noFill/>
          </a:ln>
        </p:spPr>
      </p:pic>
      <p:sp>
        <p:nvSpPr>
          <p:cNvPr id="46" name="Google Shape;46;p1"/>
          <p:cNvSpPr txBox="1"/>
          <p:nvPr/>
        </p:nvSpPr>
        <p:spPr>
          <a:xfrm>
            <a:off x="1123350" y="3643125"/>
            <a:ext cx="7659300" cy="12501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4400"/>
              <a:buFont typeface="Arial"/>
              <a:buNone/>
            </a:pPr>
            <a:r>
              <a:rPr lang="en-US" sz="4400" b="0" i="0" u="none" strike="noStrike" cap="none">
                <a:solidFill>
                  <a:srgbClr val="3E3E3E"/>
                </a:solidFill>
                <a:latin typeface="Arial"/>
                <a:ea typeface="Arial"/>
                <a:cs typeface="Arial"/>
                <a:sym typeface="Arial"/>
              </a:rPr>
              <a:t>ジョブカン年末調整の使い方</a:t>
            </a:r>
            <a:endParaRPr sz="4400" b="0" i="0" u="none" strike="noStrike" cap="none">
              <a:solidFill>
                <a:schemeClr val="dk1"/>
              </a:solidFill>
              <a:latin typeface="Arial"/>
              <a:ea typeface="Arial"/>
              <a:cs typeface="Arial"/>
              <a:sym typeface="Arial"/>
            </a:endParaRPr>
          </a:p>
          <a:p>
            <a:pPr marL="158750" marR="0" lvl="0" indent="0" algn="l" rtl="0">
              <a:lnSpc>
                <a:spcPct val="100000"/>
              </a:lnSpc>
              <a:spcBef>
                <a:spcPts val="45"/>
              </a:spcBef>
              <a:spcAft>
                <a:spcPts val="0"/>
              </a:spcAft>
              <a:buClr>
                <a:srgbClr val="000000"/>
              </a:buClr>
              <a:buSzPts val="3600"/>
              <a:buFont typeface="Arial"/>
              <a:buNone/>
            </a:pPr>
            <a:r>
              <a:rPr lang="en-US" sz="3600" b="0" i="0" u="none" strike="noStrike" cap="none">
                <a:solidFill>
                  <a:srgbClr val="3E3E3E"/>
                </a:solidFill>
                <a:latin typeface="Arial"/>
                <a:ea typeface="Arial"/>
                <a:cs typeface="Arial"/>
                <a:sym typeface="Arial"/>
              </a:rPr>
              <a:t>【</a:t>
            </a:r>
            <a:r>
              <a:rPr lang="en-US" sz="3600" b="0" i="0" u="none" strike="noStrike" cap="none">
                <a:solidFill>
                  <a:srgbClr val="3E3E3E"/>
                </a:solidFill>
                <a:latin typeface="Calibri"/>
                <a:ea typeface="Calibri"/>
                <a:cs typeface="Calibri"/>
                <a:sym typeface="Calibri"/>
              </a:rPr>
              <a:t>12</a:t>
            </a:r>
            <a:r>
              <a:rPr lang="en-US" sz="3600" b="0" i="0" u="none" strike="noStrike" cap="none">
                <a:solidFill>
                  <a:srgbClr val="3E3E3E"/>
                </a:solidFill>
                <a:latin typeface="Arial"/>
                <a:ea typeface="Arial"/>
                <a:cs typeface="Arial"/>
                <a:sym typeface="Arial"/>
              </a:rPr>
              <a:t>月給与（賞与）確定後の手順】</a:t>
            </a:r>
            <a:endParaRPr sz="3600" b="0" i="0" u="none" strike="noStrike" cap="none">
              <a:solidFill>
                <a:schemeClr val="dk1"/>
              </a:solidFill>
              <a:latin typeface="Arial"/>
              <a:ea typeface="Arial"/>
              <a:cs typeface="Arial"/>
              <a:sym typeface="Arial"/>
            </a:endParaRPr>
          </a:p>
        </p:txBody>
      </p:sp>
      <p:pic>
        <p:nvPicPr>
          <p:cNvPr id="47" name="Google Shape;47;p1"/>
          <p:cNvPicPr preferRelativeResize="0"/>
          <p:nvPr/>
        </p:nvPicPr>
        <p:blipFill rotWithShape="1">
          <a:blip r:embed="rId4">
            <a:alphaModFix/>
          </a:blip>
          <a:srcRect/>
          <a:stretch/>
        </p:blipFill>
        <p:spPr>
          <a:xfrm>
            <a:off x="2430779" y="1278636"/>
            <a:ext cx="4590288" cy="2028444"/>
          </a:xfrm>
          <a:prstGeom prst="rect">
            <a:avLst/>
          </a:prstGeom>
          <a:noFill/>
          <a:ln>
            <a:noFill/>
          </a:ln>
        </p:spPr>
      </p:pic>
      <p:pic>
        <p:nvPicPr>
          <p:cNvPr id="48" name="Google Shape;48;p1"/>
          <p:cNvPicPr preferRelativeResize="0"/>
          <p:nvPr/>
        </p:nvPicPr>
        <p:blipFill rotWithShape="1">
          <a:blip r:embed="rId5">
            <a:alphaModFix/>
          </a:blip>
          <a:srcRect/>
          <a:stretch/>
        </p:blipFill>
        <p:spPr>
          <a:xfrm>
            <a:off x="234325" y="6264525"/>
            <a:ext cx="889026" cy="222250"/>
          </a:xfrm>
          <a:prstGeom prst="rect">
            <a:avLst/>
          </a:prstGeom>
          <a:noFill/>
          <a:ln>
            <a:noFill/>
          </a:ln>
        </p:spPr>
      </p:pic>
      <p:sp>
        <p:nvSpPr>
          <p:cNvPr id="49" name="Google Shape;49;p1"/>
          <p:cNvSpPr txBox="1"/>
          <p:nvPr/>
        </p:nvSpPr>
        <p:spPr>
          <a:xfrm>
            <a:off x="1095308" y="6283180"/>
            <a:ext cx="6459589" cy="373452"/>
          </a:xfrm>
          <a:prstGeom prst="rect">
            <a:avLst/>
          </a:prstGeom>
          <a:noFill/>
          <a:ln>
            <a:noFill/>
          </a:ln>
        </p:spPr>
        <p:txBody>
          <a:bodyPr spcFirstLastPara="1" wrap="square" lIns="89500" tIns="44725" rIns="89500" bIns="44725" anchor="t" anchorCtr="0">
            <a:noAutofit/>
          </a:bodyPr>
          <a:lstStyle/>
          <a:p>
            <a:pPr marL="0" marR="0" lvl="0" indent="0" algn="l" rtl="0">
              <a:lnSpc>
                <a:spcPct val="120000"/>
              </a:lnSpc>
              <a:spcBef>
                <a:spcPts val="0"/>
              </a:spcBef>
              <a:spcAft>
                <a:spcPts val="0"/>
              </a:spcAft>
              <a:buClr>
                <a:srgbClr val="000000"/>
              </a:buClr>
              <a:buSzPts val="800"/>
              <a:buFont typeface="Arial"/>
              <a:buNone/>
            </a:pPr>
            <a:r>
              <a:rPr lang="en-US" sz="800" b="0" i="0" u="none" strike="noStrike" cap="none">
                <a:solidFill>
                  <a:srgbClr val="818181"/>
                </a:solidFill>
                <a:latin typeface="Arial"/>
                <a:ea typeface="Arial"/>
                <a:cs typeface="Arial"/>
                <a:sym typeface="Arial"/>
              </a:rPr>
              <a:t>【東京本社】　〒151-0053 東京都渋谷区代々木2-2-1 小田急サザンタワー8F</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None/>
            </a:pPr>
            <a:r>
              <a:rPr lang="en-US" sz="800" b="0" i="0" u="none" strike="noStrike" cap="none">
                <a:solidFill>
                  <a:srgbClr val="818181"/>
                </a:solidFill>
                <a:latin typeface="Arial"/>
                <a:ea typeface="Arial"/>
                <a:cs typeface="Arial"/>
                <a:sym typeface="Arial"/>
              </a:rPr>
              <a:t>【その他国内拠点】札幌オフィス、秋田オフィス、新潟オフィス、京都オフィス、大阪オフィス、高知オフィス、福岡オフィス</a:t>
            </a:r>
            <a:endParaRPr/>
          </a:p>
          <a:p>
            <a:pPr marL="0" marR="0" lvl="0" indent="0" algn="l" rtl="0">
              <a:lnSpc>
                <a:spcPct val="120000"/>
              </a:lnSpc>
              <a:spcBef>
                <a:spcPts val="0"/>
              </a:spcBef>
              <a:spcAft>
                <a:spcPts val="0"/>
              </a:spcAft>
              <a:buClr>
                <a:srgbClr val="000000"/>
              </a:buClr>
              <a:buSzPts val="800"/>
              <a:buFont typeface="Arial"/>
              <a:buNone/>
            </a:pPr>
            <a:endParaRPr sz="800" b="0" i="0" u="none" strike="noStrike" cap="none">
              <a:solidFill>
                <a:srgbClr val="818181"/>
              </a:solidFill>
              <a:latin typeface="Arial"/>
              <a:ea typeface="Arial"/>
              <a:cs typeface="Arial"/>
              <a:sym typeface="Arial"/>
            </a:endParaRPr>
          </a:p>
        </p:txBody>
      </p:sp>
      <p:sp>
        <p:nvSpPr>
          <p:cNvPr id="50" name="Google Shape;50;p1"/>
          <p:cNvSpPr txBox="1"/>
          <p:nvPr/>
        </p:nvSpPr>
        <p:spPr>
          <a:xfrm>
            <a:off x="1147813" y="6112080"/>
            <a:ext cx="3405973" cy="208105"/>
          </a:xfrm>
          <a:prstGeom prst="rect">
            <a:avLst/>
          </a:prstGeom>
          <a:noFill/>
          <a:ln>
            <a:noFill/>
          </a:ln>
        </p:spPr>
        <p:txBody>
          <a:bodyPr spcFirstLastPara="1" wrap="square" lIns="89500" tIns="44725" rIns="89500" bIns="447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18181"/>
                </a:solidFill>
                <a:latin typeface="Arial"/>
                <a:ea typeface="Arial"/>
                <a:cs typeface="Arial"/>
                <a:sym typeface="Arial"/>
              </a:rPr>
              <a:t>株式会社 DONUTS   ジョブカン年末調整</a:t>
            </a:r>
            <a:endParaRPr sz="900" b="0" i="0" u="none" strike="noStrike" cap="none">
              <a:solidFill>
                <a:srgbClr val="818181"/>
              </a:solidFill>
              <a:latin typeface="Arial"/>
              <a:ea typeface="Arial"/>
              <a:cs typeface="Arial"/>
              <a:sym typeface="Arial"/>
            </a:endParaRPr>
          </a:p>
        </p:txBody>
      </p:sp>
      <p:sp>
        <p:nvSpPr>
          <p:cNvPr id="51" name="Google Shape;51;p1"/>
          <p:cNvSpPr txBox="1">
            <a:spLocks noGrp="1"/>
          </p:cNvSpPr>
          <p:nvPr>
            <p:ph type="sldNum" idx="12"/>
          </p:nvPr>
        </p:nvSpPr>
        <p:spPr>
          <a:xfrm>
            <a:off x="9605136" y="6551190"/>
            <a:ext cx="261000" cy="184800"/>
          </a:xfrm>
          <a:prstGeom prst="rect">
            <a:avLst/>
          </a:prstGeom>
          <a:noFill/>
          <a:ln>
            <a:noFill/>
          </a:ln>
        </p:spPr>
        <p:txBody>
          <a:bodyPr spcFirstLastPara="1" wrap="square" lIns="0" tIns="0" rIns="0" bIns="0" anchor="t" anchorCtr="0">
            <a:spAutoFit/>
          </a:bodyPr>
          <a:lstStyle/>
          <a:p>
            <a:pPr marL="38100" lvl="0" indent="0" algn="l" rtl="0">
              <a:lnSpc>
                <a:spcPct val="100000"/>
              </a:lnSpc>
              <a:spcBef>
                <a:spcPts val="0"/>
              </a:spcBef>
              <a:spcAft>
                <a:spcPts val="0"/>
              </a:spcAft>
              <a:buSzPts val="12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0"/>
          <p:cNvSpPr txBox="1">
            <a:spLocks noGrp="1"/>
          </p:cNvSpPr>
          <p:nvPr>
            <p:ph type="title"/>
          </p:nvPr>
        </p:nvSpPr>
        <p:spPr>
          <a:xfrm>
            <a:off x="179326" y="360625"/>
            <a:ext cx="7210800" cy="3822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a:t>③ジョブカン給与計算から取得する</a:t>
            </a:r>
            <a:endParaRPr/>
          </a:p>
        </p:txBody>
      </p:sp>
      <p:sp>
        <p:nvSpPr>
          <p:cNvPr id="164" name="Google Shape;164;p10"/>
          <p:cNvSpPr txBox="1"/>
          <p:nvPr/>
        </p:nvSpPr>
        <p:spPr>
          <a:xfrm>
            <a:off x="430478" y="1268729"/>
            <a:ext cx="9174657" cy="1455600"/>
          </a:xfrm>
          <a:prstGeom prst="rect">
            <a:avLst/>
          </a:prstGeom>
          <a:noFill/>
          <a:ln>
            <a:noFill/>
          </a:ln>
        </p:spPr>
        <p:txBody>
          <a:bodyPr spcFirstLastPara="1" wrap="square" lIns="0" tIns="12700" rIns="0" bIns="0" anchor="t" anchorCtr="0">
            <a:spAutoFit/>
          </a:bodyPr>
          <a:lstStyle/>
          <a:p>
            <a:pPr marL="12700" marR="5080" lvl="0" indent="0" algn="l" rtl="0">
              <a:lnSpc>
                <a:spcPct val="100299"/>
              </a:lnSpc>
              <a:spcBef>
                <a:spcPts val="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ジョブカン給与計算から取得する場合、</a:t>
            </a:r>
            <a:r>
              <a:rPr lang="en-US" sz="1650" b="0" i="0" u="none" strike="noStrike" cap="none">
                <a:solidFill>
                  <a:srgbClr val="FA8B00"/>
                </a:solidFill>
                <a:latin typeface="Arial"/>
                <a:ea typeface="Arial"/>
                <a:cs typeface="Arial"/>
                <a:sym typeface="Arial"/>
              </a:rPr>
              <a:t>ジョブカン給与計算から支給する今年1月～12月までの</a:t>
            </a:r>
            <a:br>
              <a:rPr lang="en-US" sz="1650" b="0" i="0" u="none" strike="noStrike" cap="none">
                <a:solidFill>
                  <a:srgbClr val="FA8B00"/>
                </a:solidFill>
                <a:latin typeface="Arial"/>
                <a:ea typeface="Arial"/>
                <a:cs typeface="Arial"/>
                <a:sym typeface="Arial"/>
              </a:rPr>
            </a:br>
            <a:r>
              <a:rPr lang="en-US" sz="1650" b="0" i="0" u="none" strike="noStrike" cap="none">
                <a:solidFill>
                  <a:srgbClr val="FA8B00"/>
                </a:solidFill>
                <a:latin typeface="Arial"/>
                <a:ea typeface="Arial"/>
                <a:cs typeface="Arial"/>
                <a:sym typeface="Arial"/>
              </a:rPr>
              <a:t>給与・賞与がすべて「確定」されている必要があります</a:t>
            </a:r>
            <a:r>
              <a:rPr lang="en-US" sz="1650" b="0" i="0" u="none" strike="noStrike" cap="none">
                <a:solidFill>
                  <a:srgbClr val="3E3E3E"/>
                </a:solidFill>
                <a:latin typeface="Arial"/>
                <a:ea typeface="Arial"/>
                <a:cs typeface="Arial"/>
                <a:sym typeface="Arial"/>
              </a:rPr>
              <a:t>。</a:t>
            </a:r>
            <a:endParaRPr sz="1650" b="0" i="0" u="none" strike="noStrike" cap="none">
              <a:solidFill>
                <a:srgbClr val="3E3E3E"/>
              </a:solidFill>
              <a:latin typeface="Arial"/>
              <a:ea typeface="Arial"/>
              <a:cs typeface="Arial"/>
              <a:sym typeface="Arial"/>
            </a:endParaRPr>
          </a:p>
          <a:p>
            <a:pPr marL="12700" marR="5080" lvl="0" indent="0" algn="l" rtl="0">
              <a:lnSpc>
                <a:spcPct val="100299"/>
              </a:lnSpc>
              <a:spcBef>
                <a:spcPts val="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まだ未確定の場合は、先にジョブカン給与計算で給与・賞与確定を行いましょう。</a:t>
            </a:r>
            <a:endParaRPr sz="1650" b="0" i="0" u="none" strike="noStrike" cap="none">
              <a:solidFill>
                <a:schemeClr val="dk1"/>
              </a:solidFill>
              <a:latin typeface="Arial"/>
              <a:ea typeface="Arial"/>
              <a:cs typeface="Arial"/>
              <a:sym typeface="Arial"/>
            </a:endParaRPr>
          </a:p>
          <a:p>
            <a:pPr marL="0" marR="0" lvl="0" indent="0" algn="l" rtl="0">
              <a:lnSpc>
                <a:spcPct val="100000"/>
              </a:lnSpc>
              <a:spcBef>
                <a:spcPts val="70"/>
              </a:spcBef>
              <a:spcAft>
                <a:spcPts val="0"/>
              </a:spcAft>
              <a:buClr>
                <a:srgbClr val="000000"/>
              </a:buClr>
              <a:buSzPts val="1050"/>
              <a:buFont typeface="Arial"/>
              <a:buNone/>
            </a:pPr>
            <a:endParaRPr sz="1050" b="0" i="0" u="none" strike="noStrike" cap="none">
              <a:solidFill>
                <a:schemeClr val="dk1"/>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確定されている場合には、依頼一覧から「連携（取得）」をクリックし</a:t>
            </a:r>
            <a:endParaRPr sz="1650" b="0" i="0" u="none" strike="noStrike" cap="none">
              <a:solidFill>
                <a:schemeClr val="dk1"/>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1650"/>
              <a:buFont typeface="Arial"/>
              <a:buNone/>
            </a:pPr>
            <a:r>
              <a:rPr lang="en-US" sz="1650" b="0" i="0" u="none" strike="noStrike" cap="none">
                <a:solidFill>
                  <a:srgbClr val="3C4043"/>
                </a:solidFill>
                <a:highlight>
                  <a:srgbClr val="FFFFFF"/>
                </a:highlight>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ジョブカン給与計算から取得の中から「給与データを取得」をクリックします。</a:t>
            </a:r>
            <a:endParaRPr sz="1650" b="0" i="0" u="none" strike="noStrike" cap="none">
              <a:solidFill>
                <a:schemeClr val="dk1"/>
              </a:solidFill>
              <a:latin typeface="Arial"/>
              <a:ea typeface="Arial"/>
              <a:cs typeface="Arial"/>
              <a:sym typeface="Arial"/>
            </a:endParaRPr>
          </a:p>
        </p:txBody>
      </p:sp>
      <p:sp>
        <p:nvSpPr>
          <p:cNvPr id="165" name="Google Shape;165;p10"/>
          <p:cNvSpPr txBox="1"/>
          <p:nvPr/>
        </p:nvSpPr>
        <p:spPr>
          <a:xfrm>
            <a:off x="5821136" y="2985907"/>
            <a:ext cx="3783999" cy="1306117"/>
          </a:xfrm>
          <a:prstGeom prst="rect">
            <a:avLst/>
          </a:prstGeom>
          <a:noFill/>
          <a:ln>
            <a:noFill/>
          </a:ln>
        </p:spPr>
        <p:txBody>
          <a:bodyPr spcFirstLastPara="1" wrap="square" lIns="0" tIns="13325" rIns="0" bIns="0" anchor="t" anchorCtr="0">
            <a:spAutoFit/>
          </a:bodyPr>
          <a:lstStyle/>
          <a:p>
            <a:pPr marL="0" marR="508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3E3E3E"/>
                </a:solidFill>
                <a:latin typeface="Arial"/>
                <a:ea typeface="Arial"/>
                <a:cs typeface="Arial"/>
                <a:sym typeface="Arial"/>
              </a:rPr>
              <a:t>※ジョブカン給与計算を、年の途中から利用を開始した場合は、ジョブカン給与計算に1年分の給与データを登録し③の方法で行うか、ジョブカン給与計算の給与データを一切利用せずに①もしくは②の方法にて年末調整画面に1年分の給与データを登録する必要があります。</a:t>
            </a:r>
            <a:endParaRPr sz="1400" b="0" i="0" u="none" strike="noStrike" cap="none">
              <a:solidFill>
                <a:schemeClr val="dk1"/>
              </a:solidFill>
              <a:latin typeface="Arial"/>
              <a:ea typeface="Arial"/>
              <a:cs typeface="Arial"/>
              <a:sym typeface="Arial"/>
            </a:endParaRPr>
          </a:p>
        </p:txBody>
      </p:sp>
      <p:sp>
        <p:nvSpPr>
          <p:cNvPr id="166" name="Google Shape;166;p10"/>
          <p:cNvSpPr txBox="1">
            <a:spLocks noGrp="1"/>
          </p:cNvSpPr>
          <p:nvPr>
            <p:ph type="ftr" idx="11"/>
          </p:nvPr>
        </p:nvSpPr>
        <p:spPr>
          <a:xfrm>
            <a:off x="1866138" y="6425621"/>
            <a:ext cx="7571700" cy="194100"/>
          </a:xfrm>
          <a:prstGeom prst="rect">
            <a:avLst/>
          </a:prstGeom>
          <a:noFill/>
          <a:ln>
            <a:noFill/>
          </a:ln>
        </p:spPr>
        <p:txBody>
          <a:bodyPr spcFirstLastPara="1" wrap="square" lIns="0" tIns="4425" rIns="0" bIns="0" anchor="t" anchorCtr="0">
            <a:spAutoFit/>
          </a:bodyPr>
          <a:lstStyle/>
          <a:p>
            <a:pPr marL="12700" marR="5080" lvl="0" indent="0" algn="l" rtl="0">
              <a:lnSpc>
                <a:spcPct val="105300"/>
              </a:lnSpc>
              <a:spcBef>
                <a:spcPts val="0"/>
              </a:spcBef>
              <a:spcAft>
                <a:spcPts val="0"/>
              </a:spcAft>
              <a:buClr>
                <a:schemeClr val="dk1"/>
              </a:buClr>
              <a:buSzPts val="1400"/>
              <a:buFont typeface="Arial"/>
              <a:buNone/>
            </a:pPr>
            <a:r>
              <a:rPr lang="en-US"/>
              <a:t>本資料を無断で第三者に提示し、閲覧させ、また、複製、配布、譲渡することを固く禁じます。また、本資料に関する知的財産権は株式会社DONUTSに帰属し、本資料を無断で修正・加工することを固く禁じます。なお、株式会社DONUTSは、本資料の内容の正確性、完全性等について、何ら保証しません。</a:t>
            </a:r>
            <a:endParaRPr/>
          </a:p>
        </p:txBody>
      </p:sp>
      <p:sp>
        <p:nvSpPr>
          <p:cNvPr id="167" name="Google Shape;167;p10"/>
          <p:cNvSpPr txBox="1">
            <a:spLocks noGrp="1"/>
          </p:cNvSpPr>
          <p:nvPr>
            <p:ph type="sldNum" idx="12"/>
          </p:nvPr>
        </p:nvSpPr>
        <p:spPr>
          <a:xfrm>
            <a:off x="9605136" y="6551190"/>
            <a:ext cx="261000" cy="204600"/>
          </a:xfrm>
          <a:prstGeom prst="rect">
            <a:avLst/>
          </a:prstGeom>
          <a:noFill/>
          <a:ln>
            <a:noFill/>
          </a:ln>
        </p:spPr>
        <p:txBody>
          <a:bodyPr spcFirstLastPara="1" wrap="square" lIns="0" tIns="19675" rIns="0" bIns="0" anchor="t" anchorCtr="0">
            <a:spAutoFit/>
          </a:bodyPr>
          <a:lstStyle/>
          <a:p>
            <a:pPr marL="38100" lvl="0" indent="0" algn="l" rtl="0">
              <a:lnSpc>
                <a:spcPct val="100000"/>
              </a:lnSpc>
              <a:spcBef>
                <a:spcPts val="0"/>
              </a:spcBef>
              <a:spcAft>
                <a:spcPts val="0"/>
              </a:spcAft>
              <a:buSzPts val="1200"/>
              <a:buNone/>
            </a:pPr>
            <a:fld id="{00000000-1234-1234-1234-123412341234}" type="slidenum">
              <a:rPr lang="en-US"/>
              <a:t>10</a:t>
            </a:fld>
            <a:endParaRPr/>
          </a:p>
        </p:txBody>
      </p:sp>
      <p:pic>
        <p:nvPicPr>
          <p:cNvPr id="168" name="Google Shape;168;p10"/>
          <p:cNvPicPr preferRelativeResize="0"/>
          <p:nvPr/>
        </p:nvPicPr>
        <p:blipFill rotWithShape="1">
          <a:blip r:embed="rId3">
            <a:alphaModFix/>
          </a:blip>
          <a:srcRect/>
          <a:stretch/>
        </p:blipFill>
        <p:spPr>
          <a:xfrm>
            <a:off x="430478" y="2985907"/>
            <a:ext cx="5122643" cy="1941781"/>
          </a:xfrm>
          <a:prstGeom prst="rect">
            <a:avLst/>
          </a:prstGeom>
          <a:noFill/>
          <a:ln w="9525" cap="flat" cmpd="sng">
            <a:solidFill>
              <a:schemeClr val="dk1"/>
            </a:solidFill>
            <a:prstDash val="solid"/>
            <a:round/>
            <a:headEnd type="none" w="sm" len="sm"/>
            <a:tailEnd type="none" w="sm" len="sm"/>
          </a:ln>
        </p:spPr>
      </p:pic>
      <p:pic>
        <p:nvPicPr>
          <p:cNvPr id="169" name="Google Shape;169;p10"/>
          <p:cNvPicPr preferRelativeResize="0"/>
          <p:nvPr/>
        </p:nvPicPr>
        <p:blipFill rotWithShape="1">
          <a:blip r:embed="rId4">
            <a:alphaModFix/>
          </a:blip>
          <a:srcRect/>
          <a:stretch/>
        </p:blipFill>
        <p:spPr>
          <a:xfrm>
            <a:off x="5017806" y="4661341"/>
            <a:ext cx="3052046" cy="1735974"/>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1"/>
          <p:cNvSpPr txBox="1">
            <a:spLocks noGrp="1"/>
          </p:cNvSpPr>
          <p:nvPr>
            <p:ph type="title"/>
          </p:nvPr>
        </p:nvSpPr>
        <p:spPr>
          <a:xfrm>
            <a:off x="249720" y="342075"/>
            <a:ext cx="5476500" cy="3822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0">
                <a:latin typeface="Quattrocento Sans"/>
                <a:ea typeface="Quattrocento Sans"/>
                <a:cs typeface="Quattrocento Sans"/>
                <a:sym typeface="Quattrocento Sans"/>
              </a:rPr>
              <a:t>☑</a:t>
            </a:r>
            <a:r>
              <a:rPr lang="en-US"/>
              <a:t>年末調整を確定しよう</a:t>
            </a:r>
            <a:endParaRPr/>
          </a:p>
        </p:txBody>
      </p:sp>
      <p:sp>
        <p:nvSpPr>
          <p:cNvPr id="175" name="Google Shape;175;p11"/>
          <p:cNvSpPr txBox="1"/>
          <p:nvPr/>
        </p:nvSpPr>
        <p:spPr>
          <a:xfrm>
            <a:off x="380574" y="1372616"/>
            <a:ext cx="9224561" cy="521700"/>
          </a:xfrm>
          <a:prstGeom prst="rect">
            <a:avLst/>
          </a:prstGeom>
          <a:noFill/>
          <a:ln>
            <a:noFill/>
          </a:ln>
        </p:spPr>
        <p:txBody>
          <a:bodyPr spcFirstLastPara="1" wrap="square" lIns="0" tIns="12050" rIns="0" bIns="0" anchor="t" anchorCtr="0">
            <a:spAutoFit/>
          </a:bodyPr>
          <a:lstStyle/>
          <a:p>
            <a:pPr marL="12700" marR="5080" lvl="0" indent="0" algn="l" rtl="0">
              <a:lnSpc>
                <a:spcPct val="100600"/>
              </a:lnSpc>
              <a:spcBef>
                <a:spcPts val="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年末調整画面に登録した従業員情報や源泉徴収票データを確定すると、過不足金の精算、</a:t>
            </a:r>
            <a:endParaRPr sz="1650" b="0" i="0" u="none" strike="noStrike" cap="none">
              <a:solidFill>
                <a:srgbClr val="3E3E3E"/>
              </a:solidFill>
              <a:latin typeface="Arial"/>
              <a:ea typeface="Arial"/>
              <a:cs typeface="Arial"/>
              <a:sym typeface="Arial"/>
            </a:endParaRPr>
          </a:p>
          <a:p>
            <a:pPr marL="12700" marR="5080" lvl="0" indent="0" algn="l" rtl="0">
              <a:lnSpc>
                <a:spcPct val="100600"/>
              </a:lnSpc>
              <a:spcBef>
                <a:spcPts val="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源泉徴収票の交付、市区町村・税務署提出用書類の作成ができるようになります。</a:t>
            </a:r>
            <a:endParaRPr sz="1650" b="0" i="0" u="none" strike="noStrike" cap="none">
              <a:solidFill>
                <a:schemeClr val="dk1"/>
              </a:solidFill>
              <a:latin typeface="Arial"/>
              <a:ea typeface="Arial"/>
              <a:cs typeface="Arial"/>
              <a:sym typeface="Arial"/>
            </a:endParaRPr>
          </a:p>
        </p:txBody>
      </p:sp>
      <p:sp>
        <p:nvSpPr>
          <p:cNvPr id="176" name="Google Shape;176;p11"/>
          <p:cNvSpPr txBox="1"/>
          <p:nvPr/>
        </p:nvSpPr>
        <p:spPr>
          <a:xfrm>
            <a:off x="6006850" y="2845343"/>
            <a:ext cx="3598286" cy="1031100"/>
          </a:xfrm>
          <a:prstGeom prst="rect">
            <a:avLst/>
          </a:prstGeom>
          <a:noFill/>
          <a:ln>
            <a:noFill/>
          </a:ln>
        </p:spPr>
        <p:txBody>
          <a:bodyPr spcFirstLastPara="1" wrap="square" lIns="0" tIns="12700" rIns="0" bIns="0" anchor="t" anchorCtr="0">
            <a:spAutoFit/>
          </a:bodyPr>
          <a:lstStyle/>
          <a:p>
            <a:pPr marL="12700" marR="5080" lvl="0" indent="0" algn="l" rtl="0">
              <a:lnSpc>
                <a:spcPct val="100299"/>
              </a:lnSpc>
              <a:spcBef>
                <a:spcPts val="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全ての従業員の源泉徴収票ステータスが「入力済」になったら、結果一 覧画面下部の「年末調整を確定する」をクリックします。</a:t>
            </a:r>
            <a:endParaRPr sz="1650" b="0" i="0" u="none" strike="noStrike" cap="none">
              <a:solidFill>
                <a:schemeClr val="dk1"/>
              </a:solidFill>
              <a:latin typeface="Arial"/>
              <a:ea typeface="Arial"/>
              <a:cs typeface="Arial"/>
              <a:sym typeface="Arial"/>
            </a:endParaRPr>
          </a:p>
        </p:txBody>
      </p:sp>
      <p:sp>
        <p:nvSpPr>
          <p:cNvPr id="177" name="Google Shape;177;p11"/>
          <p:cNvSpPr txBox="1">
            <a:spLocks noGrp="1"/>
          </p:cNvSpPr>
          <p:nvPr>
            <p:ph type="ftr" idx="11"/>
          </p:nvPr>
        </p:nvSpPr>
        <p:spPr>
          <a:xfrm>
            <a:off x="1866138" y="6425621"/>
            <a:ext cx="7571700" cy="194100"/>
          </a:xfrm>
          <a:prstGeom prst="rect">
            <a:avLst/>
          </a:prstGeom>
          <a:noFill/>
          <a:ln>
            <a:noFill/>
          </a:ln>
        </p:spPr>
        <p:txBody>
          <a:bodyPr spcFirstLastPara="1" wrap="square" lIns="0" tIns="4425" rIns="0" bIns="0" anchor="t" anchorCtr="0">
            <a:spAutoFit/>
          </a:bodyPr>
          <a:lstStyle/>
          <a:p>
            <a:pPr marL="12700" marR="5080" lvl="0" indent="0" algn="l" rtl="0">
              <a:lnSpc>
                <a:spcPct val="105300"/>
              </a:lnSpc>
              <a:spcBef>
                <a:spcPts val="0"/>
              </a:spcBef>
              <a:spcAft>
                <a:spcPts val="0"/>
              </a:spcAft>
              <a:buClr>
                <a:schemeClr val="dk1"/>
              </a:buClr>
              <a:buSzPts val="1400"/>
              <a:buFont typeface="Arial"/>
              <a:buNone/>
            </a:pPr>
            <a:r>
              <a:rPr lang="en-US"/>
              <a:t>本資料を無断で第三者に提示し、閲覧させ、また、複製、配布、譲渡することを固く禁じます。また、本資料に関する知的財産権は株式会社DONUTSに帰属し、本資料を無断で修正・加工することを固く禁じます。なお、株式会社DONUTSは、本資料の内容の正確性、完全性等について、何ら保証しません。</a:t>
            </a:r>
            <a:endParaRPr/>
          </a:p>
        </p:txBody>
      </p:sp>
      <p:sp>
        <p:nvSpPr>
          <p:cNvPr id="178" name="Google Shape;178;p11"/>
          <p:cNvSpPr txBox="1">
            <a:spLocks noGrp="1"/>
          </p:cNvSpPr>
          <p:nvPr>
            <p:ph type="sldNum" idx="12"/>
          </p:nvPr>
        </p:nvSpPr>
        <p:spPr>
          <a:xfrm>
            <a:off x="9605136" y="6551190"/>
            <a:ext cx="261000" cy="204600"/>
          </a:xfrm>
          <a:prstGeom prst="rect">
            <a:avLst/>
          </a:prstGeom>
          <a:noFill/>
          <a:ln>
            <a:noFill/>
          </a:ln>
        </p:spPr>
        <p:txBody>
          <a:bodyPr spcFirstLastPara="1" wrap="square" lIns="0" tIns="19675" rIns="0" bIns="0" anchor="t" anchorCtr="0">
            <a:spAutoFit/>
          </a:bodyPr>
          <a:lstStyle/>
          <a:p>
            <a:pPr marL="38100" lvl="0" indent="0" algn="l" rtl="0">
              <a:lnSpc>
                <a:spcPct val="100000"/>
              </a:lnSpc>
              <a:spcBef>
                <a:spcPts val="0"/>
              </a:spcBef>
              <a:spcAft>
                <a:spcPts val="0"/>
              </a:spcAft>
              <a:buSzPts val="1200"/>
              <a:buNone/>
            </a:pPr>
            <a:fld id="{00000000-1234-1234-1234-123412341234}" type="slidenum">
              <a:rPr lang="en-US"/>
              <a:t>11</a:t>
            </a:fld>
            <a:endParaRPr/>
          </a:p>
        </p:txBody>
      </p:sp>
      <p:sp>
        <p:nvSpPr>
          <p:cNvPr id="179" name="Google Shape;179;p11"/>
          <p:cNvSpPr txBox="1"/>
          <p:nvPr/>
        </p:nvSpPr>
        <p:spPr>
          <a:xfrm>
            <a:off x="380574" y="4843798"/>
            <a:ext cx="8981356" cy="775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※ジョブカン年末調整を使わずに過不足税額の精算や源泉徴収票の交付を行う場合には年末調整を確定せずにそのまま置いておくことも可能です。</a:t>
            </a:r>
            <a:endParaRPr sz="1650" b="0" i="0" u="none" strike="noStrike" cap="none">
              <a:solidFill>
                <a:schemeClr val="dk1"/>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その場合は、依頼一覧画面から従業員情報がダウンロードできます。</a:t>
            </a:r>
            <a:endParaRPr sz="1650" b="0" i="0" u="none" strike="noStrike" cap="none">
              <a:solidFill>
                <a:schemeClr val="dk1"/>
              </a:solidFill>
              <a:latin typeface="Arial"/>
              <a:ea typeface="Arial"/>
              <a:cs typeface="Arial"/>
              <a:sym typeface="Arial"/>
            </a:endParaRPr>
          </a:p>
        </p:txBody>
      </p:sp>
      <p:pic>
        <p:nvPicPr>
          <p:cNvPr id="180" name="Google Shape;180;p11"/>
          <p:cNvPicPr preferRelativeResize="0"/>
          <p:nvPr/>
        </p:nvPicPr>
        <p:blipFill rotWithShape="1">
          <a:blip r:embed="rId3">
            <a:alphaModFix/>
          </a:blip>
          <a:srcRect/>
          <a:stretch/>
        </p:blipFill>
        <p:spPr>
          <a:xfrm>
            <a:off x="380574" y="2156843"/>
            <a:ext cx="5464876" cy="24081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2"/>
          <p:cNvSpPr txBox="1">
            <a:spLocks noGrp="1"/>
          </p:cNvSpPr>
          <p:nvPr>
            <p:ph type="title"/>
          </p:nvPr>
        </p:nvSpPr>
        <p:spPr>
          <a:xfrm>
            <a:off x="274722" y="323850"/>
            <a:ext cx="9465900" cy="3822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a:latin typeface="Quattrocento Sans"/>
                <a:ea typeface="Quattrocento Sans"/>
                <a:cs typeface="Quattrocento Sans"/>
                <a:sym typeface="Quattrocento Sans"/>
              </a:rPr>
              <a:t>☑</a:t>
            </a:r>
            <a:r>
              <a:rPr lang="en-US"/>
              <a:t>TODOを進めていこう</a:t>
            </a:r>
            <a:endParaRPr/>
          </a:p>
        </p:txBody>
      </p:sp>
      <p:sp>
        <p:nvSpPr>
          <p:cNvPr id="186" name="Google Shape;186;p12"/>
          <p:cNvSpPr txBox="1"/>
          <p:nvPr/>
        </p:nvSpPr>
        <p:spPr>
          <a:xfrm>
            <a:off x="5563350" y="2038775"/>
            <a:ext cx="3950700" cy="30624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年末調整を確定すると、</a:t>
            </a:r>
            <a:endParaRPr sz="1650" b="0" i="0" u="none" strike="noStrike" cap="none">
              <a:solidFill>
                <a:schemeClr val="dk1"/>
              </a:solidFill>
              <a:latin typeface="Arial"/>
              <a:ea typeface="Arial"/>
              <a:cs typeface="Arial"/>
              <a:sym typeface="Arial"/>
            </a:endParaRPr>
          </a:p>
          <a:p>
            <a:pPr marL="12700" marR="0" lvl="0" indent="0" algn="l" rtl="0">
              <a:lnSpc>
                <a:spcPct val="100000"/>
              </a:lnSpc>
              <a:spcBef>
                <a:spcPts val="1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「年末調整を完了しましょう」という</a:t>
            </a:r>
            <a:endParaRPr sz="1650" b="0" i="0" u="none" strike="noStrike" cap="none">
              <a:solidFill>
                <a:schemeClr val="dk1"/>
              </a:solidFill>
              <a:latin typeface="Arial"/>
              <a:ea typeface="Arial"/>
              <a:cs typeface="Arial"/>
              <a:sym typeface="Arial"/>
            </a:endParaRPr>
          </a:p>
          <a:p>
            <a:pPr marL="12700" marR="0" lvl="0" indent="0" algn="l" rtl="0">
              <a:lnSpc>
                <a:spcPct val="100000"/>
              </a:lnSpc>
              <a:spcBef>
                <a:spcPts val="5"/>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4つのTODOが作成されます。</a:t>
            </a:r>
            <a:endParaRPr sz="1650" b="0" i="0" u="none" strike="noStrike" cap="none">
              <a:solidFill>
                <a:schemeClr val="dk1"/>
              </a:solidFill>
              <a:latin typeface="Arial"/>
              <a:ea typeface="Arial"/>
              <a:cs typeface="Arial"/>
              <a:sym typeface="Arial"/>
            </a:endParaRPr>
          </a:p>
          <a:p>
            <a:pPr marL="0" marR="0" lvl="0" indent="0" algn="l" rtl="0">
              <a:lnSpc>
                <a:spcPct val="100000"/>
              </a:lnSpc>
              <a:spcBef>
                <a:spcPts val="60"/>
              </a:spcBef>
              <a:spcAft>
                <a:spcPts val="0"/>
              </a:spcAft>
              <a:buClr>
                <a:srgbClr val="000000"/>
              </a:buClr>
              <a:buSzPts val="1050"/>
              <a:buFont typeface="Arial"/>
              <a:buNone/>
            </a:pPr>
            <a:endParaRPr sz="1050" b="0" i="0" u="none" strike="noStrike" cap="none">
              <a:solidFill>
                <a:schemeClr val="dk1"/>
              </a:solidFill>
              <a:latin typeface="Arial"/>
              <a:ea typeface="Arial"/>
              <a:cs typeface="Arial"/>
              <a:sym typeface="Arial"/>
            </a:endParaRPr>
          </a:p>
          <a:p>
            <a:pPr marL="12700" marR="5080" lvl="0" indent="0" algn="l" rtl="0">
              <a:lnSpc>
                <a:spcPct val="100200"/>
              </a:lnSpc>
              <a:spcBef>
                <a:spcPts val="5"/>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これらのTODOはすべて必ず完了させなければいけないというわけではありませんので、過不足税額の精算結果の確認までだけをジョブカン年末調整で行うということも可能です。</a:t>
            </a:r>
            <a:endParaRPr sz="1650" b="0" i="0" u="none" strike="noStrike" cap="none">
              <a:solidFill>
                <a:schemeClr val="dk1"/>
              </a:solidFill>
              <a:latin typeface="Arial"/>
              <a:ea typeface="Arial"/>
              <a:cs typeface="Arial"/>
              <a:sym typeface="Arial"/>
            </a:endParaRPr>
          </a:p>
          <a:p>
            <a:pPr marL="0" marR="0" lvl="0" indent="0" algn="l" rtl="0">
              <a:lnSpc>
                <a:spcPct val="100000"/>
              </a:lnSpc>
              <a:spcBef>
                <a:spcPts val="30"/>
              </a:spcBef>
              <a:spcAft>
                <a:spcPts val="0"/>
              </a:spcAft>
              <a:buClr>
                <a:srgbClr val="000000"/>
              </a:buClr>
              <a:buSzPts val="2150"/>
              <a:buFont typeface="Arial"/>
              <a:buNone/>
            </a:pPr>
            <a:endParaRPr sz="2150" b="0" i="0" u="none" strike="noStrike" cap="none">
              <a:solidFill>
                <a:schemeClr val="dk1"/>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※なお、ジョブカン年末調整には再年調</a:t>
            </a:r>
            <a:br>
              <a:rPr lang="en-US" sz="1650" b="0" i="0" u="none" strike="noStrike" cap="none">
                <a:solidFill>
                  <a:srgbClr val="3E3E3E"/>
                </a:solidFill>
                <a:latin typeface="Arial"/>
                <a:ea typeface="Arial"/>
                <a:cs typeface="Arial"/>
                <a:sym typeface="Arial"/>
              </a:rPr>
            </a:br>
            <a:r>
              <a:rPr lang="en-US" sz="1650" b="0" i="0" u="none" strike="noStrike" cap="none">
                <a:solidFill>
                  <a:srgbClr val="3E3E3E"/>
                </a:solidFill>
                <a:latin typeface="Arial"/>
                <a:ea typeface="Arial"/>
                <a:cs typeface="Arial"/>
                <a:sym typeface="Arial"/>
              </a:rPr>
              <a:t>    の機能はございません。</a:t>
            </a:r>
            <a:endParaRPr sz="1650" b="0" i="0" u="none" strike="noStrike" cap="none">
              <a:solidFill>
                <a:schemeClr val="dk1"/>
              </a:solidFill>
              <a:latin typeface="Arial"/>
              <a:ea typeface="Arial"/>
              <a:cs typeface="Arial"/>
              <a:sym typeface="Arial"/>
            </a:endParaRPr>
          </a:p>
        </p:txBody>
      </p:sp>
      <p:sp>
        <p:nvSpPr>
          <p:cNvPr id="187" name="Google Shape;187;p12"/>
          <p:cNvSpPr txBox="1">
            <a:spLocks noGrp="1"/>
          </p:cNvSpPr>
          <p:nvPr>
            <p:ph type="ftr" idx="11"/>
          </p:nvPr>
        </p:nvSpPr>
        <p:spPr>
          <a:xfrm>
            <a:off x="1866138" y="6425621"/>
            <a:ext cx="7571700" cy="194100"/>
          </a:xfrm>
          <a:prstGeom prst="rect">
            <a:avLst/>
          </a:prstGeom>
          <a:noFill/>
          <a:ln>
            <a:noFill/>
          </a:ln>
        </p:spPr>
        <p:txBody>
          <a:bodyPr spcFirstLastPara="1" wrap="square" lIns="0" tIns="4425" rIns="0" bIns="0" anchor="t" anchorCtr="0">
            <a:spAutoFit/>
          </a:bodyPr>
          <a:lstStyle/>
          <a:p>
            <a:pPr marL="12700" marR="5080" lvl="0" indent="0" algn="l" rtl="0">
              <a:lnSpc>
                <a:spcPct val="105300"/>
              </a:lnSpc>
              <a:spcBef>
                <a:spcPts val="0"/>
              </a:spcBef>
              <a:spcAft>
                <a:spcPts val="0"/>
              </a:spcAft>
              <a:buClr>
                <a:schemeClr val="dk1"/>
              </a:buClr>
              <a:buSzPts val="1400"/>
              <a:buFont typeface="Arial"/>
              <a:buNone/>
            </a:pPr>
            <a:r>
              <a:rPr lang="en-US"/>
              <a:t>本資料を無断で第三者に提示し、閲覧させ、また、複製、配布、譲渡することを固く禁じます。また、本資料に関する知的財産権は株式会社DONUTSに帰属し、本資料を無断で修正・加工することを固く禁じます。なお、株式会社DONUTSは、本資料の内容の正確性、完全性等について、何ら保証しません。</a:t>
            </a:r>
            <a:endParaRPr/>
          </a:p>
        </p:txBody>
      </p:sp>
      <p:sp>
        <p:nvSpPr>
          <p:cNvPr id="188" name="Google Shape;188;p12"/>
          <p:cNvSpPr txBox="1">
            <a:spLocks noGrp="1"/>
          </p:cNvSpPr>
          <p:nvPr>
            <p:ph type="sldNum" idx="12"/>
          </p:nvPr>
        </p:nvSpPr>
        <p:spPr>
          <a:xfrm>
            <a:off x="9605136" y="6551190"/>
            <a:ext cx="261000" cy="204600"/>
          </a:xfrm>
          <a:prstGeom prst="rect">
            <a:avLst/>
          </a:prstGeom>
          <a:noFill/>
          <a:ln>
            <a:noFill/>
          </a:ln>
        </p:spPr>
        <p:txBody>
          <a:bodyPr spcFirstLastPara="1" wrap="square" lIns="0" tIns="19675" rIns="0" bIns="0" anchor="t" anchorCtr="0">
            <a:spAutoFit/>
          </a:bodyPr>
          <a:lstStyle/>
          <a:p>
            <a:pPr marL="38100" lvl="0" indent="0" algn="l" rtl="0">
              <a:lnSpc>
                <a:spcPct val="100000"/>
              </a:lnSpc>
              <a:spcBef>
                <a:spcPts val="0"/>
              </a:spcBef>
              <a:spcAft>
                <a:spcPts val="0"/>
              </a:spcAft>
              <a:buSzPts val="1200"/>
              <a:buNone/>
            </a:pPr>
            <a:fld id="{00000000-1234-1234-1234-123412341234}" type="slidenum">
              <a:rPr lang="en-US"/>
              <a:t>12</a:t>
            </a:fld>
            <a:endParaRPr/>
          </a:p>
        </p:txBody>
      </p:sp>
      <p:pic>
        <p:nvPicPr>
          <p:cNvPr id="189" name="Google Shape;189;p12"/>
          <p:cNvPicPr preferRelativeResize="0"/>
          <p:nvPr/>
        </p:nvPicPr>
        <p:blipFill rotWithShape="1">
          <a:blip r:embed="rId3">
            <a:alphaModFix/>
          </a:blip>
          <a:srcRect/>
          <a:stretch/>
        </p:blipFill>
        <p:spPr>
          <a:xfrm>
            <a:off x="274722" y="1807333"/>
            <a:ext cx="5111381" cy="3517005"/>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3"/>
          <p:cNvSpPr txBox="1">
            <a:spLocks noGrp="1"/>
          </p:cNvSpPr>
          <p:nvPr>
            <p:ph type="title"/>
          </p:nvPr>
        </p:nvSpPr>
        <p:spPr>
          <a:xfrm>
            <a:off x="249718" y="342075"/>
            <a:ext cx="6453600" cy="3822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0">
                <a:latin typeface="Quattrocento Sans"/>
                <a:ea typeface="Quattrocento Sans"/>
                <a:cs typeface="Quattrocento Sans"/>
                <a:sym typeface="Quattrocento Sans"/>
              </a:rPr>
              <a:t>☑</a:t>
            </a:r>
            <a:r>
              <a:rPr lang="en-US"/>
              <a:t>過不足額の精算を行う</a:t>
            </a:r>
            <a:endParaRPr/>
          </a:p>
        </p:txBody>
      </p:sp>
      <p:sp>
        <p:nvSpPr>
          <p:cNvPr id="195" name="Google Shape;195;p13"/>
          <p:cNvSpPr txBox="1"/>
          <p:nvPr/>
        </p:nvSpPr>
        <p:spPr>
          <a:xfrm>
            <a:off x="390250" y="1228475"/>
            <a:ext cx="8247600" cy="2673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年末調整を確定すると、過不足税額の精算が自動で行われ、その結果を確認できます。</a:t>
            </a:r>
            <a:endParaRPr sz="1650" b="0" i="0" u="none" strike="noStrike" cap="none">
              <a:solidFill>
                <a:schemeClr val="dk1"/>
              </a:solidFill>
              <a:latin typeface="Arial"/>
              <a:ea typeface="Arial"/>
              <a:cs typeface="Arial"/>
              <a:sym typeface="Arial"/>
            </a:endParaRPr>
          </a:p>
        </p:txBody>
      </p:sp>
      <p:sp>
        <p:nvSpPr>
          <p:cNvPr id="196" name="Google Shape;196;p13"/>
          <p:cNvSpPr txBox="1"/>
          <p:nvPr/>
        </p:nvSpPr>
        <p:spPr>
          <a:xfrm>
            <a:off x="3967725" y="1980450"/>
            <a:ext cx="5879866" cy="1543356"/>
          </a:xfrm>
          <a:prstGeom prst="rect">
            <a:avLst/>
          </a:prstGeom>
          <a:noFill/>
          <a:ln>
            <a:noFill/>
          </a:ln>
        </p:spPr>
        <p:txBody>
          <a:bodyPr spcFirstLastPara="1" wrap="square" lIns="0" tIns="12050" rIns="0" bIns="0" anchor="t" anchorCtr="0">
            <a:spAutoFit/>
          </a:bodyPr>
          <a:lstStyle/>
          <a:p>
            <a:pPr marL="12700" marR="5080" lvl="0" indent="0" algn="l" rtl="0">
              <a:lnSpc>
                <a:spcPct val="100600"/>
              </a:lnSpc>
              <a:spcBef>
                <a:spcPts val="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TODOの1番上の、「年末調整結果反映」をクリックすると、</a:t>
            </a:r>
            <a:endParaRPr sz="1650" b="0" i="0" u="none" strike="noStrike" cap="none">
              <a:solidFill>
                <a:srgbClr val="3E3E3E"/>
              </a:solidFill>
              <a:latin typeface="Arial"/>
              <a:ea typeface="Arial"/>
              <a:cs typeface="Arial"/>
              <a:sym typeface="Arial"/>
            </a:endParaRPr>
          </a:p>
          <a:p>
            <a:pPr marL="12700" marR="5080" lvl="0" indent="0" algn="l" rtl="0">
              <a:lnSpc>
                <a:spcPct val="100600"/>
              </a:lnSpc>
              <a:spcBef>
                <a:spcPts val="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過不足税額の精算結果が確認できます。</a:t>
            </a:r>
            <a:endParaRPr sz="1650" b="0" i="0" u="none" strike="noStrike" cap="none">
              <a:solidFill>
                <a:schemeClr val="dk1"/>
              </a:solidFill>
              <a:latin typeface="Arial"/>
              <a:ea typeface="Arial"/>
              <a:cs typeface="Arial"/>
              <a:sym typeface="Arial"/>
            </a:endParaRPr>
          </a:p>
          <a:p>
            <a:pPr marL="12700" marR="0" lvl="0" indent="0" algn="l" rtl="0">
              <a:lnSpc>
                <a:spcPct val="100000"/>
              </a:lnSpc>
              <a:spcBef>
                <a:spcPts val="198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従業員名をクリックすることで、1名分ずつその詳細が</a:t>
            </a:r>
            <a:br>
              <a:rPr lang="en-US" sz="1650" b="0" i="0" u="none" strike="noStrike" cap="none">
                <a:solidFill>
                  <a:srgbClr val="3E3E3E"/>
                </a:solidFill>
                <a:latin typeface="Arial"/>
                <a:ea typeface="Arial"/>
                <a:cs typeface="Arial"/>
                <a:sym typeface="Arial"/>
              </a:rPr>
            </a:br>
            <a:r>
              <a:rPr lang="en-US" sz="1650" b="0" i="0" u="none" strike="noStrike" cap="none">
                <a:solidFill>
                  <a:srgbClr val="3E3E3E"/>
                </a:solidFill>
                <a:latin typeface="Arial"/>
                <a:ea typeface="Arial"/>
                <a:cs typeface="Arial"/>
                <a:sym typeface="Arial"/>
              </a:rPr>
              <a:t>確認できます。また、CSVファイルをダウンロードする</a:t>
            </a:r>
            <a:br>
              <a:rPr lang="en-US" sz="1650" b="0" i="0" u="none" strike="noStrike" cap="none">
                <a:solidFill>
                  <a:srgbClr val="3E3E3E"/>
                </a:solidFill>
                <a:latin typeface="Arial"/>
                <a:ea typeface="Arial"/>
                <a:cs typeface="Arial"/>
                <a:sym typeface="Arial"/>
              </a:rPr>
            </a:br>
            <a:r>
              <a:rPr lang="en-US" sz="1650" b="0" i="0" u="none" strike="noStrike" cap="none">
                <a:solidFill>
                  <a:srgbClr val="3E3E3E"/>
                </a:solidFill>
                <a:latin typeface="Arial"/>
                <a:ea typeface="Arial"/>
                <a:cs typeface="Arial"/>
                <a:sym typeface="Arial"/>
              </a:rPr>
              <a:t>ことも可能です。</a:t>
            </a:r>
            <a:endParaRPr sz="1650" b="0" i="0" u="none" strike="noStrike" cap="none">
              <a:solidFill>
                <a:schemeClr val="dk1"/>
              </a:solidFill>
              <a:latin typeface="Arial"/>
              <a:ea typeface="Arial"/>
              <a:cs typeface="Arial"/>
              <a:sym typeface="Arial"/>
            </a:endParaRPr>
          </a:p>
        </p:txBody>
      </p:sp>
      <p:pic>
        <p:nvPicPr>
          <p:cNvPr id="197" name="Google Shape;197;p13"/>
          <p:cNvPicPr preferRelativeResize="0"/>
          <p:nvPr/>
        </p:nvPicPr>
        <p:blipFill rotWithShape="1">
          <a:blip r:embed="rId3">
            <a:alphaModFix/>
          </a:blip>
          <a:srcRect/>
          <a:stretch/>
        </p:blipFill>
        <p:spPr>
          <a:xfrm>
            <a:off x="4917669" y="3991405"/>
            <a:ext cx="4604824" cy="2308426"/>
          </a:xfrm>
          <a:prstGeom prst="rect">
            <a:avLst/>
          </a:prstGeom>
          <a:noFill/>
          <a:ln w="9525" cap="flat" cmpd="sng">
            <a:solidFill>
              <a:schemeClr val="dk1"/>
            </a:solidFill>
            <a:prstDash val="solid"/>
            <a:round/>
            <a:headEnd type="none" w="sm" len="sm"/>
            <a:tailEnd type="none" w="sm" len="sm"/>
          </a:ln>
        </p:spPr>
      </p:pic>
      <p:sp>
        <p:nvSpPr>
          <p:cNvPr id="198" name="Google Shape;198;p13"/>
          <p:cNvSpPr txBox="1"/>
          <p:nvPr/>
        </p:nvSpPr>
        <p:spPr>
          <a:xfrm>
            <a:off x="390250" y="4174880"/>
            <a:ext cx="4385856" cy="1489800"/>
          </a:xfrm>
          <a:prstGeom prst="rect">
            <a:avLst/>
          </a:prstGeom>
          <a:noFill/>
          <a:ln>
            <a:noFill/>
          </a:ln>
        </p:spPr>
        <p:txBody>
          <a:bodyPr spcFirstLastPara="1" wrap="square" lIns="0" tIns="12050" rIns="0" bIns="0" anchor="t" anchorCtr="0">
            <a:spAutoFit/>
          </a:bodyPr>
          <a:lstStyle/>
          <a:p>
            <a:pPr marL="12700" marR="508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3E3E3E"/>
                </a:solidFill>
                <a:latin typeface="Arial"/>
                <a:ea typeface="Arial"/>
                <a:cs typeface="Arial"/>
                <a:sym typeface="Arial"/>
              </a:rPr>
              <a:t>※</a:t>
            </a:r>
            <a:r>
              <a:rPr lang="en-US" sz="1600" b="0" i="0" u="none" strike="noStrike" cap="none">
                <a:solidFill>
                  <a:srgbClr val="FA8B00"/>
                </a:solidFill>
                <a:latin typeface="Arial"/>
                <a:ea typeface="Arial"/>
                <a:cs typeface="Arial"/>
                <a:sym typeface="Arial"/>
              </a:rPr>
              <a:t>ジョブカン労務HRのみ利用</a:t>
            </a:r>
            <a:r>
              <a:rPr lang="en-US" sz="1600" b="0" i="0" u="none" strike="noStrike" cap="none">
                <a:solidFill>
                  <a:srgbClr val="3E3E3E"/>
                </a:solidFill>
                <a:latin typeface="Arial"/>
                <a:ea typeface="Arial"/>
                <a:cs typeface="Arial"/>
                <a:sym typeface="Arial"/>
              </a:rPr>
              <a:t>していて、過不足</a:t>
            </a:r>
            <a:br>
              <a:rPr lang="en-US" sz="1600" b="0" i="0" u="none" strike="noStrike" cap="none">
                <a:solidFill>
                  <a:srgbClr val="3E3E3E"/>
                </a:solidFill>
                <a:latin typeface="Arial"/>
                <a:ea typeface="Arial"/>
                <a:cs typeface="Arial"/>
                <a:sym typeface="Arial"/>
              </a:rPr>
            </a:br>
            <a:r>
              <a:rPr lang="en-US" sz="1600" b="0" i="0" u="none" strike="noStrike" cap="none">
                <a:solidFill>
                  <a:srgbClr val="3E3E3E"/>
                </a:solidFill>
                <a:latin typeface="Arial"/>
                <a:ea typeface="Arial"/>
                <a:cs typeface="Arial"/>
                <a:sym typeface="Arial"/>
              </a:rPr>
              <a:t>税額を別の給与計算システムにアップロード</a:t>
            </a:r>
            <a:br>
              <a:rPr lang="en-US" sz="1600" b="0" i="0" u="none" strike="noStrike" cap="none">
                <a:solidFill>
                  <a:srgbClr val="3E3E3E"/>
                </a:solidFill>
                <a:latin typeface="Arial"/>
                <a:ea typeface="Arial"/>
                <a:cs typeface="Arial"/>
                <a:sym typeface="Arial"/>
              </a:rPr>
            </a:br>
            <a:r>
              <a:rPr lang="en-US" sz="1600" b="0" i="0" u="none" strike="noStrike" cap="none">
                <a:solidFill>
                  <a:srgbClr val="3E3E3E"/>
                </a:solidFill>
                <a:latin typeface="Arial"/>
                <a:ea typeface="Arial"/>
                <a:cs typeface="Arial"/>
                <a:sym typeface="Arial"/>
              </a:rPr>
              <a:t>する場合は、CSV一括ダウンロード後、その</a:t>
            </a:r>
            <a:br>
              <a:rPr lang="en-US" sz="1600" b="0" i="0" u="none" strike="noStrike" cap="none">
                <a:solidFill>
                  <a:srgbClr val="3E3E3E"/>
                </a:solidFill>
                <a:latin typeface="Arial"/>
                <a:ea typeface="Arial"/>
                <a:cs typeface="Arial"/>
                <a:sym typeface="Arial"/>
              </a:rPr>
            </a:br>
            <a:r>
              <a:rPr lang="en-US" sz="1600" b="0" i="0" u="none" strike="noStrike" cap="none">
                <a:solidFill>
                  <a:srgbClr val="3E3E3E"/>
                </a:solidFill>
                <a:latin typeface="Arial"/>
                <a:ea typeface="Arial"/>
                <a:cs typeface="Arial"/>
                <a:sym typeface="Arial"/>
              </a:rPr>
              <a:t>ファイルを別システムのフォーマットに合わせて加工し、アップロードしていただく形になります。</a:t>
            </a:r>
            <a:endParaRPr sz="1600" b="0" i="0" u="none" strike="noStrike" cap="none">
              <a:solidFill>
                <a:schemeClr val="dk1"/>
              </a:solidFill>
              <a:latin typeface="Arial"/>
              <a:ea typeface="Arial"/>
              <a:cs typeface="Arial"/>
              <a:sym typeface="Arial"/>
            </a:endParaRPr>
          </a:p>
        </p:txBody>
      </p:sp>
      <p:pic>
        <p:nvPicPr>
          <p:cNvPr id="199" name="Google Shape;199;p13"/>
          <p:cNvPicPr preferRelativeResize="0"/>
          <p:nvPr/>
        </p:nvPicPr>
        <p:blipFill rotWithShape="1">
          <a:blip r:embed="rId4">
            <a:alphaModFix/>
          </a:blip>
          <a:srcRect/>
          <a:stretch/>
        </p:blipFill>
        <p:spPr>
          <a:xfrm>
            <a:off x="8968045" y="1047053"/>
            <a:ext cx="879546" cy="875782"/>
          </a:xfrm>
          <a:prstGeom prst="rect">
            <a:avLst/>
          </a:prstGeom>
          <a:noFill/>
          <a:ln>
            <a:noFill/>
          </a:ln>
        </p:spPr>
      </p:pic>
      <p:sp>
        <p:nvSpPr>
          <p:cNvPr id="200" name="Google Shape;200;p13"/>
          <p:cNvSpPr txBox="1">
            <a:spLocks noGrp="1"/>
          </p:cNvSpPr>
          <p:nvPr>
            <p:ph type="ftr" idx="11"/>
          </p:nvPr>
        </p:nvSpPr>
        <p:spPr>
          <a:xfrm>
            <a:off x="1866138" y="6425621"/>
            <a:ext cx="7571700" cy="194100"/>
          </a:xfrm>
          <a:prstGeom prst="rect">
            <a:avLst/>
          </a:prstGeom>
          <a:noFill/>
          <a:ln>
            <a:noFill/>
          </a:ln>
        </p:spPr>
        <p:txBody>
          <a:bodyPr spcFirstLastPara="1" wrap="square" lIns="0" tIns="4425" rIns="0" bIns="0" anchor="t" anchorCtr="0">
            <a:spAutoFit/>
          </a:bodyPr>
          <a:lstStyle/>
          <a:p>
            <a:pPr marL="12700" marR="5080" lvl="0" indent="0" algn="l" rtl="0">
              <a:lnSpc>
                <a:spcPct val="105300"/>
              </a:lnSpc>
              <a:spcBef>
                <a:spcPts val="0"/>
              </a:spcBef>
              <a:spcAft>
                <a:spcPts val="0"/>
              </a:spcAft>
              <a:buClr>
                <a:schemeClr val="dk1"/>
              </a:buClr>
              <a:buSzPts val="1400"/>
              <a:buFont typeface="Arial"/>
              <a:buNone/>
            </a:pPr>
            <a:r>
              <a:rPr lang="en-US"/>
              <a:t>本資料を無断で第三者に提示し、閲覧させ、また、複製、配布、譲渡することを固く禁じます。また、本資料に関する知的財産権は株式会社DONUTSに帰属し、本資料を無断で修正・加工することを固く禁じます。なお、株式会社DONUTSは、本資料の内容の正確性、完全性等について、何ら保証しません。</a:t>
            </a:r>
            <a:endParaRPr/>
          </a:p>
        </p:txBody>
      </p:sp>
      <p:sp>
        <p:nvSpPr>
          <p:cNvPr id="201" name="Google Shape;201;p13"/>
          <p:cNvSpPr txBox="1">
            <a:spLocks noGrp="1"/>
          </p:cNvSpPr>
          <p:nvPr>
            <p:ph type="sldNum" idx="12"/>
          </p:nvPr>
        </p:nvSpPr>
        <p:spPr>
          <a:xfrm>
            <a:off x="9605136" y="6551190"/>
            <a:ext cx="261000" cy="204600"/>
          </a:xfrm>
          <a:prstGeom prst="rect">
            <a:avLst/>
          </a:prstGeom>
          <a:noFill/>
          <a:ln>
            <a:noFill/>
          </a:ln>
        </p:spPr>
        <p:txBody>
          <a:bodyPr spcFirstLastPara="1" wrap="square" lIns="0" tIns="19675" rIns="0" bIns="0" anchor="t" anchorCtr="0">
            <a:spAutoFit/>
          </a:bodyPr>
          <a:lstStyle/>
          <a:p>
            <a:pPr marL="38100" lvl="0" indent="0" algn="l" rtl="0">
              <a:lnSpc>
                <a:spcPct val="100000"/>
              </a:lnSpc>
              <a:spcBef>
                <a:spcPts val="0"/>
              </a:spcBef>
              <a:spcAft>
                <a:spcPts val="0"/>
              </a:spcAft>
              <a:buSzPts val="1200"/>
              <a:buNone/>
            </a:pPr>
            <a:fld id="{00000000-1234-1234-1234-123412341234}" type="slidenum">
              <a:rPr lang="en-US"/>
              <a:t>13</a:t>
            </a:fld>
            <a:endParaRPr/>
          </a:p>
        </p:txBody>
      </p:sp>
      <p:pic>
        <p:nvPicPr>
          <p:cNvPr id="202" name="Google Shape;202;p13"/>
          <p:cNvPicPr preferRelativeResize="0"/>
          <p:nvPr/>
        </p:nvPicPr>
        <p:blipFill rotWithShape="1">
          <a:blip r:embed="rId5">
            <a:alphaModFix/>
          </a:blip>
          <a:srcRect/>
          <a:stretch/>
        </p:blipFill>
        <p:spPr>
          <a:xfrm>
            <a:off x="390250" y="1721868"/>
            <a:ext cx="3373486" cy="2269537"/>
          </a:xfrm>
          <a:prstGeom prst="rect">
            <a:avLst/>
          </a:prstGeom>
          <a:noFill/>
          <a:ln w="9525" cap="flat" cmpd="sng">
            <a:solidFill>
              <a:schemeClr val="dk1"/>
            </a:solidFill>
            <a:prstDash val="solid"/>
            <a:round/>
            <a:headEnd type="none" w="sm" len="sm"/>
            <a:tailEnd type="none" w="sm" len="sm"/>
          </a:ln>
        </p:spPr>
      </p:pic>
      <p:sp>
        <p:nvSpPr>
          <p:cNvPr id="203" name="Google Shape;203;p13"/>
          <p:cNvSpPr/>
          <p:nvPr/>
        </p:nvSpPr>
        <p:spPr>
          <a:xfrm>
            <a:off x="5004704" y="4963886"/>
            <a:ext cx="857253" cy="236764"/>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4"/>
          <p:cNvSpPr txBox="1">
            <a:spLocks noGrp="1"/>
          </p:cNvSpPr>
          <p:nvPr>
            <p:ph type="title"/>
          </p:nvPr>
        </p:nvSpPr>
        <p:spPr>
          <a:xfrm>
            <a:off x="249724" y="342075"/>
            <a:ext cx="8457000" cy="3822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0">
                <a:latin typeface="Quattrocento Sans"/>
                <a:ea typeface="Quattrocento Sans"/>
                <a:cs typeface="Quattrocento Sans"/>
                <a:sym typeface="Quattrocento Sans"/>
              </a:rPr>
              <a:t>☑</a:t>
            </a:r>
            <a:r>
              <a:rPr lang="en-US"/>
              <a:t>ジョブカン給与計算を使っている場合：過不足額の清算</a:t>
            </a:r>
            <a:endParaRPr/>
          </a:p>
        </p:txBody>
      </p:sp>
      <p:sp>
        <p:nvSpPr>
          <p:cNvPr id="210" name="Google Shape;210;p14"/>
          <p:cNvSpPr txBox="1"/>
          <p:nvPr/>
        </p:nvSpPr>
        <p:spPr>
          <a:xfrm>
            <a:off x="314950" y="1211700"/>
            <a:ext cx="9551100" cy="525129"/>
          </a:xfrm>
          <a:prstGeom prst="rect">
            <a:avLst/>
          </a:prstGeom>
          <a:noFill/>
          <a:ln>
            <a:noFill/>
          </a:ln>
        </p:spPr>
        <p:txBody>
          <a:bodyPr spcFirstLastPara="1" wrap="square" lIns="0" tIns="12050" rIns="0" bIns="0" anchor="t" anchorCtr="0">
            <a:spAutoFit/>
          </a:bodyPr>
          <a:lstStyle/>
          <a:p>
            <a:pPr marL="12700" marR="5080" lvl="0" indent="0" algn="l" rtl="0">
              <a:lnSpc>
                <a:spcPct val="100600"/>
              </a:lnSpc>
              <a:spcBef>
                <a:spcPts val="0"/>
              </a:spcBef>
              <a:spcAft>
                <a:spcPts val="0"/>
              </a:spcAft>
              <a:buClr>
                <a:srgbClr val="000000"/>
              </a:buClr>
              <a:buSzPts val="1650"/>
              <a:buFont typeface="Arial"/>
              <a:buNone/>
            </a:pPr>
            <a:r>
              <a:rPr lang="en-US" sz="1650" b="0" i="0" u="none" strike="noStrike" cap="none">
                <a:solidFill>
                  <a:srgbClr val="FA8B00"/>
                </a:solidFill>
                <a:latin typeface="Arial"/>
                <a:ea typeface="Arial"/>
                <a:cs typeface="Arial"/>
                <a:sym typeface="Arial"/>
              </a:rPr>
              <a:t>ジョブカン給与計算を利用している場合</a:t>
            </a:r>
            <a:r>
              <a:rPr lang="en-US" sz="1650" b="0" i="0" u="none" strike="noStrike" cap="none">
                <a:solidFill>
                  <a:srgbClr val="3E3E3E"/>
                </a:solidFill>
                <a:latin typeface="Arial"/>
                <a:ea typeface="Arial"/>
                <a:cs typeface="Arial"/>
                <a:sym typeface="Arial"/>
              </a:rPr>
              <a:t>は、過不足額をジョブカン給与計算から支給する</a:t>
            </a:r>
            <a:br>
              <a:rPr lang="en-US" sz="1650" b="0" i="0" u="none" strike="noStrike" cap="none">
                <a:solidFill>
                  <a:srgbClr val="3E3E3E"/>
                </a:solidFill>
                <a:latin typeface="Arial"/>
                <a:ea typeface="Arial"/>
                <a:cs typeface="Arial"/>
                <a:sym typeface="Arial"/>
              </a:rPr>
            </a:br>
            <a:r>
              <a:rPr lang="en-US" sz="1650" b="0" i="0" u="none" strike="noStrike" cap="none">
                <a:solidFill>
                  <a:srgbClr val="3E3E3E"/>
                </a:solidFill>
                <a:latin typeface="Arial"/>
                <a:ea typeface="Arial"/>
                <a:cs typeface="Arial"/>
                <a:sym typeface="Arial"/>
              </a:rPr>
              <a:t>給与や賞与に1クリックで反映させることが可能です。</a:t>
            </a:r>
            <a:endParaRPr sz="1400" b="0" i="0" u="none" strike="noStrike" cap="none">
              <a:solidFill>
                <a:srgbClr val="000000"/>
              </a:solidFill>
              <a:latin typeface="Arial"/>
              <a:ea typeface="Arial"/>
              <a:cs typeface="Arial"/>
              <a:sym typeface="Arial"/>
            </a:endParaRPr>
          </a:p>
        </p:txBody>
      </p:sp>
      <p:sp>
        <p:nvSpPr>
          <p:cNvPr id="211" name="Google Shape;211;p14"/>
          <p:cNvSpPr txBox="1"/>
          <p:nvPr/>
        </p:nvSpPr>
        <p:spPr>
          <a:xfrm>
            <a:off x="6041255" y="2342562"/>
            <a:ext cx="3824795" cy="3820518"/>
          </a:xfrm>
          <a:prstGeom prst="rect">
            <a:avLst/>
          </a:prstGeom>
          <a:noFill/>
          <a:ln>
            <a:noFill/>
          </a:ln>
        </p:spPr>
        <p:txBody>
          <a:bodyPr spcFirstLastPara="1" wrap="square" lIns="0" tIns="12050" rIns="0" bIns="0" anchor="t" anchorCtr="0">
            <a:spAutoFit/>
          </a:bodyPr>
          <a:lstStyle/>
          <a:p>
            <a:pPr marL="12700" marR="5080" lvl="0" indent="0" algn="l" rtl="0">
              <a:lnSpc>
                <a:spcPct val="100600"/>
              </a:lnSpc>
              <a:spcBef>
                <a:spcPts val="0"/>
              </a:spcBef>
              <a:spcAft>
                <a:spcPts val="0"/>
              </a:spcAft>
              <a:buClr>
                <a:srgbClr val="000000"/>
              </a:buClr>
              <a:buSzPts val="1650"/>
              <a:buFont typeface="Arial"/>
              <a:buNone/>
            </a:pPr>
            <a:r>
              <a:rPr lang="ja-JP" altLang="en-US" sz="1650" b="0" i="0" u="none" strike="noStrike" cap="none" dirty="0" smtClean="0">
                <a:solidFill>
                  <a:srgbClr val="3E3E3E"/>
                </a:solidFill>
                <a:latin typeface="Arial"/>
                <a:ea typeface="Arial"/>
                <a:cs typeface="Arial"/>
                <a:sym typeface="Arial"/>
              </a:rPr>
              <a:t>「反映方法を編集する」をクリック</a:t>
            </a:r>
            <a:endParaRPr lang="en-US" altLang="ja-JP" sz="1650" b="0" i="0" u="none" strike="noStrike" cap="none" dirty="0" smtClean="0">
              <a:solidFill>
                <a:srgbClr val="3E3E3E"/>
              </a:solidFill>
              <a:latin typeface="Arial"/>
              <a:ea typeface="Arial"/>
              <a:cs typeface="Arial"/>
              <a:sym typeface="Arial"/>
            </a:endParaRPr>
          </a:p>
          <a:p>
            <a:pPr marL="12700" marR="5080" lvl="0" indent="0" algn="l" rtl="0">
              <a:lnSpc>
                <a:spcPct val="100600"/>
              </a:lnSpc>
              <a:spcBef>
                <a:spcPts val="0"/>
              </a:spcBef>
              <a:spcAft>
                <a:spcPts val="0"/>
              </a:spcAft>
              <a:buClr>
                <a:srgbClr val="000000"/>
              </a:buClr>
              <a:buSzPts val="1650"/>
              <a:buFont typeface="Arial"/>
              <a:buNone/>
            </a:pPr>
            <a:r>
              <a:rPr lang="ja-JP" altLang="en-US" sz="1650" b="0" i="0" u="none" strike="noStrike" cap="none" dirty="0" smtClean="0">
                <a:solidFill>
                  <a:srgbClr val="3E3E3E"/>
                </a:solidFill>
                <a:latin typeface="Arial"/>
                <a:ea typeface="Arial"/>
                <a:cs typeface="Arial"/>
                <a:sym typeface="Arial"/>
              </a:rPr>
              <a:t>すると、</a:t>
            </a:r>
            <a:r>
              <a:rPr lang="en-US" sz="1650" b="0" i="0" u="none" strike="noStrike" cap="none" dirty="0" err="1" smtClean="0">
                <a:solidFill>
                  <a:srgbClr val="3E3E3E"/>
                </a:solidFill>
                <a:latin typeface="Arial"/>
                <a:ea typeface="Arial"/>
                <a:cs typeface="Arial"/>
                <a:sym typeface="Arial"/>
              </a:rPr>
              <a:t>ジョブカン給与計算</a:t>
            </a:r>
            <a:r>
              <a:rPr lang="ja-JP" altLang="en-US" sz="1650" dirty="0" smtClean="0">
                <a:solidFill>
                  <a:srgbClr val="3E3E3E"/>
                </a:solidFill>
              </a:rPr>
              <a:t>への</a:t>
            </a:r>
            <a:endParaRPr lang="en-US" altLang="ja-JP" sz="1650" dirty="0" smtClean="0">
              <a:solidFill>
                <a:srgbClr val="3E3E3E"/>
              </a:solidFill>
            </a:endParaRPr>
          </a:p>
          <a:p>
            <a:pPr marL="12700" marR="5080" lvl="0" indent="0" algn="l" rtl="0">
              <a:lnSpc>
                <a:spcPct val="100600"/>
              </a:lnSpc>
              <a:spcBef>
                <a:spcPts val="0"/>
              </a:spcBef>
              <a:spcAft>
                <a:spcPts val="0"/>
              </a:spcAft>
              <a:buClr>
                <a:srgbClr val="000000"/>
              </a:buClr>
              <a:buSzPts val="1650"/>
              <a:buFont typeface="Arial"/>
              <a:buNone/>
            </a:pPr>
            <a:r>
              <a:rPr lang="en-US" sz="1650" b="0" i="0" u="none" strike="noStrike" cap="none" dirty="0" err="1" smtClean="0">
                <a:solidFill>
                  <a:srgbClr val="3E3E3E"/>
                </a:solidFill>
                <a:latin typeface="Arial"/>
                <a:ea typeface="Arial"/>
                <a:cs typeface="Arial"/>
                <a:sym typeface="Arial"/>
              </a:rPr>
              <a:t>反映方法</a:t>
            </a:r>
            <a:r>
              <a:rPr lang="ja-JP" altLang="en-US" sz="1650" b="0" i="0" u="none" strike="noStrike" cap="none" dirty="0" smtClean="0">
                <a:solidFill>
                  <a:srgbClr val="3E3E3E"/>
                </a:solidFill>
                <a:latin typeface="Arial"/>
                <a:ea typeface="Arial"/>
                <a:cs typeface="Arial"/>
                <a:sym typeface="Arial"/>
              </a:rPr>
              <a:t>を</a:t>
            </a:r>
            <a:r>
              <a:rPr lang="en-US" sz="1650" b="0" i="0" u="none" strike="noStrike" cap="none" dirty="0" err="1" smtClean="0">
                <a:solidFill>
                  <a:srgbClr val="3E3E3E"/>
                </a:solidFill>
                <a:latin typeface="Arial"/>
                <a:ea typeface="Arial"/>
                <a:cs typeface="Arial"/>
                <a:sym typeface="Arial"/>
              </a:rPr>
              <a:t>選択できるようになります</a:t>
            </a:r>
            <a:r>
              <a:rPr lang="en-US" sz="1650" b="0" i="0" u="none" strike="noStrike" cap="none" dirty="0" smtClean="0">
                <a:solidFill>
                  <a:srgbClr val="3E3E3E"/>
                </a:solidFill>
                <a:latin typeface="Arial"/>
                <a:ea typeface="Arial"/>
                <a:cs typeface="Arial"/>
                <a:sym typeface="Arial"/>
              </a:rPr>
              <a:t>。</a:t>
            </a:r>
            <a:endParaRPr sz="1400" b="0" i="0" u="none" strike="noStrike" cap="none" dirty="0" smtClean="0">
              <a:solidFill>
                <a:srgbClr val="000000"/>
              </a:solidFill>
              <a:latin typeface="Arial"/>
              <a:ea typeface="Arial"/>
              <a:cs typeface="Arial"/>
              <a:sym typeface="Arial"/>
            </a:endParaRPr>
          </a:p>
          <a:p>
            <a:pPr marL="12700" marR="5080" lvl="0" indent="0" algn="l" rtl="0">
              <a:lnSpc>
                <a:spcPct val="100600"/>
              </a:lnSpc>
              <a:spcBef>
                <a:spcPts val="0"/>
              </a:spcBef>
              <a:spcAft>
                <a:spcPts val="0"/>
              </a:spcAft>
              <a:buClr>
                <a:srgbClr val="000000"/>
              </a:buClr>
              <a:buSzPts val="1650"/>
              <a:buFont typeface="Arial"/>
              <a:buNone/>
            </a:pPr>
            <a:endParaRPr lang="en-US" sz="1650" b="0" i="0" u="none" strike="noStrike" cap="none" dirty="0" smtClean="0">
              <a:solidFill>
                <a:srgbClr val="3E3E3E"/>
              </a:solidFill>
              <a:latin typeface="Arial"/>
              <a:ea typeface="Arial"/>
              <a:cs typeface="Arial"/>
              <a:sym typeface="Arial"/>
            </a:endParaRPr>
          </a:p>
          <a:p>
            <a:pPr marL="12700" marR="5080" lvl="0" indent="0" algn="l" rtl="0">
              <a:lnSpc>
                <a:spcPct val="100600"/>
              </a:lnSpc>
              <a:spcBef>
                <a:spcPts val="0"/>
              </a:spcBef>
              <a:spcAft>
                <a:spcPts val="0"/>
              </a:spcAft>
              <a:buClr>
                <a:srgbClr val="000000"/>
              </a:buClr>
              <a:buSzPts val="1650"/>
              <a:buFont typeface="Arial"/>
              <a:buNone/>
            </a:pPr>
            <a:endParaRPr lang="en-US" sz="1650" dirty="0">
              <a:solidFill>
                <a:srgbClr val="3E3E3E"/>
              </a:solidFill>
            </a:endParaRPr>
          </a:p>
          <a:p>
            <a:pPr marL="12700" marR="5080" lvl="0" indent="0" algn="l" rtl="0">
              <a:lnSpc>
                <a:spcPct val="100600"/>
              </a:lnSpc>
              <a:spcBef>
                <a:spcPts val="0"/>
              </a:spcBef>
              <a:spcAft>
                <a:spcPts val="0"/>
              </a:spcAft>
              <a:buClr>
                <a:srgbClr val="000000"/>
              </a:buClr>
              <a:buSzPts val="1650"/>
              <a:buFont typeface="Arial"/>
              <a:buNone/>
            </a:pPr>
            <a:endParaRPr sz="1650" b="0" i="0" u="none" strike="noStrike" cap="none" dirty="0">
              <a:solidFill>
                <a:srgbClr val="3E3E3E"/>
              </a:solidFill>
              <a:latin typeface="Arial"/>
              <a:ea typeface="Arial"/>
              <a:cs typeface="Arial"/>
              <a:sym typeface="Arial"/>
            </a:endParaRPr>
          </a:p>
          <a:p>
            <a:pPr marL="12700" marR="5080" lvl="0" indent="0" algn="l" rtl="0">
              <a:lnSpc>
                <a:spcPct val="100600"/>
              </a:lnSpc>
              <a:spcBef>
                <a:spcPts val="0"/>
              </a:spcBef>
              <a:spcAft>
                <a:spcPts val="0"/>
              </a:spcAft>
              <a:buClr>
                <a:srgbClr val="000000"/>
              </a:buClr>
              <a:buSzPts val="1650"/>
              <a:buFont typeface="Arial"/>
              <a:buNone/>
            </a:pPr>
            <a:r>
              <a:rPr lang="en-US" sz="1650" b="0" i="0" u="none" strike="noStrike" cap="none" dirty="0" err="1" smtClean="0">
                <a:solidFill>
                  <a:srgbClr val="3E3E3E"/>
                </a:solidFill>
                <a:latin typeface="Arial"/>
                <a:ea typeface="Arial"/>
                <a:cs typeface="Arial"/>
                <a:sym typeface="Arial"/>
              </a:rPr>
              <a:t>反映先</a:t>
            </a:r>
            <a:r>
              <a:rPr lang="ja-JP" altLang="en-US" sz="1650" b="0" i="0" u="none" strike="noStrike" cap="none" dirty="0" smtClean="0">
                <a:solidFill>
                  <a:srgbClr val="3E3E3E"/>
                </a:solidFill>
                <a:latin typeface="Arial"/>
                <a:ea typeface="Arial"/>
                <a:cs typeface="Arial"/>
                <a:sym typeface="Arial"/>
              </a:rPr>
              <a:t>の選択肢</a:t>
            </a:r>
            <a:r>
              <a:rPr lang="en-US" sz="1650" b="0" i="0" u="none" strike="noStrike" cap="none" dirty="0" err="1" smtClean="0">
                <a:solidFill>
                  <a:srgbClr val="3E3E3E"/>
                </a:solidFill>
                <a:latin typeface="Arial"/>
                <a:ea typeface="Arial"/>
                <a:cs typeface="Arial"/>
                <a:sym typeface="Arial"/>
              </a:rPr>
              <a:t>は</a:t>
            </a:r>
            <a:r>
              <a:rPr lang="en-US" sz="1650" b="0" i="0" u="none" strike="noStrike" cap="none" dirty="0" err="1">
                <a:solidFill>
                  <a:srgbClr val="3E3E3E"/>
                </a:solidFill>
                <a:latin typeface="Arial"/>
                <a:ea typeface="Arial"/>
                <a:cs typeface="Arial"/>
                <a:sym typeface="Arial"/>
              </a:rPr>
              <a:t>、</a:t>
            </a:r>
            <a:r>
              <a:rPr lang="en-US" sz="1650" b="0" i="0" u="none" strike="noStrike" cap="none" dirty="0" err="1" smtClean="0">
                <a:solidFill>
                  <a:srgbClr val="3E3E3E"/>
                </a:solidFill>
                <a:latin typeface="Arial"/>
                <a:ea typeface="Arial"/>
                <a:cs typeface="Arial"/>
                <a:sym typeface="Arial"/>
              </a:rPr>
              <a:t>下記の</a:t>
            </a:r>
            <a:r>
              <a:rPr lang="ja-JP" altLang="en-US" sz="1650" b="0" i="0" u="none" strike="noStrike" cap="none" dirty="0" smtClean="0">
                <a:solidFill>
                  <a:srgbClr val="3E3E3E"/>
                </a:solidFill>
                <a:latin typeface="Arial"/>
                <a:ea typeface="Arial"/>
                <a:cs typeface="Arial"/>
                <a:sym typeface="Arial"/>
              </a:rPr>
              <a:t>通り</a:t>
            </a:r>
            <a:r>
              <a:rPr lang="en-US" sz="1650" b="0" i="0" u="none" strike="noStrike" cap="none" dirty="0" err="1" smtClean="0">
                <a:solidFill>
                  <a:srgbClr val="3E3E3E"/>
                </a:solidFill>
                <a:latin typeface="Arial"/>
                <a:ea typeface="Arial"/>
                <a:cs typeface="Arial"/>
                <a:sym typeface="Arial"/>
              </a:rPr>
              <a:t>です</a:t>
            </a:r>
            <a:r>
              <a:rPr lang="en-US" sz="1650" b="0" i="0" u="none" strike="noStrike" cap="none" dirty="0" smtClean="0">
                <a:solidFill>
                  <a:srgbClr val="3E3E3E"/>
                </a:solidFill>
                <a:latin typeface="Arial"/>
                <a:ea typeface="Arial"/>
                <a:cs typeface="Arial"/>
                <a:sym typeface="Arial"/>
              </a:rPr>
              <a:t>。</a:t>
            </a:r>
          </a:p>
          <a:p>
            <a:pPr marL="12700" marR="5080" lvl="0" indent="0" algn="l" rtl="0">
              <a:lnSpc>
                <a:spcPct val="100600"/>
              </a:lnSpc>
              <a:spcBef>
                <a:spcPts val="0"/>
              </a:spcBef>
              <a:spcAft>
                <a:spcPts val="0"/>
              </a:spcAft>
              <a:buClr>
                <a:srgbClr val="000000"/>
              </a:buClr>
              <a:buSzPts val="1650"/>
              <a:buFont typeface="Arial"/>
              <a:buNone/>
            </a:pPr>
            <a:endParaRPr sz="1400" b="0" i="0" u="none" strike="noStrike" cap="none" dirty="0">
              <a:solidFill>
                <a:srgbClr val="000000"/>
              </a:solidFill>
              <a:latin typeface="Arial"/>
              <a:ea typeface="Arial"/>
              <a:cs typeface="Arial"/>
              <a:sym typeface="Arial"/>
            </a:endParaRPr>
          </a:p>
          <a:p>
            <a:pPr marL="12700" marR="5080" lvl="0" indent="0" algn="l" rtl="0">
              <a:lnSpc>
                <a:spcPct val="100600"/>
              </a:lnSpc>
              <a:spcBef>
                <a:spcPts val="0"/>
              </a:spcBef>
              <a:spcAft>
                <a:spcPts val="0"/>
              </a:spcAft>
              <a:buClr>
                <a:srgbClr val="000000"/>
              </a:buClr>
              <a:buSzPts val="1650"/>
              <a:buFont typeface="Arial"/>
              <a:buNone/>
            </a:pPr>
            <a:r>
              <a:rPr lang="en-US" sz="1650" b="0" i="0" u="none" strike="noStrike" cap="none" dirty="0">
                <a:solidFill>
                  <a:srgbClr val="3E3E3E"/>
                </a:solidFill>
                <a:latin typeface="Arial"/>
                <a:ea typeface="Arial"/>
                <a:cs typeface="Arial"/>
                <a:sym typeface="Arial"/>
              </a:rPr>
              <a:t>・12月給与</a:t>
            </a:r>
            <a:endParaRPr sz="1400" b="0" i="0" u="none" strike="noStrike" cap="none" dirty="0">
              <a:solidFill>
                <a:srgbClr val="000000"/>
              </a:solidFill>
              <a:latin typeface="Arial"/>
              <a:ea typeface="Arial"/>
              <a:cs typeface="Arial"/>
              <a:sym typeface="Arial"/>
            </a:endParaRPr>
          </a:p>
          <a:p>
            <a:pPr marL="12700" marR="5080" lvl="0" indent="0" algn="l" rtl="0">
              <a:lnSpc>
                <a:spcPct val="100600"/>
              </a:lnSpc>
              <a:spcBef>
                <a:spcPts val="0"/>
              </a:spcBef>
              <a:spcAft>
                <a:spcPts val="0"/>
              </a:spcAft>
              <a:buClr>
                <a:srgbClr val="000000"/>
              </a:buClr>
              <a:buSzPts val="1650"/>
              <a:buFont typeface="Arial"/>
              <a:buNone/>
            </a:pPr>
            <a:r>
              <a:rPr lang="en-US" sz="1650" b="0" i="0" u="none" strike="noStrike" cap="none" dirty="0">
                <a:solidFill>
                  <a:srgbClr val="3E3E3E"/>
                </a:solidFill>
                <a:latin typeface="Arial"/>
                <a:ea typeface="Arial"/>
                <a:cs typeface="Arial"/>
                <a:sym typeface="Arial"/>
              </a:rPr>
              <a:t>・12月賞与</a:t>
            </a:r>
            <a:endParaRPr sz="1400" b="0" i="0" u="none" strike="noStrike" cap="none" dirty="0">
              <a:solidFill>
                <a:srgbClr val="000000"/>
              </a:solidFill>
              <a:latin typeface="Arial"/>
              <a:ea typeface="Arial"/>
              <a:cs typeface="Arial"/>
              <a:sym typeface="Arial"/>
            </a:endParaRPr>
          </a:p>
          <a:p>
            <a:pPr marL="12700" marR="5080" lvl="0" indent="0" algn="l" rtl="0">
              <a:lnSpc>
                <a:spcPct val="100600"/>
              </a:lnSpc>
              <a:spcBef>
                <a:spcPts val="0"/>
              </a:spcBef>
              <a:spcAft>
                <a:spcPts val="0"/>
              </a:spcAft>
              <a:buClr>
                <a:srgbClr val="000000"/>
              </a:buClr>
              <a:buSzPts val="1650"/>
              <a:buFont typeface="Arial"/>
              <a:buNone/>
            </a:pPr>
            <a:r>
              <a:rPr lang="en-US" sz="1650" b="0" i="0" u="none" strike="noStrike" cap="none" dirty="0">
                <a:solidFill>
                  <a:srgbClr val="3E3E3E"/>
                </a:solidFill>
                <a:latin typeface="Arial"/>
                <a:ea typeface="Arial"/>
                <a:cs typeface="Arial"/>
                <a:sym typeface="Arial"/>
              </a:rPr>
              <a:t>・1</a:t>
            </a:r>
            <a:r>
              <a:rPr lang="en-US" sz="1650" b="0" i="0" u="none" strike="noStrike" cap="none" dirty="0" smtClean="0">
                <a:solidFill>
                  <a:srgbClr val="3E3E3E"/>
                </a:solidFill>
                <a:latin typeface="Arial"/>
                <a:ea typeface="Arial"/>
                <a:cs typeface="Arial"/>
                <a:sym typeface="Arial"/>
              </a:rPr>
              <a:t>月給与</a:t>
            </a:r>
          </a:p>
          <a:p>
            <a:pPr marL="12700" marR="5080" lvl="0" indent="0" algn="l" rtl="0">
              <a:lnSpc>
                <a:spcPct val="100600"/>
              </a:lnSpc>
              <a:spcBef>
                <a:spcPts val="0"/>
              </a:spcBef>
              <a:spcAft>
                <a:spcPts val="0"/>
              </a:spcAft>
              <a:buClr>
                <a:srgbClr val="000000"/>
              </a:buClr>
              <a:buSzPts val="1650"/>
              <a:buFont typeface="Arial"/>
              <a:buNone/>
            </a:pPr>
            <a:r>
              <a:rPr lang="ja-JP" altLang="en-US" sz="1650" dirty="0" smtClean="0">
                <a:solidFill>
                  <a:srgbClr val="3E3E3E"/>
                </a:solidFill>
              </a:rPr>
              <a:t>・反映しない</a:t>
            </a:r>
            <a:endParaRPr sz="1650" b="0" i="0" u="none" strike="noStrike" cap="none" dirty="0">
              <a:solidFill>
                <a:srgbClr val="3E3E3E"/>
              </a:solidFill>
              <a:latin typeface="Arial"/>
              <a:ea typeface="Arial"/>
              <a:cs typeface="Arial"/>
              <a:sym typeface="Arial"/>
            </a:endParaRPr>
          </a:p>
          <a:p>
            <a:pPr marL="12700" marR="5080" lvl="0" indent="0" algn="l" rtl="0">
              <a:lnSpc>
                <a:spcPct val="100600"/>
              </a:lnSpc>
              <a:spcBef>
                <a:spcPts val="0"/>
              </a:spcBef>
              <a:spcAft>
                <a:spcPts val="0"/>
              </a:spcAft>
              <a:buClr>
                <a:srgbClr val="000000"/>
              </a:buClr>
              <a:buSzPts val="1650"/>
              <a:buFont typeface="Arial"/>
              <a:buNone/>
            </a:pPr>
            <a:endParaRPr sz="1650" b="0" i="0" u="none" strike="noStrike" cap="none" dirty="0">
              <a:solidFill>
                <a:srgbClr val="3E3E3E"/>
              </a:solidFill>
              <a:latin typeface="Arial"/>
              <a:ea typeface="Arial"/>
              <a:cs typeface="Arial"/>
              <a:sym typeface="Arial"/>
            </a:endParaRPr>
          </a:p>
          <a:p>
            <a:pPr marL="12700" marR="5080" lvl="0" indent="0" algn="l" rtl="0">
              <a:lnSpc>
                <a:spcPct val="100600"/>
              </a:lnSpc>
              <a:spcBef>
                <a:spcPts val="0"/>
              </a:spcBef>
              <a:spcAft>
                <a:spcPts val="0"/>
              </a:spcAft>
              <a:buClr>
                <a:srgbClr val="000000"/>
              </a:buClr>
              <a:buSzPts val="1650"/>
              <a:buFont typeface="Arial"/>
              <a:buNone/>
            </a:pPr>
            <a:endParaRPr sz="1650" b="0" i="0" u="none" strike="noStrike" cap="none" dirty="0">
              <a:solidFill>
                <a:srgbClr val="3E3E3E"/>
              </a:solidFill>
              <a:latin typeface="Arial"/>
              <a:ea typeface="Arial"/>
              <a:cs typeface="Arial"/>
              <a:sym typeface="Arial"/>
            </a:endParaRPr>
          </a:p>
          <a:p>
            <a:pPr marL="12700" marR="5080" lvl="0" indent="0" algn="l" rtl="0">
              <a:lnSpc>
                <a:spcPct val="100600"/>
              </a:lnSpc>
              <a:spcBef>
                <a:spcPts val="0"/>
              </a:spcBef>
              <a:spcAft>
                <a:spcPts val="0"/>
              </a:spcAft>
              <a:buClr>
                <a:srgbClr val="000000"/>
              </a:buClr>
              <a:buSzPts val="1650"/>
              <a:buFont typeface="Arial"/>
              <a:buNone/>
            </a:pPr>
            <a:endParaRPr sz="1650" b="0" i="0" u="none" strike="noStrike" cap="none" dirty="0">
              <a:solidFill>
                <a:srgbClr val="3E3E3E"/>
              </a:solidFill>
              <a:latin typeface="Arial"/>
              <a:ea typeface="Arial"/>
              <a:cs typeface="Arial"/>
              <a:sym typeface="Arial"/>
            </a:endParaRPr>
          </a:p>
        </p:txBody>
      </p:sp>
      <p:sp>
        <p:nvSpPr>
          <p:cNvPr id="212" name="Google Shape;212;p14"/>
          <p:cNvSpPr txBox="1">
            <a:spLocks noGrp="1"/>
          </p:cNvSpPr>
          <p:nvPr>
            <p:ph type="ftr" idx="11"/>
          </p:nvPr>
        </p:nvSpPr>
        <p:spPr>
          <a:xfrm>
            <a:off x="1866138" y="6425621"/>
            <a:ext cx="7571700" cy="194100"/>
          </a:xfrm>
          <a:prstGeom prst="rect">
            <a:avLst/>
          </a:prstGeom>
          <a:noFill/>
          <a:ln>
            <a:noFill/>
          </a:ln>
        </p:spPr>
        <p:txBody>
          <a:bodyPr spcFirstLastPara="1" wrap="square" lIns="0" tIns="4425" rIns="0" bIns="0" anchor="t" anchorCtr="0">
            <a:spAutoFit/>
          </a:bodyPr>
          <a:lstStyle/>
          <a:p>
            <a:pPr marL="12700" marR="5080" lvl="0" indent="0" algn="l" rtl="0">
              <a:lnSpc>
                <a:spcPct val="105300"/>
              </a:lnSpc>
              <a:spcBef>
                <a:spcPts val="0"/>
              </a:spcBef>
              <a:spcAft>
                <a:spcPts val="0"/>
              </a:spcAft>
              <a:buClr>
                <a:schemeClr val="dk1"/>
              </a:buClr>
              <a:buSzPts val="1400"/>
              <a:buFont typeface="Arial"/>
              <a:buNone/>
            </a:pPr>
            <a:r>
              <a:rPr lang="en-US"/>
              <a:t>本資料を無断で第三者に提示し、閲覧させ、また、複製、配布、譲渡することを固く禁じます。また、本資料に関する知的財産権は株式会社DONUTSに帰属し、本資料を無断で修正・加工することを固く禁じます。なお、株式会社DONUTSは、本資料の内容の正確性、完全性等について、何ら保証しません。</a:t>
            </a:r>
            <a:endParaRPr/>
          </a:p>
        </p:txBody>
      </p:sp>
      <p:sp>
        <p:nvSpPr>
          <p:cNvPr id="213" name="Google Shape;213;p14"/>
          <p:cNvSpPr txBox="1">
            <a:spLocks noGrp="1"/>
          </p:cNvSpPr>
          <p:nvPr>
            <p:ph type="sldNum" idx="12"/>
          </p:nvPr>
        </p:nvSpPr>
        <p:spPr>
          <a:xfrm>
            <a:off x="9605136" y="6551190"/>
            <a:ext cx="261000" cy="204600"/>
          </a:xfrm>
          <a:prstGeom prst="rect">
            <a:avLst/>
          </a:prstGeom>
          <a:noFill/>
          <a:ln>
            <a:noFill/>
          </a:ln>
        </p:spPr>
        <p:txBody>
          <a:bodyPr spcFirstLastPara="1" wrap="square" lIns="0" tIns="19675" rIns="0" bIns="0" anchor="t" anchorCtr="0">
            <a:spAutoFit/>
          </a:bodyPr>
          <a:lstStyle/>
          <a:p>
            <a:pPr marL="38100" lvl="0" indent="0" algn="l" rtl="0">
              <a:lnSpc>
                <a:spcPct val="100000"/>
              </a:lnSpc>
              <a:spcBef>
                <a:spcPts val="0"/>
              </a:spcBef>
              <a:spcAft>
                <a:spcPts val="0"/>
              </a:spcAft>
              <a:buSzPts val="1200"/>
              <a:buNone/>
            </a:pPr>
            <a:fld id="{00000000-1234-1234-1234-123412341234}" type="slidenum">
              <a:rPr lang="en-US"/>
              <a:t>14</a:t>
            </a:fld>
            <a:endParaRPr/>
          </a:p>
        </p:txBody>
      </p:sp>
      <p:pic>
        <p:nvPicPr>
          <p:cNvPr id="215" name="Google Shape;215;p14"/>
          <p:cNvPicPr preferRelativeResize="0"/>
          <p:nvPr/>
        </p:nvPicPr>
        <p:blipFill>
          <a:blip r:embed="rId3">
            <a:alphaModFix/>
          </a:blip>
          <a:stretch>
            <a:fillRect/>
          </a:stretch>
        </p:blipFill>
        <p:spPr>
          <a:xfrm>
            <a:off x="249724" y="1867534"/>
            <a:ext cx="5514399" cy="3866754"/>
          </a:xfrm>
          <a:prstGeom prst="rect">
            <a:avLst/>
          </a:prstGeom>
          <a:noFill/>
          <a:ln w="9525" cap="flat" cmpd="sng">
            <a:solidFill>
              <a:srgbClr val="929292"/>
            </a:solidFill>
            <a:prstDash val="solid"/>
            <a:round/>
            <a:headEnd type="none" w="sm" len="sm"/>
            <a:tailEnd type="none" w="sm" len="sm"/>
          </a:ln>
        </p:spPr>
      </p:pic>
      <p:sp>
        <p:nvSpPr>
          <p:cNvPr id="10" name="Google Shape;203;p13"/>
          <p:cNvSpPr/>
          <p:nvPr/>
        </p:nvSpPr>
        <p:spPr>
          <a:xfrm>
            <a:off x="2121695" y="5464189"/>
            <a:ext cx="812006" cy="18175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5"/>
          <p:cNvSpPr txBox="1">
            <a:spLocks noGrp="1"/>
          </p:cNvSpPr>
          <p:nvPr>
            <p:ph type="title"/>
          </p:nvPr>
        </p:nvSpPr>
        <p:spPr>
          <a:xfrm>
            <a:off x="249717" y="342075"/>
            <a:ext cx="7440000" cy="3822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0">
                <a:latin typeface="Quattrocento Sans"/>
                <a:ea typeface="Quattrocento Sans"/>
                <a:cs typeface="Quattrocento Sans"/>
                <a:sym typeface="Quattrocento Sans"/>
              </a:rPr>
              <a:t>☑</a:t>
            </a:r>
            <a:r>
              <a:rPr lang="en-US"/>
              <a:t>源泉徴収票を交付しよう</a:t>
            </a:r>
            <a:endParaRPr/>
          </a:p>
        </p:txBody>
      </p:sp>
      <p:sp>
        <p:nvSpPr>
          <p:cNvPr id="221" name="Google Shape;221;p15"/>
          <p:cNvSpPr txBox="1"/>
          <p:nvPr/>
        </p:nvSpPr>
        <p:spPr>
          <a:xfrm>
            <a:off x="480771" y="1258570"/>
            <a:ext cx="8651240" cy="530860"/>
          </a:xfrm>
          <a:prstGeom prst="rect">
            <a:avLst/>
          </a:prstGeom>
          <a:noFill/>
          <a:ln>
            <a:noFill/>
          </a:ln>
        </p:spPr>
        <p:txBody>
          <a:bodyPr spcFirstLastPara="1" wrap="square" lIns="0" tIns="12050" rIns="0" bIns="0" anchor="t" anchorCtr="0">
            <a:spAutoFit/>
          </a:bodyPr>
          <a:lstStyle/>
          <a:p>
            <a:pPr marL="12700" marR="5080" lvl="0" indent="0" algn="l" rtl="0">
              <a:lnSpc>
                <a:spcPct val="100600"/>
              </a:lnSpc>
              <a:spcBef>
                <a:spcPts val="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源泉徴収票の交付の仕方は全部で3つあります。従業員毎に交付方法を変えることも可能ですし、すべての方法で交付するようなことも可能です。</a:t>
            </a:r>
            <a:endParaRPr sz="1650" b="0" i="0" u="none" strike="noStrike" cap="none">
              <a:solidFill>
                <a:schemeClr val="dk1"/>
              </a:solidFill>
              <a:latin typeface="Arial"/>
              <a:ea typeface="Arial"/>
              <a:cs typeface="Arial"/>
              <a:sym typeface="Arial"/>
            </a:endParaRPr>
          </a:p>
        </p:txBody>
      </p:sp>
      <p:sp>
        <p:nvSpPr>
          <p:cNvPr id="222" name="Google Shape;222;p15"/>
          <p:cNvSpPr txBox="1"/>
          <p:nvPr/>
        </p:nvSpPr>
        <p:spPr>
          <a:xfrm>
            <a:off x="402325" y="1642566"/>
            <a:ext cx="3815100" cy="1035520"/>
          </a:xfrm>
          <a:prstGeom prst="rect">
            <a:avLst/>
          </a:prstGeom>
          <a:noFill/>
          <a:ln>
            <a:noFill/>
          </a:ln>
        </p:spPr>
        <p:txBody>
          <a:bodyPr spcFirstLastPara="1" wrap="square" lIns="0" tIns="118725" rIns="0" bIns="0" anchor="t" anchorCtr="0">
            <a:spAutoFit/>
          </a:bodyPr>
          <a:lstStyle/>
          <a:p>
            <a:pPr marL="90805" marR="0" lvl="0" indent="0" algn="l" rtl="0">
              <a:lnSpc>
                <a:spcPct val="100000"/>
              </a:lnSpc>
              <a:spcBef>
                <a:spcPts val="40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① メールで源泉徴収票を交付する</a:t>
            </a:r>
            <a:endParaRPr sz="1650" b="0" i="0" u="none" strike="noStrike" cap="none">
              <a:solidFill>
                <a:schemeClr val="dk1"/>
              </a:solidFill>
              <a:latin typeface="Arial"/>
              <a:ea typeface="Arial"/>
              <a:cs typeface="Arial"/>
              <a:sym typeface="Arial"/>
            </a:endParaRPr>
          </a:p>
          <a:p>
            <a:pPr marL="90805" marR="0" lvl="0" indent="0" algn="l" rtl="0">
              <a:lnSpc>
                <a:spcPct val="100000"/>
              </a:lnSpc>
              <a:spcBef>
                <a:spcPts val="40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② マイページで源泉徴収票を交付する</a:t>
            </a:r>
            <a:endParaRPr sz="1650" b="0" i="0" u="none" strike="noStrike" cap="none">
              <a:solidFill>
                <a:schemeClr val="dk1"/>
              </a:solidFill>
              <a:latin typeface="Arial"/>
              <a:ea typeface="Arial"/>
              <a:cs typeface="Arial"/>
              <a:sym typeface="Arial"/>
            </a:endParaRPr>
          </a:p>
          <a:p>
            <a:pPr marL="90805" marR="0" lvl="0" indent="0" algn="l" rtl="0">
              <a:lnSpc>
                <a:spcPct val="100000"/>
              </a:lnSpc>
              <a:spcBef>
                <a:spcPts val="40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③ 紙（PDFを印刷）して交付する</a:t>
            </a:r>
            <a:endParaRPr sz="1650" b="0" i="0" u="none" strike="noStrike" cap="none">
              <a:solidFill>
                <a:schemeClr val="dk1"/>
              </a:solidFill>
              <a:latin typeface="Arial"/>
              <a:ea typeface="Arial"/>
              <a:cs typeface="Arial"/>
              <a:sym typeface="Arial"/>
            </a:endParaRPr>
          </a:p>
        </p:txBody>
      </p:sp>
      <p:sp>
        <p:nvSpPr>
          <p:cNvPr id="223" name="Google Shape;223;p15"/>
          <p:cNvSpPr txBox="1"/>
          <p:nvPr/>
        </p:nvSpPr>
        <p:spPr>
          <a:xfrm>
            <a:off x="4917989" y="4022428"/>
            <a:ext cx="4687147" cy="521286"/>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いずれの方法で交付する場合も、まず</a:t>
            </a:r>
            <a:endParaRPr sz="1650" b="0" i="0" u="none" strike="noStrike" cap="none">
              <a:solidFill>
                <a:schemeClr val="dk1"/>
              </a:solidFill>
              <a:latin typeface="Arial"/>
              <a:ea typeface="Arial"/>
              <a:cs typeface="Arial"/>
              <a:sym typeface="Arial"/>
            </a:endParaRPr>
          </a:p>
          <a:p>
            <a:pPr marL="12700" marR="0" lvl="0" indent="0" algn="l" rtl="0">
              <a:lnSpc>
                <a:spcPct val="100000"/>
              </a:lnSpc>
              <a:spcBef>
                <a:spcPts val="15"/>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TODOの「源泉徴収票交付」をクリックします。</a:t>
            </a:r>
            <a:endParaRPr sz="1650" b="0" i="0" u="none" strike="noStrike" cap="none">
              <a:solidFill>
                <a:schemeClr val="dk1"/>
              </a:solidFill>
              <a:latin typeface="Arial"/>
              <a:ea typeface="Arial"/>
              <a:cs typeface="Arial"/>
              <a:sym typeface="Arial"/>
            </a:endParaRPr>
          </a:p>
        </p:txBody>
      </p:sp>
      <p:sp>
        <p:nvSpPr>
          <p:cNvPr id="224" name="Google Shape;224;p15"/>
          <p:cNvSpPr txBox="1">
            <a:spLocks noGrp="1"/>
          </p:cNvSpPr>
          <p:nvPr>
            <p:ph type="ftr" idx="11"/>
          </p:nvPr>
        </p:nvSpPr>
        <p:spPr>
          <a:xfrm>
            <a:off x="1866138" y="6425621"/>
            <a:ext cx="7571700" cy="194100"/>
          </a:xfrm>
          <a:prstGeom prst="rect">
            <a:avLst/>
          </a:prstGeom>
          <a:noFill/>
          <a:ln>
            <a:noFill/>
          </a:ln>
        </p:spPr>
        <p:txBody>
          <a:bodyPr spcFirstLastPara="1" wrap="square" lIns="0" tIns="4425" rIns="0" bIns="0" anchor="t" anchorCtr="0">
            <a:spAutoFit/>
          </a:bodyPr>
          <a:lstStyle/>
          <a:p>
            <a:pPr marL="12700" marR="5080" lvl="0" indent="0" algn="l" rtl="0">
              <a:lnSpc>
                <a:spcPct val="105300"/>
              </a:lnSpc>
              <a:spcBef>
                <a:spcPts val="0"/>
              </a:spcBef>
              <a:spcAft>
                <a:spcPts val="0"/>
              </a:spcAft>
              <a:buClr>
                <a:schemeClr val="dk1"/>
              </a:buClr>
              <a:buSzPts val="1400"/>
              <a:buFont typeface="Arial"/>
              <a:buNone/>
            </a:pPr>
            <a:r>
              <a:rPr lang="en-US"/>
              <a:t>本資料を無断で第三者に提示し、閲覧させ、また、複製、配布、譲渡することを固く禁じます。また、本資料に関する知的財産権は株式会社DONUTSに帰属し、本資料を無断で修正・加工することを固く禁じます。なお、株式会社DONUTSは、本資料の内容の正確性、完全性等について、何ら保証しません。</a:t>
            </a:r>
            <a:endParaRPr/>
          </a:p>
        </p:txBody>
      </p:sp>
      <p:sp>
        <p:nvSpPr>
          <p:cNvPr id="225" name="Google Shape;225;p15"/>
          <p:cNvSpPr txBox="1">
            <a:spLocks noGrp="1"/>
          </p:cNvSpPr>
          <p:nvPr>
            <p:ph type="sldNum" idx="12"/>
          </p:nvPr>
        </p:nvSpPr>
        <p:spPr>
          <a:xfrm>
            <a:off x="9605136" y="6551190"/>
            <a:ext cx="261000" cy="204600"/>
          </a:xfrm>
          <a:prstGeom prst="rect">
            <a:avLst/>
          </a:prstGeom>
          <a:noFill/>
          <a:ln>
            <a:noFill/>
          </a:ln>
        </p:spPr>
        <p:txBody>
          <a:bodyPr spcFirstLastPara="1" wrap="square" lIns="0" tIns="19675" rIns="0" bIns="0" anchor="t" anchorCtr="0">
            <a:spAutoFit/>
          </a:bodyPr>
          <a:lstStyle/>
          <a:p>
            <a:pPr marL="38100" lvl="0" indent="0" algn="l" rtl="0">
              <a:lnSpc>
                <a:spcPct val="100000"/>
              </a:lnSpc>
              <a:spcBef>
                <a:spcPts val="0"/>
              </a:spcBef>
              <a:spcAft>
                <a:spcPts val="0"/>
              </a:spcAft>
              <a:buSzPts val="1200"/>
              <a:buNone/>
            </a:pPr>
            <a:fld id="{00000000-1234-1234-1234-123412341234}" type="slidenum">
              <a:rPr lang="en-US"/>
              <a:t>15</a:t>
            </a:fld>
            <a:endParaRPr/>
          </a:p>
        </p:txBody>
      </p:sp>
      <p:pic>
        <p:nvPicPr>
          <p:cNvPr id="226" name="Google Shape;226;p15"/>
          <p:cNvPicPr preferRelativeResize="0"/>
          <p:nvPr/>
        </p:nvPicPr>
        <p:blipFill rotWithShape="1">
          <a:blip r:embed="rId3">
            <a:alphaModFix/>
          </a:blip>
          <a:srcRect/>
          <a:stretch/>
        </p:blipFill>
        <p:spPr>
          <a:xfrm>
            <a:off x="402325" y="2905071"/>
            <a:ext cx="4284401" cy="27560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6"/>
          <p:cNvSpPr txBox="1">
            <a:spLocks noGrp="1"/>
          </p:cNvSpPr>
          <p:nvPr>
            <p:ph type="title"/>
          </p:nvPr>
        </p:nvSpPr>
        <p:spPr>
          <a:xfrm>
            <a:off x="370124" y="350600"/>
            <a:ext cx="5772000" cy="3822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a:t>①メールで源泉徴収票を交付する</a:t>
            </a:r>
            <a:endParaRPr/>
          </a:p>
        </p:txBody>
      </p:sp>
      <p:sp>
        <p:nvSpPr>
          <p:cNvPr id="232" name="Google Shape;232;p16"/>
          <p:cNvSpPr txBox="1"/>
          <p:nvPr/>
        </p:nvSpPr>
        <p:spPr>
          <a:xfrm>
            <a:off x="531075" y="1178175"/>
            <a:ext cx="8906700" cy="12864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メールで交付する場合は「源泉徴収票交付」の画面で、「発送する」をクリックします。</a:t>
            </a:r>
            <a:endParaRPr sz="1650" b="0" i="0" u="none" strike="noStrike" cap="none">
              <a:solidFill>
                <a:schemeClr val="dk1"/>
              </a:solidFill>
              <a:latin typeface="Arial"/>
              <a:ea typeface="Arial"/>
              <a:cs typeface="Arial"/>
              <a:sym typeface="Arial"/>
            </a:endParaRPr>
          </a:p>
          <a:p>
            <a:pPr marL="12700" marR="0" lvl="0" indent="0" algn="l" rtl="0">
              <a:lnSpc>
                <a:spcPct val="100000"/>
              </a:lnSpc>
              <a:spcBef>
                <a:spcPts val="1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発送を行うと、従業員には下記2通のメールが届きます。</a:t>
            </a:r>
            <a:endParaRPr sz="1650" b="0" i="0" u="none" strike="noStrike" cap="none">
              <a:solidFill>
                <a:srgbClr val="3E3E3E"/>
              </a:solidFill>
              <a:latin typeface="Arial"/>
              <a:ea typeface="Arial"/>
              <a:cs typeface="Arial"/>
              <a:sym typeface="Arial"/>
            </a:endParaRPr>
          </a:p>
          <a:p>
            <a:pPr marL="12700" marR="0" lvl="0" indent="0" algn="l" rtl="0">
              <a:lnSpc>
                <a:spcPct val="100000"/>
              </a:lnSpc>
              <a:spcBef>
                <a:spcPts val="10"/>
              </a:spcBef>
              <a:spcAft>
                <a:spcPts val="0"/>
              </a:spcAft>
              <a:buClr>
                <a:srgbClr val="000000"/>
              </a:buClr>
              <a:buSzPts val="1650"/>
              <a:buFont typeface="Arial"/>
              <a:buNone/>
            </a:pPr>
            <a:endParaRPr sz="1650" b="0" i="0" u="none" strike="noStrike" cap="none">
              <a:solidFill>
                <a:srgbClr val="3E3E3E"/>
              </a:solidFill>
              <a:latin typeface="Arial"/>
              <a:ea typeface="Arial"/>
              <a:cs typeface="Arial"/>
              <a:sym typeface="Arial"/>
            </a:endParaRPr>
          </a:p>
          <a:p>
            <a:pPr marL="12700" marR="0" lvl="0" indent="0" algn="l" rtl="0">
              <a:lnSpc>
                <a:spcPct val="100000"/>
              </a:lnSpc>
              <a:spcBef>
                <a:spcPts val="5"/>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 源泉徴収票のPDFが添付されたメール</a:t>
            </a:r>
            <a:endParaRPr sz="1650" b="0" i="0" u="none" strike="noStrike" cap="none">
              <a:solidFill>
                <a:schemeClr val="dk1"/>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 PDFを開封するためのパスワード</a:t>
            </a:r>
            <a:endParaRPr sz="1650" b="0" i="0" u="none" strike="noStrike" cap="none">
              <a:solidFill>
                <a:schemeClr val="dk1"/>
              </a:solidFill>
              <a:latin typeface="Arial"/>
              <a:ea typeface="Arial"/>
              <a:cs typeface="Arial"/>
              <a:sym typeface="Arial"/>
            </a:endParaRPr>
          </a:p>
        </p:txBody>
      </p:sp>
      <p:sp>
        <p:nvSpPr>
          <p:cNvPr id="233" name="Google Shape;233;p16"/>
          <p:cNvSpPr txBox="1">
            <a:spLocks noGrp="1"/>
          </p:cNvSpPr>
          <p:nvPr>
            <p:ph type="ftr" idx="11"/>
          </p:nvPr>
        </p:nvSpPr>
        <p:spPr>
          <a:xfrm>
            <a:off x="1866138" y="6425621"/>
            <a:ext cx="7571700" cy="194100"/>
          </a:xfrm>
          <a:prstGeom prst="rect">
            <a:avLst/>
          </a:prstGeom>
          <a:noFill/>
          <a:ln>
            <a:noFill/>
          </a:ln>
        </p:spPr>
        <p:txBody>
          <a:bodyPr spcFirstLastPara="1" wrap="square" lIns="0" tIns="4425" rIns="0" bIns="0" anchor="t" anchorCtr="0">
            <a:spAutoFit/>
          </a:bodyPr>
          <a:lstStyle/>
          <a:p>
            <a:pPr marL="12700" marR="5080" lvl="0" indent="0" algn="l" rtl="0">
              <a:lnSpc>
                <a:spcPct val="105300"/>
              </a:lnSpc>
              <a:spcBef>
                <a:spcPts val="0"/>
              </a:spcBef>
              <a:spcAft>
                <a:spcPts val="0"/>
              </a:spcAft>
              <a:buSzPts val="1400"/>
              <a:buNone/>
            </a:pPr>
            <a:r>
              <a:rPr lang="en-US"/>
              <a:t>本資料を無断で第三者に提示し、閲覧させ、また、複製、配布、譲渡することを固く禁じます。また、本資料に関する知的財産権は株式会社DONUTSに帰属し、本資料を無断で修正・加工することを固く禁じます。なお、株式会社DONUTSは、本資料の内容の正確性、完全性等について、何ら保証しません。</a:t>
            </a:r>
            <a:endParaRPr/>
          </a:p>
        </p:txBody>
      </p:sp>
      <p:sp>
        <p:nvSpPr>
          <p:cNvPr id="234" name="Google Shape;234;p16"/>
          <p:cNvSpPr txBox="1">
            <a:spLocks noGrp="1"/>
          </p:cNvSpPr>
          <p:nvPr>
            <p:ph type="sldNum" idx="12"/>
          </p:nvPr>
        </p:nvSpPr>
        <p:spPr>
          <a:xfrm>
            <a:off x="9605136" y="6551190"/>
            <a:ext cx="261000" cy="204600"/>
          </a:xfrm>
          <a:prstGeom prst="rect">
            <a:avLst/>
          </a:prstGeom>
          <a:noFill/>
          <a:ln>
            <a:noFill/>
          </a:ln>
        </p:spPr>
        <p:txBody>
          <a:bodyPr spcFirstLastPara="1" wrap="square" lIns="0" tIns="19675" rIns="0" bIns="0" anchor="t" anchorCtr="0">
            <a:spAutoFit/>
          </a:bodyPr>
          <a:lstStyle/>
          <a:p>
            <a:pPr marL="38100" lvl="0" indent="0" algn="l" rtl="0">
              <a:lnSpc>
                <a:spcPct val="100000"/>
              </a:lnSpc>
              <a:spcBef>
                <a:spcPts val="0"/>
              </a:spcBef>
              <a:spcAft>
                <a:spcPts val="0"/>
              </a:spcAft>
              <a:buSzPts val="1200"/>
              <a:buNone/>
            </a:pPr>
            <a:fld id="{00000000-1234-1234-1234-123412341234}" type="slidenum">
              <a:rPr lang="en-US"/>
              <a:t>16</a:t>
            </a:fld>
            <a:endParaRPr/>
          </a:p>
        </p:txBody>
      </p:sp>
      <p:pic>
        <p:nvPicPr>
          <p:cNvPr id="235" name="Google Shape;235;p16"/>
          <p:cNvPicPr preferRelativeResize="0"/>
          <p:nvPr/>
        </p:nvPicPr>
        <p:blipFill rotWithShape="1">
          <a:blip r:embed="rId3">
            <a:alphaModFix/>
          </a:blip>
          <a:srcRect/>
          <a:stretch/>
        </p:blipFill>
        <p:spPr>
          <a:xfrm>
            <a:off x="4910300" y="1956282"/>
            <a:ext cx="3564519" cy="3654063"/>
          </a:xfrm>
          <a:prstGeom prst="rect">
            <a:avLst/>
          </a:prstGeom>
          <a:noFill/>
          <a:ln w="9525" cap="flat" cmpd="sng">
            <a:solidFill>
              <a:schemeClr val="dk1"/>
            </a:solidFill>
            <a:prstDash val="solid"/>
            <a:round/>
            <a:headEnd type="none" w="sm" len="sm"/>
            <a:tailEnd type="none" w="sm" len="sm"/>
          </a:ln>
        </p:spPr>
      </p:pic>
      <p:pic>
        <p:nvPicPr>
          <p:cNvPr id="236" name="Google Shape;236;p16"/>
          <p:cNvPicPr preferRelativeResize="0"/>
          <p:nvPr/>
        </p:nvPicPr>
        <p:blipFill rotWithShape="1">
          <a:blip r:embed="rId4">
            <a:alphaModFix/>
          </a:blip>
          <a:srcRect l="7757" t="19133" r="9266" b="37587"/>
          <a:stretch/>
        </p:blipFill>
        <p:spPr>
          <a:xfrm>
            <a:off x="5190925" y="2699857"/>
            <a:ext cx="3086850" cy="1570450"/>
          </a:xfrm>
          <a:prstGeom prst="rect">
            <a:avLst/>
          </a:prstGeom>
          <a:noFill/>
          <a:ln>
            <a:noFill/>
          </a:ln>
        </p:spPr>
      </p:pic>
      <p:pic>
        <p:nvPicPr>
          <p:cNvPr id="237" name="Google Shape;237;p16"/>
          <p:cNvPicPr preferRelativeResize="0"/>
          <p:nvPr/>
        </p:nvPicPr>
        <p:blipFill rotWithShape="1">
          <a:blip r:embed="rId5">
            <a:alphaModFix/>
          </a:blip>
          <a:srcRect/>
          <a:stretch/>
        </p:blipFill>
        <p:spPr>
          <a:xfrm>
            <a:off x="5190925" y="4827647"/>
            <a:ext cx="1078775" cy="733725"/>
          </a:xfrm>
          <a:prstGeom prst="rect">
            <a:avLst/>
          </a:prstGeom>
          <a:noFill/>
          <a:ln>
            <a:noFill/>
          </a:ln>
        </p:spPr>
      </p:pic>
      <p:pic>
        <p:nvPicPr>
          <p:cNvPr id="238" name="Google Shape;238;p16"/>
          <p:cNvPicPr preferRelativeResize="0"/>
          <p:nvPr/>
        </p:nvPicPr>
        <p:blipFill rotWithShape="1">
          <a:blip r:embed="rId6">
            <a:alphaModFix/>
          </a:blip>
          <a:srcRect/>
          <a:stretch/>
        </p:blipFill>
        <p:spPr>
          <a:xfrm>
            <a:off x="452021" y="2715076"/>
            <a:ext cx="4261235" cy="2324310"/>
          </a:xfrm>
          <a:prstGeom prst="rect">
            <a:avLst/>
          </a:prstGeom>
          <a:noFill/>
          <a:ln w="9525" cap="flat" cmpd="sng">
            <a:solidFill>
              <a:schemeClr val="dk1"/>
            </a:solidFill>
            <a:prstDash val="solid"/>
            <a:round/>
            <a:headEnd type="none" w="sm" len="sm"/>
            <a:tailEnd type="none" w="sm" len="sm"/>
          </a:ln>
        </p:spPr>
      </p:pic>
      <p:pic>
        <p:nvPicPr>
          <p:cNvPr id="239" name="Google Shape;239;p16"/>
          <p:cNvPicPr preferRelativeResize="0"/>
          <p:nvPr/>
        </p:nvPicPr>
        <p:blipFill rotWithShape="1">
          <a:blip r:embed="rId7">
            <a:alphaModFix/>
          </a:blip>
          <a:srcRect/>
          <a:stretch/>
        </p:blipFill>
        <p:spPr>
          <a:xfrm>
            <a:off x="6289372" y="4357183"/>
            <a:ext cx="3315764" cy="193302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17"/>
          <p:cNvPicPr preferRelativeResize="0"/>
          <p:nvPr/>
        </p:nvPicPr>
        <p:blipFill rotWithShape="1">
          <a:blip r:embed="rId3">
            <a:alphaModFix/>
          </a:blip>
          <a:srcRect/>
          <a:stretch/>
        </p:blipFill>
        <p:spPr>
          <a:xfrm>
            <a:off x="621600" y="4777511"/>
            <a:ext cx="3651626" cy="809875"/>
          </a:xfrm>
          <a:prstGeom prst="rect">
            <a:avLst/>
          </a:prstGeom>
          <a:noFill/>
          <a:ln>
            <a:noFill/>
          </a:ln>
        </p:spPr>
      </p:pic>
      <p:sp>
        <p:nvSpPr>
          <p:cNvPr id="245" name="Google Shape;245;p17"/>
          <p:cNvSpPr txBox="1">
            <a:spLocks noGrp="1"/>
          </p:cNvSpPr>
          <p:nvPr>
            <p:ph type="title"/>
          </p:nvPr>
        </p:nvSpPr>
        <p:spPr>
          <a:xfrm>
            <a:off x="370123" y="350600"/>
            <a:ext cx="7658400" cy="3822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a:t>②マイページで源泉徴収票を交付する</a:t>
            </a:r>
            <a:endParaRPr/>
          </a:p>
        </p:txBody>
      </p:sp>
      <p:sp>
        <p:nvSpPr>
          <p:cNvPr id="246" name="Google Shape;246;p17"/>
          <p:cNvSpPr txBox="1"/>
          <p:nvPr/>
        </p:nvSpPr>
        <p:spPr>
          <a:xfrm>
            <a:off x="621600" y="1193050"/>
            <a:ext cx="8889600" cy="525129"/>
          </a:xfrm>
          <a:prstGeom prst="rect">
            <a:avLst/>
          </a:prstGeom>
          <a:noFill/>
          <a:ln>
            <a:noFill/>
          </a:ln>
        </p:spPr>
        <p:txBody>
          <a:bodyPr spcFirstLastPara="1" wrap="square" lIns="0" tIns="12050" rIns="0" bIns="0" anchor="t" anchorCtr="0">
            <a:spAutoFit/>
          </a:bodyPr>
          <a:lstStyle/>
          <a:p>
            <a:pPr marL="12700" marR="5080" lvl="0" indent="0" algn="l" rtl="0">
              <a:lnSpc>
                <a:spcPct val="100600"/>
              </a:lnSpc>
              <a:spcBef>
                <a:spcPts val="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従業員の方が、ジョブカン労務HRもしくはジョブカン給与計算のマイページにログインが</a:t>
            </a:r>
            <a:endParaRPr sz="1650" b="0" i="0" u="none" strike="noStrike" cap="none">
              <a:solidFill>
                <a:srgbClr val="3E3E3E"/>
              </a:solidFill>
              <a:latin typeface="Arial"/>
              <a:ea typeface="Arial"/>
              <a:cs typeface="Arial"/>
              <a:sym typeface="Arial"/>
            </a:endParaRPr>
          </a:p>
          <a:p>
            <a:pPr marL="12700" marR="5080" lvl="0" indent="0" algn="l" rtl="0">
              <a:lnSpc>
                <a:spcPct val="100600"/>
              </a:lnSpc>
              <a:spcBef>
                <a:spcPts val="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できる場合には、マイページから源泉徴収票をダウンロードできるように公開設定可能です。</a:t>
            </a:r>
            <a:endParaRPr sz="1400" b="0" i="0" u="none" strike="noStrike" cap="none">
              <a:solidFill>
                <a:srgbClr val="000000"/>
              </a:solidFill>
              <a:latin typeface="Arial"/>
              <a:ea typeface="Arial"/>
              <a:cs typeface="Arial"/>
              <a:sym typeface="Arial"/>
            </a:endParaRPr>
          </a:p>
        </p:txBody>
      </p:sp>
      <p:sp>
        <p:nvSpPr>
          <p:cNvPr id="247" name="Google Shape;247;p17"/>
          <p:cNvSpPr txBox="1"/>
          <p:nvPr/>
        </p:nvSpPr>
        <p:spPr>
          <a:xfrm>
            <a:off x="522515" y="2178429"/>
            <a:ext cx="3845378" cy="204414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源泉徴収票交付の画面の</a:t>
            </a:r>
            <a:endParaRPr sz="1650" b="0" i="0" u="none" strike="noStrike" cap="none">
              <a:solidFill>
                <a:schemeClr val="dk1"/>
              </a:solidFill>
              <a:latin typeface="Arial"/>
              <a:ea typeface="Arial"/>
              <a:cs typeface="Arial"/>
              <a:sym typeface="Arial"/>
            </a:endParaRPr>
          </a:p>
          <a:p>
            <a:pPr marL="12700" marR="0" lvl="0" indent="0" algn="l" rtl="0">
              <a:lnSpc>
                <a:spcPct val="100000"/>
              </a:lnSpc>
              <a:spcBef>
                <a:spcPts val="15"/>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「公開」をクリックします。</a:t>
            </a:r>
            <a:endParaRPr sz="1650" b="0" i="0" u="none" strike="noStrike" cap="none">
              <a:solidFill>
                <a:srgbClr val="3E3E3E"/>
              </a:solidFill>
              <a:latin typeface="Arial"/>
              <a:ea typeface="Arial"/>
              <a:cs typeface="Arial"/>
              <a:sym typeface="Arial"/>
            </a:endParaRPr>
          </a:p>
          <a:p>
            <a:pPr marL="12700" marR="0" lvl="0" indent="0" algn="l" rtl="0">
              <a:lnSpc>
                <a:spcPct val="100000"/>
              </a:lnSpc>
              <a:spcBef>
                <a:spcPts val="15"/>
              </a:spcBef>
              <a:spcAft>
                <a:spcPts val="0"/>
              </a:spcAft>
              <a:buClr>
                <a:srgbClr val="000000"/>
              </a:buClr>
              <a:buSzPts val="1650"/>
              <a:buFont typeface="Arial"/>
              <a:buNone/>
            </a:pPr>
            <a:endParaRPr sz="1650" b="0" i="0" u="none" strike="noStrike" cap="none">
              <a:solidFill>
                <a:schemeClr val="dk1"/>
              </a:solidFill>
              <a:latin typeface="Arial"/>
              <a:ea typeface="Arial"/>
              <a:cs typeface="Arial"/>
              <a:sym typeface="Arial"/>
            </a:endParaRPr>
          </a:p>
          <a:p>
            <a:pPr marL="12700" marR="5080" lvl="0" indent="0" algn="l" rtl="0">
              <a:lnSpc>
                <a:spcPct val="100200"/>
              </a:lnSpc>
              <a:spcBef>
                <a:spcPts val="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
            </a:r>
            <a:br>
              <a:rPr lang="en-US" sz="1650" b="0" i="0" u="none" strike="noStrike" cap="none">
                <a:solidFill>
                  <a:srgbClr val="3E3E3E"/>
                </a:solidFill>
                <a:latin typeface="Arial"/>
                <a:ea typeface="Arial"/>
                <a:cs typeface="Arial"/>
                <a:sym typeface="Arial"/>
              </a:rPr>
            </a:br>
            <a:r>
              <a:rPr lang="en-US" sz="1650" b="0" i="0" u="none" strike="noStrike" cap="none">
                <a:solidFill>
                  <a:srgbClr val="3E3E3E"/>
                </a:solidFill>
                <a:latin typeface="Arial"/>
                <a:ea typeface="Arial"/>
                <a:cs typeface="Arial"/>
                <a:sym typeface="Arial"/>
              </a:rPr>
              <a:t>公開されると、従業員の方のマイページ</a:t>
            </a:r>
            <a:br>
              <a:rPr lang="en-US" sz="1650" b="0" i="0" u="none" strike="noStrike" cap="none">
                <a:solidFill>
                  <a:srgbClr val="3E3E3E"/>
                </a:solidFill>
                <a:latin typeface="Arial"/>
                <a:ea typeface="Arial"/>
                <a:cs typeface="Arial"/>
                <a:sym typeface="Arial"/>
              </a:rPr>
            </a:br>
            <a:r>
              <a:rPr lang="en-US" sz="1650" b="0" i="0" u="none" strike="noStrike" cap="none">
                <a:solidFill>
                  <a:srgbClr val="3E3E3E"/>
                </a:solidFill>
                <a:latin typeface="Arial"/>
                <a:ea typeface="Arial"/>
                <a:cs typeface="Arial"/>
                <a:sym typeface="Arial"/>
              </a:rPr>
              <a:t>の画面内の「管理者からの通知」に通知 </a:t>
            </a:r>
            <a:br>
              <a:rPr lang="en-US" sz="1650" b="0" i="0" u="none" strike="noStrike" cap="none">
                <a:solidFill>
                  <a:srgbClr val="3E3E3E"/>
                </a:solidFill>
                <a:latin typeface="Arial"/>
                <a:ea typeface="Arial"/>
                <a:cs typeface="Arial"/>
                <a:sym typeface="Arial"/>
              </a:rPr>
            </a:br>
            <a:r>
              <a:rPr lang="en-US" sz="1650" b="0" i="0" u="none" strike="noStrike" cap="none">
                <a:solidFill>
                  <a:srgbClr val="3E3E3E"/>
                </a:solidFill>
                <a:latin typeface="Arial"/>
                <a:ea typeface="Arial"/>
                <a:cs typeface="Arial"/>
                <a:sym typeface="Arial"/>
              </a:rPr>
              <a:t>が届きます。通知をクリックすることでダウンロード可能です。</a:t>
            </a:r>
            <a:endParaRPr sz="1650" b="0" i="0" u="none" strike="noStrike" cap="none">
              <a:solidFill>
                <a:schemeClr val="dk1"/>
              </a:solidFill>
              <a:latin typeface="Arial"/>
              <a:ea typeface="Arial"/>
              <a:cs typeface="Arial"/>
              <a:sym typeface="Arial"/>
            </a:endParaRPr>
          </a:p>
        </p:txBody>
      </p:sp>
      <p:sp>
        <p:nvSpPr>
          <p:cNvPr id="248" name="Google Shape;248;p17"/>
          <p:cNvSpPr txBox="1">
            <a:spLocks noGrp="1"/>
          </p:cNvSpPr>
          <p:nvPr>
            <p:ph type="ftr" idx="11"/>
          </p:nvPr>
        </p:nvSpPr>
        <p:spPr>
          <a:xfrm>
            <a:off x="1866138" y="6425621"/>
            <a:ext cx="7571700" cy="194100"/>
          </a:xfrm>
          <a:prstGeom prst="rect">
            <a:avLst/>
          </a:prstGeom>
          <a:noFill/>
          <a:ln>
            <a:noFill/>
          </a:ln>
        </p:spPr>
        <p:txBody>
          <a:bodyPr spcFirstLastPara="1" wrap="square" lIns="0" tIns="4425" rIns="0" bIns="0" anchor="t" anchorCtr="0">
            <a:spAutoFit/>
          </a:bodyPr>
          <a:lstStyle/>
          <a:p>
            <a:pPr marL="12700" marR="5080" lvl="0" indent="0" algn="l" rtl="0">
              <a:lnSpc>
                <a:spcPct val="105300"/>
              </a:lnSpc>
              <a:spcBef>
                <a:spcPts val="0"/>
              </a:spcBef>
              <a:spcAft>
                <a:spcPts val="0"/>
              </a:spcAft>
              <a:buClr>
                <a:schemeClr val="dk1"/>
              </a:buClr>
              <a:buSzPts val="1400"/>
              <a:buFont typeface="Arial"/>
              <a:buNone/>
            </a:pPr>
            <a:r>
              <a:rPr lang="en-US"/>
              <a:t>本資料を無断で第三者に提示し、閲覧させ、また、複製、配布、譲渡することを固く禁じます。また、本資料に関する知的財産権は株式会社DONUTSに帰属し、本資料を無断で修正・加工することを固く禁じます。なお、株式会社DONUTSは、本資料の内容の正確性、完全性等について、何ら保証しません。</a:t>
            </a:r>
            <a:endParaRPr/>
          </a:p>
        </p:txBody>
      </p:sp>
      <p:sp>
        <p:nvSpPr>
          <p:cNvPr id="249" name="Google Shape;249;p17"/>
          <p:cNvSpPr txBox="1">
            <a:spLocks noGrp="1"/>
          </p:cNvSpPr>
          <p:nvPr>
            <p:ph type="sldNum" idx="12"/>
          </p:nvPr>
        </p:nvSpPr>
        <p:spPr>
          <a:xfrm>
            <a:off x="9605136" y="6551190"/>
            <a:ext cx="261000" cy="204600"/>
          </a:xfrm>
          <a:prstGeom prst="rect">
            <a:avLst/>
          </a:prstGeom>
          <a:noFill/>
          <a:ln>
            <a:noFill/>
          </a:ln>
        </p:spPr>
        <p:txBody>
          <a:bodyPr spcFirstLastPara="1" wrap="square" lIns="0" tIns="19675" rIns="0" bIns="0" anchor="t" anchorCtr="0">
            <a:spAutoFit/>
          </a:bodyPr>
          <a:lstStyle/>
          <a:p>
            <a:pPr marL="38100" lvl="0" indent="0" algn="l" rtl="0">
              <a:lnSpc>
                <a:spcPct val="100000"/>
              </a:lnSpc>
              <a:spcBef>
                <a:spcPts val="0"/>
              </a:spcBef>
              <a:spcAft>
                <a:spcPts val="0"/>
              </a:spcAft>
              <a:buSzPts val="1200"/>
              <a:buNone/>
            </a:pPr>
            <a:fld id="{00000000-1234-1234-1234-123412341234}" type="slidenum">
              <a:rPr lang="en-US"/>
              <a:t>17</a:t>
            </a:fld>
            <a:endParaRPr/>
          </a:p>
        </p:txBody>
      </p:sp>
      <p:pic>
        <p:nvPicPr>
          <p:cNvPr id="250" name="Google Shape;250;p17"/>
          <p:cNvPicPr preferRelativeResize="0"/>
          <p:nvPr/>
        </p:nvPicPr>
        <p:blipFill rotWithShape="1">
          <a:blip r:embed="rId4">
            <a:alphaModFix/>
          </a:blip>
          <a:srcRect/>
          <a:stretch/>
        </p:blipFill>
        <p:spPr>
          <a:xfrm>
            <a:off x="4548688" y="1873641"/>
            <a:ext cx="5056448" cy="2875511"/>
          </a:xfrm>
          <a:prstGeom prst="rect">
            <a:avLst/>
          </a:prstGeom>
          <a:noFill/>
          <a:ln>
            <a:noFill/>
          </a:ln>
        </p:spPr>
      </p:pic>
      <p:sp>
        <p:nvSpPr>
          <p:cNvPr id="251" name="Google Shape;251;p17"/>
          <p:cNvSpPr/>
          <p:nvPr/>
        </p:nvSpPr>
        <p:spPr>
          <a:xfrm>
            <a:off x="3408589" y="2405186"/>
            <a:ext cx="955222" cy="204107"/>
          </a:xfrm>
          <a:prstGeom prst="right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2" name="Google Shape;252;p17"/>
          <p:cNvSpPr/>
          <p:nvPr/>
        </p:nvSpPr>
        <p:spPr>
          <a:xfrm rot="5400000">
            <a:off x="2189309" y="4645058"/>
            <a:ext cx="511789" cy="208188"/>
          </a:xfrm>
          <a:prstGeom prst="right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18"/>
          <p:cNvPicPr preferRelativeResize="0"/>
          <p:nvPr/>
        </p:nvPicPr>
        <p:blipFill rotWithShape="1">
          <a:blip r:embed="rId3">
            <a:alphaModFix/>
          </a:blip>
          <a:srcRect/>
          <a:stretch/>
        </p:blipFill>
        <p:spPr>
          <a:xfrm>
            <a:off x="408328" y="1883188"/>
            <a:ext cx="5902665" cy="3718818"/>
          </a:xfrm>
          <a:prstGeom prst="rect">
            <a:avLst/>
          </a:prstGeom>
          <a:noFill/>
          <a:ln w="9525" cap="flat" cmpd="sng">
            <a:solidFill>
              <a:schemeClr val="dk1"/>
            </a:solidFill>
            <a:prstDash val="solid"/>
            <a:round/>
            <a:headEnd type="none" w="sm" len="sm"/>
            <a:tailEnd type="none" w="sm" len="sm"/>
          </a:ln>
        </p:spPr>
      </p:pic>
      <p:sp>
        <p:nvSpPr>
          <p:cNvPr id="258" name="Google Shape;258;p18"/>
          <p:cNvSpPr txBox="1">
            <a:spLocks noGrp="1"/>
          </p:cNvSpPr>
          <p:nvPr>
            <p:ph type="title"/>
          </p:nvPr>
        </p:nvSpPr>
        <p:spPr>
          <a:xfrm>
            <a:off x="349999" y="350600"/>
            <a:ext cx="8771400" cy="3822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a:t>③紙（PDFを印刷）して交付する／それぞれを一括で実施する</a:t>
            </a:r>
            <a:endParaRPr/>
          </a:p>
        </p:txBody>
      </p:sp>
      <p:sp>
        <p:nvSpPr>
          <p:cNvPr id="259" name="Google Shape;259;p18"/>
          <p:cNvSpPr txBox="1"/>
          <p:nvPr/>
        </p:nvSpPr>
        <p:spPr>
          <a:xfrm>
            <a:off x="571300" y="1277875"/>
            <a:ext cx="8866500" cy="521700"/>
          </a:xfrm>
          <a:prstGeom prst="rect">
            <a:avLst/>
          </a:prstGeom>
          <a:noFill/>
          <a:ln>
            <a:noFill/>
          </a:ln>
        </p:spPr>
        <p:txBody>
          <a:bodyPr spcFirstLastPara="1" wrap="square" lIns="0" tIns="12050" rIns="0" bIns="0" anchor="t" anchorCtr="0">
            <a:spAutoFit/>
          </a:bodyPr>
          <a:lstStyle/>
          <a:p>
            <a:pPr marL="12700" marR="5080" lvl="0" indent="0" algn="l" rtl="0">
              <a:lnSpc>
                <a:spcPct val="100600"/>
              </a:lnSpc>
              <a:spcBef>
                <a:spcPts val="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源泉徴収票交付画面の「PDF出力」をクリックすると、1名分ずつPDF形式の源泉徴収票が</a:t>
            </a:r>
            <a:br>
              <a:rPr lang="en-US" sz="1650" b="0" i="0" u="none" strike="noStrike" cap="none">
                <a:solidFill>
                  <a:srgbClr val="3E3E3E"/>
                </a:solidFill>
                <a:latin typeface="Arial"/>
                <a:ea typeface="Arial"/>
                <a:cs typeface="Arial"/>
                <a:sym typeface="Arial"/>
              </a:rPr>
            </a:br>
            <a:r>
              <a:rPr lang="en-US" sz="1650" b="0" i="0" u="none" strike="noStrike" cap="none">
                <a:solidFill>
                  <a:srgbClr val="3E3E3E"/>
                </a:solidFill>
                <a:latin typeface="Arial"/>
                <a:ea typeface="Arial"/>
                <a:cs typeface="Arial"/>
                <a:sym typeface="Arial"/>
              </a:rPr>
              <a:t>ダウンロード可能です。</a:t>
            </a:r>
            <a:endParaRPr sz="1650" b="0" i="0" u="none" strike="noStrike" cap="none">
              <a:solidFill>
                <a:schemeClr val="dk1"/>
              </a:solidFill>
              <a:latin typeface="Arial"/>
              <a:ea typeface="Arial"/>
              <a:cs typeface="Arial"/>
              <a:sym typeface="Arial"/>
            </a:endParaRPr>
          </a:p>
        </p:txBody>
      </p:sp>
      <p:sp>
        <p:nvSpPr>
          <p:cNvPr id="260" name="Google Shape;260;p18"/>
          <p:cNvSpPr txBox="1">
            <a:spLocks noGrp="1"/>
          </p:cNvSpPr>
          <p:nvPr>
            <p:ph type="ftr" idx="11"/>
          </p:nvPr>
        </p:nvSpPr>
        <p:spPr>
          <a:xfrm>
            <a:off x="1866138" y="6425621"/>
            <a:ext cx="7571700" cy="194100"/>
          </a:xfrm>
          <a:prstGeom prst="rect">
            <a:avLst/>
          </a:prstGeom>
          <a:noFill/>
          <a:ln>
            <a:noFill/>
          </a:ln>
        </p:spPr>
        <p:txBody>
          <a:bodyPr spcFirstLastPara="1" wrap="square" lIns="0" tIns="4425" rIns="0" bIns="0" anchor="t" anchorCtr="0">
            <a:spAutoFit/>
          </a:bodyPr>
          <a:lstStyle/>
          <a:p>
            <a:pPr marL="12700" marR="5080" lvl="0" indent="0" algn="l" rtl="0">
              <a:lnSpc>
                <a:spcPct val="105300"/>
              </a:lnSpc>
              <a:spcBef>
                <a:spcPts val="0"/>
              </a:spcBef>
              <a:spcAft>
                <a:spcPts val="0"/>
              </a:spcAft>
              <a:buClr>
                <a:schemeClr val="dk1"/>
              </a:buClr>
              <a:buSzPts val="1400"/>
              <a:buFont typeface="Arial"/>
              <a:buNone/>
            </a:pPr>
            <a:r>
              <a:rPr lang="en-US"/>
              <a:t>本資料を無断で第三者に提示し、閲覧させ、また、複製、配布、譲渡することを固く禁じます。また、本資料に関する知的財産権は株式会社DONUTSに帰属し、本資料を無断で修正・加工することを固く禁じます。なお、株式会社DONUTSは、本資料の内容の正確性、完全性等について、何ら保証しません。</a:t>
            </a:r>
            <a:endParaRPr/>
          </a:p>
        </p:txBody>
      </p:sp>
      <p:sp>
        <p:nvSpPr>
          <p:cNvPr id="261" name="Google Shape;261;p18"/>
          <p:cNvSpPr txBox="1">
            <a:spLocks noGrp="1"/>
          </p:cNvSpPr>
          <p:nvPr>
            <p:ph type="sldNum" idx="12"/>
          </p:nvPr>
        </p:nvSpPr>
        <p:spPr>
          <a:xfrm>
            <a:off x="9605136" y="6551190"/>
            <a:ext cx="261000" cy="204600"/>
          </a:xfrm>
          <a:prstGeom prst="rect">
            <a:avLst/>
          </a:prstGeom>
          <a:noFill/>
          <a:ln>
            <a:noFill/>
          </a:ln>
        </p:spPr>
        <p:txBody>
          <a:bodyPr spcFirstLastPara="1" wrap="square" lIns="0" tIns="19675" rIns="0" bIns="0" anchor="t" anchorCtr="0">
            <a:spAutoFit/>
          </a:bodyPr>
          <a:lstStyle/>
          <a:p>
            <a:pPr marL="38100" lvl="0" indent="0" algn="l" rtl="0">
              <a:lnSpc>
                <a:spcPct val="100000"/>
              </a:lnSpc>
              <a:spcBef>
                <a:spcPts val="0"/>
              </a:spcBef>
              <a:spcAft>
                <a:spcPts val="0"/>
              </a:spcAft>
              <a:buSzPts val="1200"/>
              <a:buNone/>
            </a:pPr>
            <a:fld id="{00000000-1234-1234-1234-123412341234}" type="slidenum">
              <a:rPr lang="en-US"/>
              <a:t>18</a:t>
            </a:fld>
            <a:endParaRPr/>
          </a:p>
        </p:txBody>
      </p:sp>
      <p:sp>
        <p:nvSpPr>
          <p:cNvPr id="262" name="Google Shape;262;p18"/>
          <p:cNvSpPr txBox="1"/>
          <p:nvPr/>
        </p:nvSpPr>
        <p:spPr>
          <a:xfrm>
            <a:off x="6523743" y="2633003"/>
            <a:ext cx="3081393" cy="2219187"/>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【一括での実施】</a:t>
            </a:r>
            <a:endParaRPr sz="1650" b="0" i="0" u="none" strike="noStrike" cap="none">
              <a:solidFill>
                <a:schemeClr val="dk1"/>
              </a:solidFill>
              <a:latin typeface="Arial"/>
              <a:ea typeface="Arial"/>
              <a:cs typeface="Arial"/>
              <a:sym typeface="Arial"/>
            </a:endParaRPr>
          </a:p>
          <a:p>
            <a:pPr marL="0" marR="0" lvl="0" indent="0" algn="l" rtl="0">
              <a:lnSpc>
                <a:spcPct val="100000"/>
              </a:lnSpc>
              <a:spcBef>
                <a:spcPts val="65"/>
              </a:spcBef>
              <a:spcAft>
                <a:spcPts val="0"/>
              </a:spcAft>
              <a:buClr>
                <a:srgbClr val="000000"/>
              </a:buClr>
              <a:buSzPts val="1050"/>
              <a:buFont typeface="Arial"/>
              <a:buNone/>
            </a:pPr>
            <a:endParaRPr sz="1050" b="0" i="0" u="none" strike="noStrike" cap="none">
              <a:solidFill>
                <a:schemeClr val="dk1"/>
              </a:solidFill>
              <a:latin typeface="Arial"/>
              <a:ea typeface="Arial"/>
              <a:cs typeface="Arial"/>
              <a:sym typeface="Arial"/>
            </a:endParaRPr>
          </a:p>
          <a:p>
            <a:pPr marL="12700" marR="5080" lvl="0" indent="0" algn="l" rtl="0">
              <a:lnSpc>
                <a:spcPct val="100200"/>
              </a:lnSpc>
              <a:spcBef>
                <a:spcPts val="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源泉徴収票交付画面で、左側のチェックボックスにチェッ クを入れた従業員に対して、一括で「マイページ一括公開」</a:t>
            </a:r>
            <a:br>
              <a:rPr lang="en-US" sz="1650" b="0" i="0" u="none" strike="noStrike" cap="none">
                <a:solidFill>
                  <a:srgbClr val="3E3E3E"/>
                </a:solidFill>
                <a:latin typeface="Arial"/>
                <a:ea typeface="Arial"/>
                <a:cs typeface="Arial"/>
                <a:sym typeface="Arial"/>
              </a:rPr>
            </a:br>
            <a:r>
              <a:rPr lang="en-US" sz="1650" b="0" i="0" u="none" strike="noStrike" cap="none">
                <a:solidFill>
                  <a:srgbClr val="3E3E3E"/>
                </a:solidFill>
                <a:latin typeface="Arial"/>
                <a:ea typeface="Arial"/>
                <a:cs typeface="Arial"/>
                <a:sym typeface="Arial"/>
              </a:rPr>
              <a:t>「メール一括発送」</a:t>
            </a:r>
            <a:br>
              <a:rPr lang="en-US" sz="1650" b="0" i="0" u="none" strike="noStrike" cap="none">
                <a:solidFill>
                  <a:srgbClr val="3E3E3E"/>
                </a:solidFill>
                <a:latin typeface="Arial"/>
                <a:ea typeface="Arial"/>
                <a:cs typeface="Arial"/>
                <a:sym typeface="Arial"/>
              </a:rPr>
            </a:br>
            <a:r>
              <a:rPr lang="en-US" sz="1650" b="0" i="0" u="none" strike="noStrike" cap="none">
                <a:solidFill>
                  <a:srgbClr val="3E3E3E"/>
                </a:solidFill>
                <a:latin typeface="Arial"/>
                <a:ea typeface="Arial"/>
                <a:cs typeface="Arial"/>
                <a:sym typeface="Arial"/>
              </a:rPr>
              <a:t>「PDF一括ダウンロード」</a:t>
            </a:r>
            <a:br>
              <a:rPr lang="en-US" sz="1650" b="0" i="0" u="none" strike="noStrike" cap="none">
                <a:solidFill>
                  <a:srgbClr val="3E3E3E"/>
                </a:solidFill>
                <a:latin typeface="Arial"/>
                <a:ea typeface="Arial"/>
                <a:cs typeface="Arial"/>
                <a:sym typeface="Arial"/>
              </a:rPr>
            </a:br>
            <a:r>
              <a:rPr lang="en-US" sz="1650" b="0" i="0" u="none" strike="noStrike" cap="none">
                <a:solidFill>
                  <a:srgbClr val="3E3E3E"/>
                </a:solidFill>
                <a:latin typeface="Arial"/>
                <a:ea typeface="Arial"/>
                <a:cs typeface="Arial"/>
                <a:sym typeface="Arial"/>
              </a:rPr>
              <a:t>することができます。</a:t>
            </a:r>
            <a:endParaRPr sz="1650" b="0" i="0" u="none" strike="noStrike" cap="none">
              <a:solidFill>
                <a:schemeClr val="dk1"/>
              </a:solidFill>
              <a:latin typeface="Arial"/>
              <a:ea typeface="Arial"/>
              <a:cs typeface="Arial"/>
              <a:sym typeface="Arial"/>
            </a:endParaRPr>
          </a:p>
        </p:txBody>
      </p:sp>
      <p:sp>
        <p:nvSpPr>
          <p:cNvPr id="263" name="Google Shape;263;p18"/>
          <p:cNvSpPr/>
          <p:nvPr/>
        </p:nvSpPr>
        <p:spPr>
          <a:xfrm>
            <a:off x="1624693" y="5216979"/>
            <a:ext cx="3477986" cy="337541"/>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4" name="Google Shape;264;p18"/>
          <p:cNvSpPr/>
          <p:nvPr/>
        </p:nvSpPr>
        <p:spPr>
          <a:xfrm rot="5400000">
            <a:off x="-232077" y="4571329"/>
            <a:ext cx="1725468" cy="24091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9"/>
          <p:cNvSpPr txBox="1">
            <a:spLocks noGrp="1"/>
          </p:cNvSpPr>
          <p:nvPr>
            <p:ph type="title"/>
          </p:nvPr>
        </p:nvSpPr>
        <p:spPr>
          <a:xfrm>
            <a:off x="249723" y="342075"/>
            <a:ext cx="5379900" cy="3822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0">
                <a:latin typeface="Quattrocento Sans"/>
                <a:ea typeface="Quattrocento Sans"/>
                <a:cs typeface="Quattrocento Sans"/>
                <a:sym typeface="Quattrocento Sans"/>
              </a:rPr>
              <a:t>☑</a:t>
            </a:r>
            <a:r>
              <a:rPr lang="en-US"/>
              <a:t>給与支払報告書を提出しよう</a:t>
            </a:r>
            <a:endParaRPr/>
          </a:p>
        </p:txBody>
      </p:sp>
      <p:sp>
        <p:nvSpPr>
          <p:cNvPr id="270" name="Google Shape;270;p19"/>
          <p:cNvSpPr txBox="1"/>
          <p:nvPr/>
        </p:nvSpPr>
        <p:spPr>
          <a:xfrm>
            <a:off x="450601" y="1198250"/>
            <a:ext cx="7074900" cy="2673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源泉徴収票の交付後に、給与支払報告書の提出を行います。</a:t>
            </a:r>
            <a:endParaRPr sz="1650" b="0" i="0" u="none" strike="noStrike" cap="none">
              <a:solidFill>
                <a:schemeClr val="dk1"/>
              </a:solidFill>
              <a:latin typeface="Arial"/>
              <a:ea typeface="Arial"/>
              <a:cs typeface="Arial"/>
              <a:sym typeface="Arial"/>
            </a:endParaRPr>
          </a:p>
        </p:txBody>
      </p:sp>
      <p:pic>
        <p:nvPicPr>
          <p:cNvPr id="271" name="Google Shape;271;p19"/>
          <p:cNvPicPr preferRelativeResize="0"/>
          <p:nvPr/>
        </p:nvPicPr>
        <p:blipFill rotWithShape="1">
          <a:blip r:embed="rId3">
            <a:alphaModFix/>
          </a:blip>
          <a:srcRect/>
          <a:stretch/>
        </p:blipFill>
        <p:spPr>
          <a:xfrm>
            <a:off x="492894" y="1573989"/>
            <a:ext cx="4893565" cy="1229868"/>
          </a:xfrm>
          <a:prstGeom prst="rect">
            <a:avLst/>
          </a:prstGeom>
          <a:noFill/>
          <a:ln w="9525" cap="flat" cmpd="sng">
            <a:solidFill>
              <a:schemeClr val="dk1"/>
            </a:solidFill>
            <a:prstDash val="solid"/>
            <a:round/>
            <a:headEnd type="none" w="sm" len="sm"/>
            <a:tailEnd type="none" w="sm" len="sm"/>
          </a:ln>
        </p:spPr>
      </p:pic>
      <p:sp>
        <p:nvSpPr>
          <p:cNvPr id="272" name="Google Shape;272;p19"/>
          <p:cNvSpPr txBox="1"/>
          <p:nvPr/>
        </p:nvSpPr>
        <p:spPr>
          <a:xfrm>
            <a:off x="494884" y="2953554"/>
            <a:ext cx="5449500" cy="521286"/>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上記「市区町村提出準備」をクリックすると</a:t>
            </a:r>
            <a:endParaRPr sz="1650" b="0" i="0" u="none" strike="noStrike" cap="none">
              <a:solidFill>
                <a:schemeClr val="dk1"/>
              </a:solidFill>
              <a:latin typeface="Arial"/>
              <a:ea typeface="Arial"/>
              <a:cs typeface="Arial"/>
              <a:sym typeface="Arial"/>
            </a:endParaRPr>
          </a:p>
          <a:p>
            <a:pPr marL="12700" marR="0" lvl="0" indent="0" algn="l" rtl="0">
              <a:lnSpc>
                <a:spcPct val="100000"/>
              </a:lnSpc>
              <a:spcBef>
                <a:spcPts val="1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給与支払報告書（総括表）の設定画面に遷移します</a:t>
            </a:r>
            <a:endParaRPr sz="1650" b="0" i="0" u="none" strike="noStrike" cap="none">
              <a:solidFill>
                <a:schemeClr val="dk1"/>
              </a:solidFill>
              <a:latin typeface="Arial"/>
              <a:ea typeface="Arial"/>
              <a:cs typeface="Arial"/>
              <a:sym typeface="Arial"/>
            </a:endParaRPr>
          </a:p>
        </p:txBody>
      </p:sp>
      <p:sp>
        <p:nvSpPr>
          <p:cNvPr id="273" name="Google Shape;273;p19"/>
          <p:cNvSpPr txBox="1">
            <a:spLocks noGrp="1"/>
          </p:cNvSpPr>
          <p:nvPr>
            <p:ph type="ftr" idx="11"/>
          </p:nvPr>
        </p:nvSpPr>
        <p:spPr>
          <a:xfrm>
            <a:off x="1866138" y="6425621"/>
            <a:ext cx="7571700" cy="194100"/>
          </a:xfrm>
          <a:prstGeom prst="rect">
            <a:avLst/>
          </a:prstGeom>
          <a:noFill/>
          <a:ln>
            <a:noFill/>
          </a:ln>
        </p:spPr>
        <p:txBody>
          <a:bodyPr spcFirstLastPara="1" wrap="square" lIns="0" tIns="4425" rIns="0" bIns="0" anchor="t" anchorCtr="0">
            <a:spAutoFit/>
          </a:bodyPr>
          <a:lstStyle/>
          <a:p>
            <a:pPr marL="12700" marR="5080" lvl="0" indent="0" algn="l" rtl="0">
              <a:lnSpc>
                <a:spcPct val="105300"/>
              </a:lnSpc>
              <a:spcBef>
                <a:spcPts val="0"/>
              </a:spcBef>
              <a:spcAft>
                <a:spcPts val="0"/>
              </a:spcAft>
              <a:buClr>
                <a:schemeClr val="dk1"/>
              </a:buClr>
              <a:buSzPts val="1400"/>
              <a:buFont typeface="Arial"/>
              <a:buNone/>
            </a:pPr>
            <a:r>
              <a:rPr lang="en-US"/>
              <a:t>本資料を無断で第三者に提示し、閲覧させ、また、複製、配布、譲渡することを固く禁じます。また、本資料に関する知的財産権は株式会社DONUTSに帰属し、本資料を無断で修正・加工することを固く禁じます。なお、株式会社DONUTSは、本資料の内容の正確性、完全性等について、何ら保証しません。</a:t>
            </a:r>
            <a:endParaRPr/>
          </a:p>
        </p:txBody>
      </p:sp>
      <p:sp>
        <p:nvSpPr>
          <p:cNvPr id="274" name="Google Shape;274;p19"/>
          <p:cNvSpPr txBox="1">
            <a:spLocks noGrp="1"/>
          </p:cNvSpPr>
          <p:nvPr>
            <p:ph type="sldNum" idx="12"/>
          </p:nvPr>
        </p:nvSpPr>
        <p:spPr>
          <a:xfrm>
            <a:off x="9605136" y="6551190"/>
            <a:ext cx="261000" cy="204600"/>
          </a:xfrm>
          <a:prstGeom prst="rect">
            <a:avLst/>
          </a:prstGeom>
          <a:noFill/>
          <a:ln>
            <a:noFill/>
          </a:ln>
        </p:spPr>
        <p:txBody>
          <a:bodyPr spcFirstLastPara="1" wrap="square" lIns="0" tIns="19675" rIns="0" bIns="0" anchor="t" anchorCtr="0">
            <a:spAutoFit/>
          </a:bodyPr>
          <a:lstStyle/>
          <a:p>
            <a:pPr marL="38100" lvl="0" indent="0" algn="l" rtl="0">
              <a:lnSpc>
                <a:spcPct val="100000"/>
              </a:lnSpc>
              <a:spcBef>
                <a:spcPts val="0"/>
              </a:spcBef>
              <a:spcAft>
                <a:spcPts val="0"/>
              </a:spcAft>
              <a:buSzPts val="1200"/>
              <a:buNone/>
            </a:pPr>
            <a:fld id="{00000000-1234-1234-1234-123412341234}" type="slidenum">
              <a:rPr lang="en-US"/>
              <a:t>19</a:t>
            </a:fld>
            <a:endParaRPr/>
          </a:p>
        </p:txBody>
      </p:sp>
      <p:pic>
        <p:nvPicPr>
          <p:cNvPr id="275" name="Google Shape;275;p19"/>
          <p:cNvPicPr preferRelativeResize="0"/>
          <p:nvPr/>
        </p:nvPicPr>
        <p:blipFill rotWithShape="1">
          <a:blip r:embed="rId4">
            <a:alphaModFix/>
          </a:blip>
          <a:srcRect l="34738"/>
          <a:stretch/>
        </p:blipFill>
        <p:spPr>
          <a:xfrm>
            <a:off x="492894" y="3691517"/>
            <a:ext cx="2367436" cy="2026327"/>
          </a:xfrm>
          <a:prstGeom prst="rect">
            <a:avLst/>
          </a:prstGeom>
          <a:noFill/>
          <a:ln w="9525" cap="flat" cmpd="sng">
            <a:solidFill>
              <a:schemeClr val="dk1"/>
            </a:solidFill>
            <a:prstDash val="solid"/>
            <a:round/>
            <a:headEnd type="none" w="sm" len="sm"/>
            <a:tailEnd type="none" w="sm" len="sm"/>
          </a:ln>
        </p:spPr>
      </p:pic>
      <p:sp>
        <p:nvSpPr>
          <p:cNvPr id="276" name="Google Shape;276;p19"/>
          <p:cNvSpPr/>
          <p:nvPr/>
        </p:nvSpPr>
        <p:spPr>
          <a:xfrm>
            <a:off x="5547632" y="3254272"/>
            <a:ext cx="955222" cy="204107"/>
          </a:xfrm>
          <a:prstGeom prst="right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7" name="Google Shape;277;p19"/>
          <p:cNvSpPr txBox="1"/>
          <p:nvPr/>
        </p:nvSpPr>
        <p:spPr>
          <a:xfrm>
            <a:off x="3037114" y="4083715"/>
            <a:ext cx="3102429" cy="1308681"/>
          </a:xfrm>
          <a:prstGeom prst="rect">
            <a:avLst/>
          </a:prstGeom>
          <a:noFill/>
          <a:ln>
            <a:noFill/>
          </a:ln>
        </p:spPr>
        <p:txBody>
          <a:bodyPr spcFirstLastPara="1" wrap="square" lIns="0" tIns="13325" rIns="0" bIns="0" anchor="t" anchorCtr="0">
            <a:spAutoFit/>
          </a:bodyPr>
          <a:lstStyle/>
          <a:p>
            <a:pPr marL="0" marR="0" lvl="0" indent="0" algn="l" rtl="0">
              <a:lnSpc>
                <a:spcPct val="100000"/>
              </a:lnSpc>
              <a:spcBef>
                <a:spcPts val="65"/>
              </a:spcBef>
              <a:spcAft>
                <a:spcPts val="0"/>
              </a:spcAft>
              <a:buClr>
                <a:srgbClr val="000000"/>
              </a:buClr>
              <a:buSzPts val="1650"/>
              <a:buFont typeface="Arial"/>
              <a:buNone/>
            </a:pPr>
            <a:r>
              <a:rPr lang="en-US" sz="1650" b="0" i="0" u="none" strike="noStrike" cap="none">
                <a:solidFill>
                  <a:schemeClr val="dk1"/>
                </a:solidFill>
                <a:latin typeface="Arial"/>
                <a:ea typeface="Arial"/>
                <a:cs typeface="Arial"/>
                <a:sym typeface="Arial"/>
              </a:rPr>
              <a:t>※もし、給与支払報告書</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5"/>
              </a:spcBef>
              <a:spcAft>
                <a:spcPts val="0"/>
              </a:spcAft>
              <a:buClr>
                <a:srgbClr val="000000"/>
              </a:buClr>
              <a:buSzPts val="1650"/>
              <a:buFont typeface="Arial"/>
              <a:buNone/>
            </a:pPr>
            <a:r>
              <a:rPr lang="en-US" sz="1650" b="0" i="0" u="none" strike="noStrike" cap="none">
                <a:solidFill>
                  <a:schemeClr val="dk1"/>
                </a:solidFill>
                <a:latin typeface="Arial"/>
                <a:ea typeface="Arial"/>
                <a:cs typeface="Arial"/>
                <a:sym typeface="Arial"/>
              </a:rPr>
              <a:t>（市区町村別）の画面に遷移した場合は左上の「給与支払報告書設定」をクリックすると設定画面に遷移できます。</a:t>
            </a:r>
            <a:endParaRPr sz="1400" b="0" i="0" u="none" strike="noStrike" cap="none">
              <a:solidFill>
                <a:srgbClr val="000000"/>
              </a:solidFill>
              <a:latin typeface="Arial"/>
              <a:ea typeface="Arial"/>
              <a:cs typeface="Arial"/>
              <a:sym typeface="Arial"/>
            </a:endParaRPr>
          </a:p>
        </p:txBody>
      </p:sp>
      <p:pic>
        <p:nvPicPr>
          <p:cNvPr id="278" name="Google Shape;278;p19"/>
          <p:cNvPicPr preferRelativeResize="0"/>
          <p:nvPr/>
        </p:nvPicPr>
        <p:blipFill rotWithShape="1">
          <a:blip r:embed="rId5">
            <a:alphaModFix/>
          </a:blip>
          <a:srcRect/>
          <a:stretch/>
        </p:blipFill>
        <p:spPr>
          <a:xfrm>
            <a:off x="6559668" y="1198250"/>
            <a:ext cx="2878170" cy="4950006"/>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2"/>
          <p:cNvSpPr txBox="1">
            <a:spLocks noGrp="1"/>
          </p:cNvSpPr>
          <p:nvPr>
            <p:ph type="title"/>
          </p:nvPr>
        </p:nvSpPr>
        <p:spPr>
          <a:xfrm>
            <a:off x="249724" y="350600"/>
            <a:ext cx="2882400" cy="3822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a:t>本マニュアルの概要</a:t>
            </a:r>
            <a:endParaRPr/>
          </a:p>
        </p:txBody>
      </p:sp>
      <p:grpSp>
        <p:nvGrpSpPr>
          <p:cNvPr id="57" name="Google Shape;57;p2"/>
          <p:cNvGrpSpPr/>
          <p:nvPr/>
        </p:nvGrpSpPr>
        <p:grpSpPr>
          <a:xfrm>
            <a:off x="0" y="1124711"/>
            <a:ext cx="1849120" cy="1137285"/>
            <a:chOff x="0" y="1124711"/>
            <a:chExt cx="1849120" cy="1137285"/>
          </a:xfrm>
        </p:grpSpPr>
        <p:sp>
          <p:nvSpPr>
            <p:cNvPr id="58" name="Google Shape;58;p2"/>
            <p:cNvSpPr/>
            <p:nvPr/>
          </p:nvSpPr>
          <p:spPr>
            <a:xfrm>
              <a:off x="0" y="1124711"/>
              <a:ext cx="1849120" cy="1137285"/>
            </a:xfrm>
            <a:custGeom>
              <a:avLst/>
              <a:gdLst/>
              <a:ahLst/>
              <a:cxnLst/>
              <a:rect l="l" t="t" r="r" b="b"/>
              <a:pathLst>
                <a:path w="1849120" h="1137285" extrusionOk="0">
                  <a:moveTo>
                    <a:pt x="1280160" y="0"/>
                  </a:moveTo>
                  <a:lnTo>
                    <a:pt x="0" y="0"/>
                  </a:lnTo>
                  <a:lnTo>
                    <a:pt x="0" y="1136903"/>
                  </a:lnTo>
                  <a:lnTo>
                    <a:pt x="1280160" y="1136903"/>
                  </a:lnTo>
                  <a:lnTo>
                    <a:pt x="1848612" y="568451"/>
                  </a:lnTo>
                  <a:lnTo>
                    <a:pt x="1280160" y="0"/>
                  </a:lnTo>
                  <a:close/>
                </a:path>
              </a:pathLst>
            </a:custGeom>
            <a:solidFill>
              <a:srgbClr val="41B6C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 name="Google Shape;59;p2"/>
            <p:cNvSpPr/>
            <p:nvPr/>
          </p:nvSpPr>
          <p:spPr>
            <a:xfrm>
              <a:off x="0" y="1124711"/>
              <a:ext cx="1849120" cy="1137285"/>
            </a:xfrm>
            <a:custGeom>
              <a:avLst/>
              <a:gdLst/>
              <a:ahLst/>
              <a:cxnLst/>
              <a:rect l="l" t="t" r="r" b="b"/>
              <a:pathLst>
                <a:path w="1849120" h="1137285" extrusionOk="0">
                  <a:moveTo>
                    <a:pt x="0" y="0"/>
                  </a:moveTo>
                  <a:lnTo>
                    <a:pt x="1280160" y="0"/>
                  </a:lnTo>
                  <a:lnTo>
                    <a:pt x="1848612" y="568451"/>
                  </a:lnTo>
                  <a:lnTo>
                    <a:pt x="1280160" y="1136903"/>
                  </a:lnTo>
                  <a:lnTo>
                    <a:pt x="0" y="1136903"/>
                  </a:lnTo>
                  <a:lnTo>
                    <a:pt x="0" y="0"/>
                  </a:lnTo>
                  <a:close/>
                </a:path>
              </a:pathLst>
            </a:custGeom>
            <a:noFill/>
            <a:ln w="12175" cap="flat" cmpd="sng">
              <a:solidFill>
                <a:srgbClr val="2C859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0" name="Google Shape;60;p2"/>
          <p:cNvSpPr txBox="1"/>
          <p:nvPr/>
        </p:nvSpPr>
        <p:spPr>
          <a:xfrm>
            <a:off x="349097" y="1544192"/>
            <a:ext cx="866775" cy="27813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情報収集</a:t>
            </a:r>
            <a:endParaRPr sz="1650" b="0" i="0" u="none" strike="noStrike" cap="none">
              <a:solidFill>
                <a:schemeClr val="dk1"/>
              </a:solidFill>
              <a:latin typeface="Arial"/>
              <a:ea typeface="Arial"/>
              <a:cs typeface="Arial"/>
              <a:sym typeface="Arial"/>
            </a:endParaRPr>
          </a:p>
        </p:txBody>
      </p:sp>
      <p:grpSp>
        <p:nvGrpSpPr>
          <p:cNvPr id="61" name="Google Shape;61;p2"/>
          <p:cNvGrpSpPr/>
          <p:nvPr/>
        </p:nvGrpSpPr>
        <p:grpSpPr>
          <a:xfrm>
            <a:off x="1874520" y="1124711"/>
            <a:ext cx="1849120" cy="1137285"/>
            <a:chOff x="1874520" y="1124711"/>
            <a:chExt cx="1849120" cy="1137285"/>
          </a:xfrm>
        </p:grpSpPr>
        <p:sp>
          <p:nvSpPr>
            <p:cNvPr id="62" name="Google Shape;62;p2"/>
            <p:cNvSpPr/>
            <p:nvPr/>
          </p:nvSpPr>
          <p:spPr>
            <a:xfrm>
              <a:off x="1874520" y="1124711"/>
              <a:ext cx="1849120" cy="1137285"/>
            </a:xfrm>
            <a:custGeom>
              <a:avLst/>
              <a:gdLst/>
              <a:ahLst/>
              <a:cxnLst/>
              <a:rect l="l" t="t" r="r" b="b"/>
              <a:pathLst>
                <a:path w="1849120" h="1137285" extrusionOk="0">
                  <a:moveTo>
                    <a:pt x="1280160" y="0"/>
                  </a:moveTo>
                  <a:lnTo>
                    <a:pt x="0" y="0"/>
                  </a:lnTo>
                  <a:lnTo>
                    <a:pt x="0" y="1136903"/>
                  </a:lnTo>
                  <a:lnTo>
                    <a:pt x="1280160" y="1136903"/>
                  </a:lnTo>
                  <a:lnTo>
                    <a:pt x="1848612" y="568451"/>
                  </a:lnTo>
                  <a:lnTo>
                    <a:pt x="1280160" y="0"/>
                  </a:lnTo>
                  <a:close/>
                </a:path>
              </a:pathLst>
            </a:custGeom>
            <a:solidFill>
              <a:srgbClr val="41B6C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2"/>
            <p:cNvSpPr/>
            <p:nvPr/>
          </p:nvSpPr>
          <p:spPr>
            <a:xfrm>
              <a:off x="1874520" y="1124711"/>
              <a:ext cx="1849120" cy="1137285"/>
            </a:xfrm>
            <a:custGeom>
              <a:avLst/>
              <a:gdLst/>
              <a:ahLst/>
              <a:cxnLst/>
              <a:rect l="l" t="t" r="r" b="b"/>
              <a:pathLst>
                <a:path w="1849120" h="1137285" extrusionOk="0">
                  <a:moveTo>
                    <a:pt x="0" y="0"/>
                  </a:moveTo>
                  <a:lnTo>
                    <a:pt x="1280160" y="0"/>
                  </a:lnTo>
                  <a:lnTo>
                    <a:pt x="1848612" y="568451"/>
                  </a:lnTo>
                  <a:lnTo>
                    <a:pt x="1280160" y="1136903"/>
                  </a:lnTo>
                  <a:lnTo>
                    <a:pt x="0" y="1136903"/>
                  </a:lnTo>
                  <a:lnTo>
                    <a:pt x="0" y="0"/>
                  </a:lnTo>
                  <a:close/>
                </a:path>
              </a:pathLst>
            </a:custGeom>
            <a:noFill/>
            <a:ln w="12175" cap="flat" cmpd="sng">
              <a:solidFill>
                <a:srgbClr val="2C859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4" name="Google Shape;64;p2"/>
          <p:cNvSpPr txBox="1"/>
          <p:nvPr/>
        </p:nvSpPr>
        <p:spPr>
          <a:xfrm>
            <a:off x="1874524" y="1351525"/>
            <a:ext cx="1467900" cy="660000"/>
          </a:xfrm>
          <a:prstGeom prst="rect">
            <a:avLst/>
          </a:prstGeom>
          <a:noFill/>
          <a:ln>
            <a:noFill/>
          </a:ln>
        </p:spPr>
        <p:txBody>
          <a:bodyPr spcFirstLastPara="1" wrap="square" lIns="0" tIns="13325"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Arial"/>
                <a:ea typeface="Arial"/>
                <a:cs typeface="Arial"/>
                <a:sym typeface="Arial"/>
              </a:rPr>
              <a:t>源泉徴収票作成</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Arial"/>
                <a:ea typeface="Arial"/>
                <a:cs typeface="Arial"/>
                <a:sym typeface="Arial"/>
              </a:rPr>
              <a:t>（確定給与賞与額</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Arial"/>
                <a:ea typeface="Arial"/>
                <a:cs typeface="Arial"/>
                <a:sym typeface="Arial"/>
              </a:rPr>
              <a:t>等の登録）</a:t>
            </a:r>
            <a:endParaRPr sz="1400" b="0" i="0" u="none" strike="noStrike" cap="none">
              <a:solidFill>
                <a:schemeClr val="dk1"/>
              </a:solidFill>
              <a:latin typeface="Arial"/>
              <a:ea typeface="Arial"/>
              <a:cs typeface="Arial"/>
              <a:sym typeface="Arial"/>
            </a:endParaRPr>
          </a:p>
        </p:txBody>
      </p:sp>
      <p:grpSp>
        <p:nvGrpSpPr>
          <p:cNvPr id="65" name="Google Shape;65;p2"/>
          <p:cNvGrpSpPr/>
          <p:nvPr/>
        </p:nvGrpSpPr>
        <p:grpSpPr>
          <a:xfrm>
            <a:off x="3747515" y="1124711"/>
            <a:ext cx="1850389" cy="1137285"/>
            <a:chOff x="3747515" y="1124711"/>
            <a:chExt cx="1850389" cy="1137285"/>
          </a:xfrm>
        </p:grpSpPr>
        <p:sp>
          <p:nvSpPr>
            <p:cNvPr id="66" name="Google Shape;66;p2"/>
            <p:cNvSpPr/>
            <p:nvPr/>
          </p:nvSpPr>
          <p:spPr>
            <a:xfrm>
              <a:off x="3747515" y="1124711"/>
              <a:ext cx="1850389" cy="1137285"/>
            </a:xfrm>
            <a:custGeom>
              <a:avLst/>
              <a:gdLst/>
              <a:ahLst/>
              <a:cxnLst/>
              <a:rect l="l" t="t" r="r" b="b"/>
              <a:pathLst>
                <a:path w="1850389" h="1137285" extrusionOk="0">
                  <a:moveTo>
                    <a:pt x="1281684" y="0"/>
                  </a:moveTo>
                  <a:lnTo>
                    <a:pt x="0" y="0"/>
                  </a:lnTo>
                  <a:lnTo>
                    <a:pt x="0" y="1136903"/>
                  </a:lnTo>
                  <a:lnTo>
                    <a:pt x="1281684" y="1136903"/>
                  </a:lnTo>
                  <a:lnTo>
                    <a:pt x="1850136" y="568451"/>
                  </a:lnTo>
                  <a:lnTo>
                    <a:pt x="1281684" y="0"/>
                  </a:lnTo>
                  <a:close/>
                </a:path>
              </a:pathLst>
            </a:custGeom>
            <a:solidFill>
              <a:srgbClr val="41B6C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2"/>
            <p:cNvSpPr/>
            <p:nvPr/>
          </p:nvSpPr>
          <p:spPr>
            <a:xfrm>
              <a:off x="3747515" y="1124711"/>
              <a:ext cx="1850389" cy="1137285"/>
            </a:xfrm>
            <a:custGeom>
              <a:avLst/>
              <a:gdLst/>
              <a:ahLst/>
              <a:cxnLst/>
              <a:rect l="l" t="t" r="r" b="b"/>
              <a:pathLst>
                <a:path w="1850389" h="1137285" extrusionOk="0">
                  <a:moveTo>
                    <a:pt x="0" y="0"/>
                  </a:moveTo>
                  <a:lnTo>
                    <a:pt x="1281684" y="0"/>
                  </a:lnTo>
                  <a:lnTo>
                    <a:pt x="1850136" y="568451"/>
                  </a:lnTo>
                  <a:lnTo>
                    <a:pt x="1281684" y="1136903"/>
                  </a:lnTo>
                  <a:lnTo>
                    <a:pt x="0" y="1136903"/>
                  </a:lnTo>
                  <a:lnTo>
                    <a:pt x="0" y="0"/>
                  </a:lnTo>
                  <a:close/>
                </a:path>
              </a:pathLst>
            </a:custGeom>
            <a:noFill/>
            <a:ln w="12175" cap="flat" cmpd="sng">
              <a:solidFill>
                <a:srgbClr val="2C859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8" name="Google Shape;68;p2"/>
          <p:cNvSpPr txBox="1"/>
          <p:nvPr/>
        </p:nvSpPr>
        <p:spPr>
          <a:xfrm>
            <a:off x="4097782" y="1418335"/>
            <a:ext cx="866775" cy="530860"/>
          </a:xfrm>
          <a:prstGeom prst="rect">
            <a:avLst/>
          </a:prstGeom>
          <a:noFill/>
          <a:ln>
            <a:noFill/>
          </a:ln>
        </p:spPr>
        <p:txBody>
          <a:bodyPr spcFirstLastPara="1" wrap="square" lIns="0" tIns="12050" rIns="0" bIns="0" anchor="t" anchorCtr="0">
            <a:spAutoFit/>
          </a:bodyPr>
          <a:lstStyle/>
          <a:p>
            <a:pPr marL="222884" marR="5080" lvl="0" indent="-210818" algn="l" rtl="0">
              <a:lnSpc>
                <a:spcPct val="1006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年末調整 確定</a:t>
            </a:r>
            <a:endParaRPr sz="1650" b="0" i="0" u="none" strike="noStrike" cap="none">
              <a:solidFill>
                <a:schemeClr val="dk1"/>
              </a:solidFill>
              <a:latin typeface="Arial"/>
              <a:ea typeface="Arial"/>
              <a:cs typeface="Arial"/>
              <a:sym typeface="Arial"/>
            </a:endParaRPr>
          </a:p>
        </p:txBody>
      </p:sp>
      <p:grpSp>
        <p:nvGrpSpPr>
          <p:cNvPr id="69" name="Google Shape;69;p2"/>
          <p:cNvGrpSpPr/>
          <p:nvPr/>
        </p:nvGrpSpPr>
        <p:grpSpPr>
          <a:xfrm>
            <a:off x="5622035" y="1124711"/>
            <a:ext cx="1849120" cy="1137285"/>
            <a:chOff x="5622035" y="1124711"/>
            <a:chExt cx="1849120" cy="1137285"/>
          </a:xfrm>
        </p:grpSpPr>
        <p:sp>
          <p:nvSpPr>
            <p:cNvPr id="70" name="Google Shape;70;p2"/>
            <p:cNvSpPr/>
            <p:nvPr/>
          </p:nvSpPr>
          <p:spPr>
            <a:xfrm>
              <a:off x="5622035" y="1124711"/>
              <a:ext cx="1849120" cy="1137285"/>
            </a:xfrm>
            <a:custGeom>
              <a:avLst/>
              <a:gdLst/>
              <a:ahLst/>
              <a:cxnLst/>
              <a:rect l="l" t="t" r="r" b="b"/>
              <a:pathLst>
                <a:path w="1849120" h="1137285" extrusionOk="0">
                  <a:moveTo>
                    <a:pt x="1280160" y="0"/>
                  </a:moveTo>
                  <a:lnTo>
                    <a:pt x="0" y="0"/>
                  </a:lnTo>
                  <a:lnTo>
                    <a:pt x="0" y="1136903"/>
                  </a:lnTo>
                  <a:lnTo>
                    <a:pt x="1280160" y="1136903"/>
                  </a:lnTo>
                  <a:lnTo>
                    <a:pt x="1848612" y="568451"/>
                  </a:lnTo>
                  <a:lnTo>
                    <a:pt x="1280160" y="0"/>
                  </a:lnTo>
                  <a:close/>
                </a:path>
              </a:pathLst>
            </a:custGeom>
            <a:solidFill>
              <a:srgbClr val="41B6C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2"/>
            <p:cNvSpPr/>
            <p:nvPr/>
          </p:nvSpPr>
          <p:spPr>
            <a:xfrm>
              <a:off x="5622035" y="1124711"/>
              <a:ext cx="1849120" cy="1137285"/>
            </a:xfrm>
            <a:custGeom>
              <a:avLst/>
              <a:gdLst/>
              <a:ahLst/>
              <a:cxnLst/>
              <a:rect l="l" t="t" r="r" b="b"/>
              <a:pathLst>
                <a:path w="1849120" h="1137285" extrusionOk="0">
                  <a:moveTo>
                    <a:pt x="0" y="0"/>
                  </a:moveTo>
                  <a:lnTo>
                    <a:pt x="1280160" y="0"/>
                  </a:lnTo>
                  <a:lnTo>
                    <a:pt x="1848612" y="568451"/>
                  </a:lnTo>
                  <a:lnTo>
                    <a:pt x="1280160" y="1136903"/>
                  </a:lnTo>
                  <a:lnTo>
                    <a:pt x="0" y="1136903"/>
                  </a:lnTo>
                  <a:lnTo>
                    <a:pt x="0" y="0"/>
                  </a:lnTo>
                  <a:close/>
                </a:path>
              </a:pathLst>
            </a:custGeom>
            <a:noFill/>
            <a:ln w="12175" cap="flat" cmpd="sng">
              <a:solidFill>
                <a:srgbClr val="2C859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2" name="Google Shape;72;p2"/>
          <p:cNvSpPr txBox="1"/>
          <p:nvPr/>
        </p:nvSpPr>
        <p:spPr>
          <a:xfrm>
            <a:off x="5866891" y="1418335"/>
            <a:ext cx="1076960" cy="530860"/>
          </a:xfrm>
          <a:prstGeom prst="rect">
            <a:avLst/>
          </a:prstGeom>
          <a:noFill/>
          <a:ln>
            <a:noFill/>
          </a:ln>
        </p:spPr>
        <p:txBody>
          <a:bodyPr spcFirstLastPara="1" wrap="square" lIns="0" tIns="12050" rIns="0" bIns="0" anchor="t" anchorCtr="0">
            <a:spAutoFit/>
          </a:bodyPr>
          <a:lstStyle/>
          <a:p>
            <a:pPr marL="327660" marR="5080" lvl="0" indent="-315594" algn="l" rtl="0">
              <a:lnSpc>
                <a:spcPct val="1006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過不足税額 精算</a:t>
            </a:r>
            <a:endParaRPr sz="1650" b="0" i="0" u="none" strike="noStrike" cap="none">
              <a:solidFill>
                <a:schemeClr val="dk1"/>
              </a:solidFill>
              <a:latin typeface="Arial"/>
              <a:ea typeface="Arial"/>
              <a:cs typeface="Arial"/>
              <a:sym typeface="Arial"/>
            </a:endParaRPr>
          </a:p>
        </p:txBody>
      </p:sp>
      <p:grpSp>
        <p:nvGrpSpPr>
          <p:cNvPr id="73" name="Google Shape;73;p2"/>
          <p:cNvGrpSpPr/>
          <p:nvPr/>
        </p:nvGrpSpPr>
        <p:grpSpPr>
          <a:xfrm>
            <a:off x="7496556" y="1124711"/>
            <a:ext cx="1849120" cy="1137285"/>
            <a:chOff x="7496556" y="1124711"/>
            <a:chExt cx="1849120" cy="1137285"/>
          </a:xfrm>
        </p:grpSpPr>
        <p:sp>
          <p:nvSpPr>
            <p:cNvPr id="74" name="Google Shape;74;p2"/>
            <p:cNvSpPr/>
            <p:nvPr/>
          </p:nvSpPr>
          <p:spPr>
            <a:xfrm>
              <a:off x="7496556" y="1124711"/>
              <a:ext cx="1849120" cy="1137285"/>
            </a:xfrm>
            <a:custGeom>
              <a:avLst/>
              <a:gdLst/>
              <a:ahLst/>
              <a:cxnLst/>
              <a:rect l="l" t="t" r="r" b="b"/>
              <a:pathLst>
                <a:path w="1849120" h="1137285" extrusionOk="0">
                  <a:moveTo>
                    <a:pt x="1280160" y="0"/>
                  </a:moveTo>
                  <a:lnTo>
                    <a:pt x="0" y="0"/>
                  </a:lnTo>
                  <a:lnTo>
                    <a:pt x="0" y="1136903"/>
                  </a:lnTo>
                  <a:lnTo>
                    <a:pt x="1280160" y="1136903"/>
                  </a:lnTo>
                  <a:lnTo>
                    <a:pt x="1848612" y="568451"/>
                  </a:lnTo>
                  <a:lnTo>
                    <a:pt x="1280160" y="0"/>
                  </a:lnTo>
                  <a:close/>
                </a:path>
              </a:pathLst>
            </a:custGeom>
            <a:solidFill>
              <a:srgbClr val="41B6C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2"/>
            <p:cNvSpPr/>
            <p:nvPr/>
          </p:nvSpPr>
          <p:spPr>
            <a:xfrm>
              <a:off x="7496556" y="1124711"/>
              <a:ext cx="1849120" cy="1137285"/>
            </a:xfrm>
            <a:custGeom>
              <a:avLst/>
              <a:gdLst/>
              <a:ahLst/>
              <a:cxnLst/>
              <a:rect l="l" t="t" r="r" b="b"/>
              <a:pathLst>
                <a:path w="1849120" h="1137285" extrusionOk="0">
                  <a:moveTo>
                    <a:pt x="0" y="0"/>
                  </a:moveTo>
                  <a:lnTo>
                    <a:pt x="1280160" y="0"/>
                  </a:lnTo>
                  <a:lnTo>
                    <a:pt x="1848612" y="568451"/>
                  </a:lnTo>
                  <a:lnTo>
                    <a:pt x="1280160" y="1136903"/>
                  </a:lnTo>
                  <a:lnTo>
                    <a:pt x="0" y="1136903"/>
                  </a:lnTo>
                  <a:lnTo>
                    <a:pt x="0" y="0"/>
                  </a:lnTo>
                  <a:close/>
                </a:path>
              </a:pathLst>
            </a:custGeom>
            <a:noFill/>
            <a:ln w="12175" cap="flat" cmpd="sng">
              <a:solidFill>
                <a:srgbClr val="2C859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6" name="Google Shape;76;p2"/>
          <p:cNvSpPr txBox="1"/>
          <p:nvPr/>
        </p:nvSpPr>
        <p:spPr>
          <a:xfrm>
            <a:off x="7741157" y="1418335"/>
            <a:ext cx="1076960" cy="530860"/>
          </a:xfrm>
          <a:prstGeom prst="rect">
            <a:avLst/>
          </a:prstGeom>
          <a:noFill/>
          <a:ln>
            <a:noFill/>
          </a:ln>
        </p:spPr>
        <p:txBody>
          <a:bodyPr spcFirstLastPara="1" wrap="square" lIns="0" tIns="12050" rIns="0" bIns="0" anchor="t" anchorCtr="0">
            <a:spAutoFit/>
          </a:bodyPr>
          <a:lstStyle/>
          <a:p>
            <a:pPr marL="327660" marR="5080" lvl="0" indent="-315594" algn="l" rtl="0">
              <a:lnSpc>
                <a:spcPct val="100600"/>
              </a:lnSpc>
              <a:spcBef>
                <a:spcPts val="0"/>
              </a:spcBef>
              <a:spcAft>
                <a:spcPts val="0"/>
              </a:spcAft>
              <a:buClr>
                <a:srgbClr val="000000"/>
              </a:buClr>
              <a:buSzPts val="1650"/>
              <a:buFont typeface="Arial"/>
              <a:buNone/>
            </a:pPr>
            <a:r>
              <a:rPr lang="en-US" sz="1650" b="0" i="0" u="none" strike="noStrike" cap="none">
                <a:solidFill>
                  <a:srgbClr val="FFFFFF"/>
                </a:solidFill>
                <a:latin typeface="Arial"/>
                <a:ea typeface="Arial"/>
                <a:cs typeface="Arial"/>
                <a:sym typeface="Arial"/>
              </a:rPr>
              <a:t>源泉徴収票 交付</a:t>
            </a:r>
            <a:endParaRPr sz="1650" b="0" i="0" u="none" strike="noStrike" cap="none">
              <a:solidFill>
                <a:schemeClr val="dk1"/>
              </a:solidFill>
              <a:latin typeface="Arial"/>
              <a:ea typeface="Arial"/>
              <a:cs typeface="Arial"/>
              <a:sym typeface="Arial"/>
            </a:endParaRPr>
          </a:p>
        </p:txBody>
      </p:sp>
      <p:grpSp>
        <p:nvGrpSpPr>
          <p:cNvPr id="77" name="Google Shape;77;p2"/>
          <p:cNvGrpSpPr/>
          <p:nvPr/>
        </p:nvGrpSpPr>
        <p:grpSpPr>
          <a:xfrm>
            <a:off x="1708404" y="1118616"/>
            <a:ext cx="8198103" cy="1238758"/>
            <a:chOff x="1708404" y="1118616"/>
            <a:chExt cx="8198103" cy="1238758"/>
          </a:xfrm>
        </p:grpSpPr>
        <p:sp>
          <p:nvSpPr>
            <p:cNvPr id="78" name="Google Shape;78;p2"/>
            <p:cNvSpPr/>
            <p:nvPr/>
          </p:nvSpPr>
          <p:spPr>
            <a:xfrm>
              <a:off x="9345167" y="1124712"/>
              <a:ext cx="561340" cy="1137285"/>
            </a:xfrm>
            <a:custGeom>
              <a:avLst/>
              <a:gdLst/>
              <a:ahLst/>
              <a:cxnLst/>
              <a:rect l="l" t="t" r="r" b="b"/>
              <a:pathLst>
                <a:path w="561340" h="1137285" extrusionOk="0">
                  <a:moveTo>
                    <a:pt x="0" y="0"/>
                  </a:moveTo>
                  <a:lnTo>
                    <a:pt x="560831" y="0"/>
                  </a:lnTo>
                  <a:lnTo>
                    <a:pt x="560831" y="1136903"/>
                  </a:lnTo>
                  <a:lnTo>
                    <a:pt x="0" y="1136903"/>
                  </a:lnTo>
                  <a:lnTo>
                    <a:pt x="0" y="0"/>
                  </a:lnTo>
                  <a:close/>
                </a:path>
              </a:pathLst>
            </a:custGeom>
            <a:solidFill>
              <a:srgbClr val="41B6C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9" name="Google Shape;79;p2"/>
            <p:cNvSpPr/>
            <p:nvPr/>
          </p:nvSpPr>
          <p:spPr>
            <a:xfrm>
              <a:off x="9345167" y="1118616"/>
              <a:ext cx="561340" cy="12700"/>
            </a:xfrm>
            <a:custGeom>
              <a:avLst/>
              <a:gdLst/>
              <a:ahLst/>
              <a:cxnLst/>
              <a:rect l="l" t="t" r="r" b="b"/>
              <a:pathLst>
                <a:path w="561340" h="12700" extrusionOk="0">
                  <a:moveTo>
                    <a:pt x="0" y="12192"/>
                  </a:moveTo>
                  <a:lnTo>
                    <a:pt x="560831" y="12192"/>
                  </a:lnTo>
                  <a:lnTo>
                    <a:pt x="560831" y="0"/>
                  </a:lnTo>
                  <a:lnTo>
                    <a:pt x="0" y="0"/>
                  </a:lnTo>
                  <a:lnTo>
                    <a:pt x="0" y="12192"/>
                  </a:lnTo>
                  <a:close/>
                </a:path>
              </a:pathLst>
            </a:custGeom>
            <a:solidFill>
              <a:srgbClr val="2C859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 name="Google Shape;80;p2"/>
            <p:cNvSpPr/>
            <p:nvPr/>
          </p:nvSpPr>
          <p:spPr>
            <a:xfrm>
              <a:off x="9345167" y="1124712"/>
              <a:ext cx="561340" cy="1137285"/>
            </a:xfrm>
            <a:custGeom>
              <a:avLst/>
              <a:gdLst/>
              <a:ahLst/>
              <a:cxnLst/>
              <a:rect l="l" t="t" r="r" b="b"/>
              <a:pathLst>
                <a:path w="561340" h="1137285" extrusionOk="0">
                  <a:moveTo>
                    <a:pt x="560831" y="1136903"/>
                  </a:moveTo>
                  <a:lnTo>
                    <a:pt x="0" y="1136903"/>
                  </a:lnTo>
                  <a:lnTo>
                    <a:pt x="0" y="0"/>
                  </a:lnTo>
                </a:path>
              </a:pathLst>
            </a:custGeom>
            <a:noFill/>
            <a:ln w="12175" cap="flat" cmpd="sng">
              <a:solidFill>
                <a:srgbClr val="2C859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 name="Google Shape;81;p2"/>
            <p:cNvSpPr/>
            <p:nvPr/>
          </p:nvSpPr>
          <p:spPr>
            <a:xfrm>
              <a:off x="1708404" y="1289304"/>
              <a:ext cx="0" cy="1068070"/>
            </a:xfrm>
            <a:custGeom>
              <a:avLst/>
              <a:gdLst/>
              <a:ahLst/>
              <a:cxnLst/>
              <a:rect l="l" t="t" r="r" b="b"/>
              <a:pathLst>
                <a:path w="120000" h="1068070" extrusionOk="0">
                  <a:moveTo>
                    <a:pt x="0" y="0"/>
                  </a:moveTo>
                  <a:lnTo>
                    <a:pt x="0" y="1067816"/>
                  </a:lnTo>
                </a:path>
              </a:pathLst>
            </a:custGeom>
            <a:noFill/>
            <a:ln w="85325" cap="flat" cmpd="sng">
              <a:solidFill>
                <a:srgbClr val="FA8B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2" name="Google Shape;82;p2"/>
          <p:cNvSpPr/>
          <p:nvPr/>
        </p:nvSpPr>
        <p:spPr>
          <a:xfrm>
            <a:off x="1336547" y="2446020"/>
            <a:ext cx="744220" cy="774700"/>
          </a:xfrm>
          <a:custGeom>
            <a:avLst/>
            <a:gdLst/>
            <a:ahLst/>
            <a:cxnLst/>
            <a:rect l="l" t="t" r="r" b="b"/>
            <a:pathLst>
              <a:path w="744219" h="774700" extrusionOk="0">
                <a:moveTo>
                  <a:pt x="371856" y="0"/>
                </a:moveTo>
                <a:lnTo>
                  <a:pt x="0" y="371855"/>
                </a:lnTo>
                <a:lnTo>
                  <a:pt x="185928" y="371855"/>
                </a:lnTo>
                <a:lnTo>
                  <a:pt x="185928" y="774191"/>
                </a:lnTo>
                <a:lnTo>
                  <a:pt x="557784" y="774191"/>
                </a:lnTo>
                <a:lnTo>
                  <a:pt x="557784" y="371855"/>
                </a:lnTo>
                <a:lnTo>
                  <a:pt x="743712" y="371855"/>
                </a:lnTo>
                <a:lnTo>
                  <a:pt x="371856" y="0"/>
                </a:lnTo>
                <a:close/>
              </a:path>
            </a:pathLst>
          </a:custGeom>
          <a:solidFill>
            <a:srgbClr val="FA8B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2"/>
          <p:cNvSpPr txBox="1"/>
          <p:nvPr/>
        </p:nvSpPr>
        <p:spPr>
          <a:xfrm>
            <a:off x="500675" y="3360325"/>
            <a:ext cx="8937300" cy="1842161"/>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3E3E3E"/>
                </a:solidFill>
                <a:latin typeface="Arial"/>
                <a:ea typeface="Arial"/>
                <a:cs typeface="Arial"/>
                <a:sym typeface="Arial"/>
              </a:rPr>
              <a:t>本マニュアルでは、こちらの従業員情報収集完了後、</a:t>
            </a:r>
            <a:endParaRPr sz="1550" b="0" i="0" u="none" strike="noStrike" cap="none">
              <a:solidFill>
                <a:schemeClr val="dk1"/>
              </a:solidFill>
              <a:latin typeface="Arial"/>
              <a:ea typeface="Arial"/>
              <a:cs typeface="Arial"/>
              <a:sym typeface="Arial"/>
            </a:endParaRPr>
          </a:p>
          <a:p>
            <a:pPr marL="12700" marR="0" lvl="0" indent="0" algn="l" rtl="0">
              <a:lnSpc>
                <a:spcPct val="100000"/>
              </a:lnSpc>
              <a:spcBef>
                <a:spcPts val="10"/>
              </a:spcBef>
              <a:spcAft>
                <a:spcPts val="0"/>
              </a:spcAft>
              <a:buClr>
                <a:srgbClr val="000000"/>
              </a:buClr>
              <a:buSzPts val="1550"/>
              <a:buFont typeface="Arial"/>
              <a:buNone/>
            </a:pPr>
            <a:r>
              <a:rPr lang="en-US" sz="1550" b="0" i="0" u="none" strike="noStrike" cap="none">
                <a:solidFill>
                  <a:srgbClr val="3E3E3E"/>
                </a:solidFill>
                <a:latin typeface="Arial"/>
                <a:ea typeface="Arial"/>
                <a:cs typeface="Arial"/>
                <a:sym typeface="Arial"/>
              </a:rPr>
              <a:t>つまり、</a:t>
            </a:r>
            <a:r>
              <a:rPr lang="en-US" sz="1550" b="0" i="0" u="none" strike="noStrike" cap="none">
                <a:solidFill>
                  <a:srgbClr val="FA8B00"/>
                </a:solidFill>
                <a:latin typeface="Arial"/>
                <a:ea typeface="Arial"/>
                <a:cs typeface="Arial"/>
                <a:sym typeface="Arial"/>
              </a:rPr>
              <a:t>12月支給の給与及び賞与が確定した後</a:t>
            </a:r>
            <a:r>
              <a:rPr lang="en-US" sz="1550" b="0" i="0" u="none" strike="noStrike" cap="none">
                <a:solidFill>
                  <a:srgbClr val="3E3E3E"/>
                </a:solidFill>
                <a:latin typeface="Arial"/>
                <a:ea typeface="Arial"/>
                <a:cs typeface="Arial"/>
                <a:sym typeface="Arial"/>
              </a:rPr>
              <a:t>のジョブカン年末調整操作手順を説明しています。</a:t>
            </a:r>
            <a:endParaRPr sz="1550" b="0" i="0" u="none" strike="noStrike" cap="none">
              <a:solidFill>
                <a:schemeClr val="dk1"/>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3E3E3E"/>
                </a:solidFill>
                <a:latin typeface="Arial"/>
                <a:ea typeface="Arial"/>
                <a:cs typeface="Arial"/>
                <a:sym typeface="Arial"/>
              </a:rPr>
              <a:t>従業員情報の収集までの手順は、</a:t>
            </a:r>
            <a:r>
              <a:rPr lang="en-US" sz="1550" b="0" i="0" u="sng" strike="noStrike" cap="none">
                <a:solidFill>
                  <a:srgbClr val="AE4345"/>
                </a:solidFill>
                <a:latin typeface="Arial"/>
                <a:ea typeface="Arial"/>
                <a:cs typeface="Arial"/>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こちらのヘルプページ</a:t>
            </a:r>
            <a:r>
              <a:rPr lang="en-US" sz="1550" b="0" i="0" u="none" strike="noStrike" cap="none">
                <a:solidFill>
                  <a:srgbClr val="3E3E3E"/>
                </a:solidFill>
                <a:latin typeface="Arial"/>
                <a:ea typeface="Arial"/>
                <a:cs typeface="Arial"/>
                <a:sym typeface="Arial"/>
              </a:rPr>
              <a:t>をご確認下さい。</a:t>
            </a:r>
            <a:endParaRPr sz="1550" b="0" i="0" u="none" strike="noStrike" cap="none">
              <a:solidFill>
                <a:schemeClr val="dk1"/>
              </a:solidFill>
              <a:latin typeface="Arial"/>
              <a:ea typeface="Arial"/>
              <a:cs typeface="Arial"/>
              <a:sym typeface="Arial"/>
            </a:endParaRPr>
          </a:p>
          <a:p>
            <a:pPr marL="0" marR="0" lvl="0" indent="0" algn="l" rtl="0">
              <a:lnSpc>
                <a:spcPct val="100000"/>
              </a:lnSpc>
              <a:spcBef>
                <a:spcPts val="70"/>
              </a:spcBef>
              <a:spcAft>
                <a:spcPts val="0"/>
              </a:spcAft>
              <a:buClr>
                <a:srgbClr val="000000"/>
              </a:buClr>
              <a:buSzPts val="950"/>
              <a:buFont typeface="Arial"/>
              <a:buNone/>
            </a:pPr>
            <a:endParaRPr sz="950" b="0" i="0" u="none" strike="noStrike" cap="none">
              <a:solidFill>
                <a:schemeClr val="dk1"/>
              </a:solidFill>
              <a:latin typeface="Arial"/>
              <a:ea typeface="Arial"/>
              <a:cs typeface="Arial"/>
              <a:sym typeface="Arial"/>
            </a:endParaRPr>
          </a:p>
          <a:p>
            <a:pPr marL="12700" marR="5080"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3E3E3E"/>
                </a:solidFill>
                <a:latin typeface="Arial"/>
                <a:ea typeface="Arial"/>
                <a:cs typeface="Arial"/>
                <a:sym typeface="Arial"/>
              </a:rPr>
              <a:t>また、ジョブカン年末調整の機能は「ジョブカン</a:t>
            </a:r>
            <a:r>
              <a:rPr lang="en-US" sz="1550" b="0" i="0" u="none" strike="noStrike" cap="none">
                <a:solidFill>
                  <a:srgbClr val="3E3E3E"/>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労務</a:t>
            </a:r>
            <a:r>
              <a:rPr lang="en-US" sz="1550" b="0" i="0" u="none" strike="noStrike" cap="none">
                <a:solidFill>
                  <a:srgbClr val="3E3E3E"/>
                </a:solidFill>
                <a:latin typeface="Arial"/>
                <a:ea typeface="Arial"/>
                <a:cs typeface="Arial"/>
                <a:sym typeface="Arial"/>
              </a:rPr>
              <a:t>HRのみ」をご利用いただいているか、</a:t>
            </a:r>
            <a:br>
              <a:rPr lang="en-US" sz="1550" b="0" i="0" u="none" strike="noStrike" cap="none">
                <a:solidFill>
                  <a:srgbClr val="3E3E3E"/>
                </a:solidFill>
                <a:latin typeface="Arial"/>
                <a:ea typeface="Arial"/>
                <a:cs typeface="Arial"/>
                <a:sym typeface="Arial"/>
              </a:rPr>
            </a:br>
            <a:r>
              <a:rPr lang="en-US" sz="1550" b="0" i="0" u="none" strike="noStrike" cap="none">
                <a:solidFill>
                  <a:srgbClr val="3E3E3E"/>
                </a:solidFill>
                <a:latin typeface="Arial"/>
                <a:ea typeface="Arial"/>
                <a:cs typeface="Arial"/>
                <a:sym typeface="Arial"/>
              </a:rPr>
              <a:t>「ジョブカン給与計算のみ」をご利用いただいているかで、一部の操作手順に違いがございます。</a:t>
            </a:r>
            <a:endParaRPr sz="1550" b="0" i="0" u="none" strike="noStrike" cap="none">
              <a:solidFill>
                <a:schemeClr val="dk1"/>
              </a:solidFill>
              <a:latin typeface="Arial"/>
              <a:ea typeface="Arial"/>
              <a:cs typeface="Arial"/>
              <a:sym typeface="Arial"/>
            </a:endParaRPr>
          </a:p>
          <a:p>
            <a:pPr marL="12700" marR="257175" lvl="0" indent="0" algn="l" rtl="0">
              <a:lnSpc>
                <a:spcPct val="100000"/>
              </a:lnSpc>
              <a:spcBef>
                <a:spcPts val="0"/>
              </a:spcBef>
              <a:spcAft>
                <a:spcPts val="0"/>
              </a:spcAft>
              <a:buClr>
                <a:srgbClr val="000000"/>
              </a:buClr>
              <a:buSzPts val="1550"/>
              <a:buFont typeface="Arial"/>
              <a:buNone/>
            </a:pPr>
            <a:r>
              <a:rPr lang="en-US" sz="1550" b="0" i="0" u="none" strike="noStrike" cap="none">
                <a:solidFill>
                  <a:srgbClr val="3E3E3E"/>
                </a:solidFill>
                <a:latin typeface="Arial"/>
                <a:ea typeface="Arial"/>
                <a:cs typeface="Arial"/>
                <a:sym typeface="Arial"/>
              </a:rPr>
              <a:t>操作手順が違う部分についての説明がある箇所には、</a:t>
            </a:r>
            <a:r>
              <a:rPr lang="en-US" sz="1550" b="0" i="0" u="none" strike="noStrike" cap="none">
                <a:solidFill>
                  <a:srgbClr val="FA8B00"/>
                </a:solidFill>
                <a:latin typeface="Arial"/>
                <a:ea typeface="Arial"/>
                <a:cs typeface="Arial"/>
                <a:sym typeface="Arial"/>
              </a:rPr>
              <a:t>下記マーク</a:t>
            </a:r>
            <a:r>
              <a:rPr lang="en-US" sz="1550" b="0" i="0" u="none" strike="noStrike" cap="none">
                <a:solidFill>
                  <a:srgbClr val="3E3E3E"/>
                </a:solidFill>
                <a:latin typeface="Arial"/>
                <a:ea typeface="Arial"/>
                <a:cs typeface="Arial"/>
                <a:sym typeface="Arial"/>
              </a:rPr>
              <a:t>を記載しています。どちらか一方のサービスをご利用のお客様は、 下記マークの部分の説明をご確認いただけますと幸いです。</a:t>
            </a:r>
            <a:endParaRPr sz="1550" b="0" i="0" u="none" strike="noStrike" cap="none">
              <a:solidFill>
                <a:schemeClr val="dk1"/>
              </a:solidFill>
              <a:latin typeface="Arial"/>
              <a:ea typeface="Arial"/>
              <a:cs typeface="Arial"/>
              <a:sym typeface="Arial"/>
            </a:endParaRPr>
          </a:p>
        </p:txBody>
      </p:sp>
      <p:pic>
        <p:nvPicPr>
          <p:cNvPr id="84" name="Google Shape;84;p2"/>
          <p:cNvPicPr preferRelativeResize="0"/>
          <p:nvPr/>
        </p:nvPicPr>
        <p:blipFill rotWithShape="1">
          <a:blip r:embed="rId4">
            <a:alphaModFix/>
          </a:blip>
          <a:srcRect/>
          <a:stretch/>
        </p:blipFill>
        <p:spPr>
          <a:xfrm>
            <a:off x="4190199" y="5261178"/>
            <a:ext cx="965020" cy="960446"/>
          </a:xfrm>
          <a:prstGeom prst="rect">
            <a:avLst/>
          </a:prstGeom>
          <a:noFill/>
          <a:ln>
            <a:noFill/>
          </a:ln>
        </p:spPr>
      </p:pic>
      <p:sp>
        <p:nvSpPr>
          <p:cNvPr id="85" name="Google Shape;85;p2"/>
          <p:cNvSpPr txBox="1">
            <a:spLocks noGrp="1"/>
          </p:cNvSpPr>
          <p:nvPr>
            <p:ph type="ftr" idx="11"/>
          </p:nvPr>
        </p:nvSpPr>
        <p:spPr>
          <a:xfrm>
            <a:off x="1866138" y="6425621"/>
            <a:ext cx="7571700" cy="198367"/>
          </a:xfrm>
          <a:prstGeom prst="rect">
            <a:avLst/>
          </a:prstGeom>
          <a:noFill/>
          <a:ln>
            <a:noFill/>
          </a:ln>
        </p:spPr>
        <p:txBody>
          <a:bodyPr spcFirstLastPara="1" wrap="square" lIns="0" tIns="4425" rIns="0" bIns="0" anchor="t" anchorCtr="0">
            <a:spAutoFit/>
          </a:bodyPr>
          <a:lstStyle/>
          <a:p>
            <a:pPr marL="12700" marR="5080" lvl="0" indent="0" algn="l" rtl="0">
              <a:lnSpc>
                <a:spcPct val="105300"/>
              </a:lnSpc>
              <a:spcBef>
                <a:spcPts val="0"/>
              </a:spcBef>
              <a:spcAft>
                <a:spcPts val="0"/>
              </a:spcAft>
              <a:buSzPts val="1400"/>
              <a:buNone/>
            </a:pPr>
            <a:r>
              <a:rPr lang="en-US"/>
              <a:t>本資料を無断で第三者に提示し、閲覧させ、また、複製、配布、譲渡することを固く禁じます。また、本資料に関する知的財産権は株式会社DONUTSに帰属し、本資料を無断で修正・加工することを固く禁じます。</a:t>
            </a:r>
            <a:endParaRPr/>
          </a:p>
          <a:p>
            <a:pPr marL="12700" marR="5080" lvl="0" indent="0" algn="l" rtl="0">
              <a:lnSpc>
                <a:spcPct val="105300"/>
              </a:lnSpc>
              <a:spcBef>
                <a:spcPts val="0"/>
              </a:spcBef>
              <a:spcAft>
                <a:spcPts val="0"/>
              </a:spcAft>
              <a:buSzPts val="1400"/>
              <a:buNone/>
            </a:pPr>
            <a:r>
              <a:rPr lang="en-US"/>
              <a:t>なお、株式会社DONUTSは、本資料の内容の正確性、完全性等について、何ら保証しません。</a:t>
            </a:r>
            <a:endParaRPr/>
          </a:p>
        </p:txBody>
      </p:sp>
      <p:sp>
        <p:nvSpPr>
          <p:cNvPr id="86" name="Google Shape;86;p2"/>
          <p:cNvSpPr txBox="1">
            <a:spLocks noGrp="1"/>
          </p:cNvSpPr>
          <p:nvPr>
            <p:ph type="sldNum" idx="12"/>
          </p:nvPr>
        </p:nvSpPr>
        <p:spPr>
          <a:xfrm>
            <a:off x="9605136" y="6551190"/>
            <a:ext cx="261000" cy="204600"/>
          </a:xfrm>
          <a:prstGeom prst="rect">
            <a:avLst/>
          </a:prstGeom>
          <a:noFill/>
          <a:ln>
            <a:noFill/>
          </a:ln>
        </p:spPr>
        <p:txBody>
          <a:bodyPr spcFirstLastPara="1" wrap="square" lIns="0" tIns="19675" rIns="0" bIns="0" anchor="t" anchorCtr="0">
            <a:spAutoFit/>
          </a:bodyPr>
          <a:lstStyle/>
          <a:p>
            <a:pPr marL="38100" lvl="0" indent="0" algn="l" rtl="0">
              <a:lnSpc>
                <a:spcPct val="100000"/>
              </a:lnSpc>
              <a:spcBef>
                <a:spcPts val="0"/>
              </a:spcBef>
              <a:spcAft>
                <a:spcPts val="0"/>
              </a:spcAft>
              <a:buSzPts val="12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grpSp>
        <p:nvGrpSpPr>
          <p:cNvPr id="283" name="Google Shape;283;p20"/>
          <p:cNvGrpSpPr/>
          <p:nvPr/>
        </p:nvGrpSpPr>
        <p:grpSpPr>
          <a:xfrm>
            <a:off x="5497903" y="3080376"/>
            <a:ext cx="3657599" cy="2634970"/>
            <a:chOff x="5687567" y="3544849"/>
            <a:chExt cx="3657599" cy="2634970"/>
          </a:xfrm>
        </p:grpSpPr>
        <p:pic>
          <p:nvPicPr>
            <p:cNvPr id="284" name="Google Shape;284;p20"/>
            <p:cNvPicPr preferRelativeResize="0"/>
            <p:nvPr/>
          </p:nvPicPr>
          <p:blipFill rotWithShape="1">
            <a:blip r:embed="rId3">
              <a:alphaModFix/>
            </a:blip>
            <a:srcRect/>
            <a:stretch/>
          </p:blipFill>
          <p:spPr>
            <a:xfrm>
              <a:off x="5687567" y="3544849"/>
              <a:ext cx="3657599" cy="1057630"/>
            </a:xfrm>
            <a:prstGeom prst="rect">
              <a:avLst/>
            </a:prstGeom>
            <a:noFill/>
            <a:ln w="9525" cap="flat" cmpd="sng">
              <a:solidFill>
                <a:schemeClr val="dk1"/>
              </a:solidFill>
              <a:prstDash val="solid"/>
              <a:round/>
              <a:headEnd type="none" w="sm" len="sm"/>
              <a:tailEnd type="none" w="sm" len="sm"/>
            </a:ln>
          </p:spPr>
        </p:pic>
        <p:pic>
          <p:nvPicPr>
            <p:cNvPr id="285" name="Google Shape;285;p20"/>
            <p:cNvPicPr preferRelativeResize="0"/>
            <p:nvPr/>
          </p:nvPicPr>
          <p:blipFill rotWithShape="1">
            <a:blip r:embed="rId4">
              <a:alphaModFix/>
            </a:blip>
            <a:srcRect/>
            <a:stretch/>
          </p:blipFill>
          <p:spPr>
            <a:xfrm>
              <a:off x="6176008" y="5105399"/>
              <a:ext cx="2680716" cy="1074420"/>
            </a:xfrm>
            <a:prstGeom prst="rect">
              <a:avLst/>
            </a:prstGeom>
            <a:noFill/>
            <a:ln w="9525" cap="flat" cmpd="sng">
              <a:solidFill>
                <a:schemeClr val="dk1"/>
              </a:solidFill>
              <a:prstDash val="solid"/>
              <a:round/>
              <a:headEnd type="none" w="sm" len="sm"/>
              <a:tailEnd type="none" w="sm" len="sm"/>
            </a:ln>
          </p:spPr>
        </p:pic>
      </p:grpSp>
      <p:sp>
        <p:nvSpPr>
          <p:cNvPr id="286" name="Google Shape;286;p20"/>
          <p:cNvSpPr txBox="1">
            <a:spLocks noGrp="1"/>
          </p:cNvSpPr>
          <p:nvPr>
            <p:ph type="title"/>
          </p:nvPr>
        </p:nvSpPr>
        <p:spPr>
          <a:xfrm>
            <a:off x="433819" y="350600"/>
            <a:ext cx="5437500" cy="3822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a:t>総括表の設定をする</a:t>
            </a:r>
            <a:endParaRPr/>
          </a:p>
        </p:txBody>
      </p:sp>
      <p:sp>
        <p:nvSpPr>
          <p:cNvPr id="287" name="Google Shape;287;p20"/>
          <p:cNvSpPr txBox="1"/>
          <p:nvPr/>
        </p:nvSpPr>
        <p:spPr>
          <a:xfrm>
            <a:off x="5389418" y="1175096"/>
            <a:ext cx="3874570" cy="1790865"/>
          </a:xfrm>
          <a:prstGeom prst="rect">
            <a:avLst/>
          </a:prstGeom>
          <a:noFill/>
          <a:ln>
            <a:noFill/>
          </a:ln>
        </p:spPr>
        <p:txBody>
          <a:bodyPr spcFirstLastPara="1" wrap="square" lIns="0" tIns="13325" rIns="0" bIns="0" anchor="t" anchorCtr="0">
            <a:spAutoFit/>
          </a:bodyPr>
          <a:lstStyle/>
          <a:p>
            <a:pPr marL="12700" marR="5080" lvl="0" indent="0" algn="just" rtl="0">
              <a:lnSpc>
                <a:spcPct val="100200"/>
              </a:lnSpc>
              <a:spcBef>
                <a:spcPts val="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総括表の設定をします。記入個所の各項目の説明は左表になります。</a:t>
            </a:r>
            <a:endParaRPr sz="1650" b="0" i="0" u="none" strike="noStrike" cap="none">
              <a:solidFill>
                <a:srgbClr val="3E3E3E"/>
              </a:solidFill>
              <a:latin typeface="Arial"/>
              <a:ea typeface="Arial"/>
              <a:cs typeface="Arial"/>
              <a:sym typeface="Arial"/>
            </a:endParaRPr>
          </a:p>
          <a:p>
            <a:pPr marL="12700" marR="5080" lvl="0" indent="0" algn="just" rtl="0">
              <a:lnSpc>
                <a:spcPct val="100200"/>
              </a:lnSpc>
              <a:spcBef>
                <a:spcPts val="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
            </a:r>
            <a:br>
              <a:rPr lang="en-US" sz="1650" b="0" i="0" u="none" strike="noStrike" cap="none">
                <a:solidFill>
                  <a:srgbClr val="3E3E3E"/>
                </a:solidFill>
                <a:latin typeface="Arial"/>
                <a:ea typeface="Arial"/>
                <a:cs typeface="Arial"/>
                <a:sym typeface="Arial"/>
              </a:rPr>
            </a:br>
            <a:r>
              <a:rPr lang="en-US" sz="1650" b="0" i="0" u="none" strike="noStrike" cap="none">
                <a:solidFill>
                  <a:srgbClr val="3E3E3E"/>
                </a:solidFill>
                <a:latin typeface="Arial"/>
                <a:ea typeface="Arial"/>
                <a:cs typeface="Arial"/>
                <a:sym typeface="Arial"/>
              </a:rPr>
              <a:t>※ラベルは任意の文字を追加していただけますので、紙で印刷し切り取っていただければ郵送用の封筒に貼り付けてご利用いただけます。</a:t>
            </a:r>
            <a:endParaRPr sz="1650" b="0" i="0" u="none" strike="noStrike" cap="none">
              <a:solidFill>
                <a:schemeClr val="dk1"/>
              </a:solidFill>
              <a:latin typeface="Arial"/>
              <a:ea typeface="Arial"/>
              <a:cs typeface="Arial"/>
              <a:sym typeface="Arial"/>
            </a:endParaRPr>
          </a:p>
        </p:txBody>
      </p:sp>
      <p:sp>
        <p:nvSpPr>
          <p:cNvPr id="288" name="Google Shape;288;p20"/>
          <p:cNvSpPr txBox="1">
            <a:spLocks noGrp="1"/>
          </p:cNvSpPr>
          <p:nvPr>
            <p:ph type="ftr" idx="11"/>
          </p:nvPr>
        </p:nvSpPr>
        <p:spPr>
          <a:xfrm>
            <a:off x="1866138" y="6425621"/>
            <a:ext cx="7571700" cy="194100"/>
          </a:xfrm>
          <a:prstGeom prst="rect">
            <a:avLst/>
          </a:prstGeom>
          <a:noFill/>
          <a:ln>
            <a:noFill/>
          </a:ln>
        </p:spPr>
        <p:txBody>
          <a:bodyPr spcFirstLastPara="1" wrap="square" lIns="0" tIns="4425" rIns="0" bIns="0" anchor="t" anchorCtr="0">
            <a:spAutoFit/>
          </a:bodyPr>
          <a:lstStyle/>
          <a:p>
            <a:pPr marL="12700" marR="5080" lvl="0" indent="0" algn="l" rtl="0">
              <a:lnSpc>
                <a:spcPct val="105300"/>
              </a:lnSpc>
              <a:spcBef>
                <a:spcPts val="0"/>
              </a:spcBef>
              <a:spcAft>
                <a:spcPts val="0"/>
              </a:spcAft>
              <a:buClr>
                <a:schemeClr val="dk1"/>
              </a:buClr>
              <a:buSzPts val="1400"/>
              <a:buFont typeface="Arial"/>
              <a:buNone/>
            </a:pPr>
            <a:r>
              <a:rPr lang="en-US"/>
              <a:t>本資料を無断で第三者に提示し、閲覧させ、また、複製、配布、譲渡することを固く禁じます。また、本資料に関する知的財産権は株式会社DONUTSに帰属し、本資料を無断で修正・加工することを固く禁じます。なお、株式会社DONUTSは、本資料の内容の正確性、完全性等について、何ら保証しません。</a:t>
            </a:r>
            <a:endParaRPr/>
          </a:p>
        </p:txBody>
      </p:sp>
      <p:sp>
        <p:nvSpPr>
          <p:cNvPr id="289" name="Google Shape;289;p20"/>
          <p:cNvSpPr txBox="1">
            <a:spLocks noGrp="1"/>
          </p:cNvSpPr>
          <p:nvPr>
            <p:ph type="sldNum" idx="12"/>
          </p:nvPr>
        </p:nvSpPr>
        <p:spPr>
          <a:xfrm>
            <a:off x="9605136" y="6551190"/>
            <a:ext cx="261000" cy="204600"/>
          </a:xfrm>
          <a:prstGeom prst="rect">
            <a:avLst/>
          </a:prstGeom>
          <a:noFill/>
          <a:ln>
            <a:noFill/>
          </a:ln>
        </p:spPr>
        <p:txBody>
          <a:bodyPr spcFirstLastPara="1" wrap="square" lIns="0" tIns="19675" rIns="0" bIns="0" anchor="t" anchorCtr="0">
            <a:spAutoFit/>
          </a:bodyPr>
          <a:lstStyle/>
          <a:p>
            <a:pPr marL="38100" lvl="0" indent="0" algn="l" rtl="0">
              <a:lnSpc>
                <a:spcPct val="100000"/>
              </a:lnSpc>
              <a:spcBef>
                <a:spcPts val="0"/>
              </a:spcBef>
              <a:spcAft>
                <a:spcPts val="0"/>
              </a:spcAft>
              <a:buSzPts val="1200"/>
              <a:buNone/>
            </a:pPr>
            <a:fld id="{00000000-1234-1234-1234-123412341234}" type="slidenum">
              <a:rPr lang="en-US"/>
              <a:t>20</a:t>
            </a:fld>
            <a:endParaRPr/>
          </a:p>
        </p:txBody>
      </p:sp>
      <p:sp>
        <p:nvSpPr>
          <p:cNvPr id="290" name="Google Shape;290;p20"/>
          <p:cNvSpPr/>
          <p:nvPr/>
        </p:nvSpPr>
        <p:spPr>
          <a:xfrm rot="5400000">
            <a:off x="7137384" y="4136114"/>
            <a:ext cx="378636" cy="509464"/>
          </a:xfrm>
          <a:prstGeom prst="right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91" name="Google Shape;291;p20"/>
          <p:cNvPicPr preferRelativeResize="0"/>
          <p:nvPr/>
        </p:nvPicPr>
        <p:blipFill rotWithShape="1">
          <a:blip r:embed="rId5">
            <a:alphaModFix/>
          </a:blip>
          <a:srcRect/>
          <a:stretch/>
        </p:blipFill>
        <p:spPr>
          <a:xfrm>
            <a:off x="363219" y="1175096"/>
            <a:ext cx="4619903" cy="45402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295"/>
        <p:cNvGrpSpPr/>
        <p:nvPr/>
      </p:nvGrpSpPr>
      <p:grpSpPr>
        <a:xfrm>
          <a:off x="0" y="0"/>
          <a:ext cx="0" cy="0"/>
          <a:chOff x="0" y="0"/>
          <a:chExt cx="0" cy="0"/>
        </a:xfrm>
      </p:grpSpPr>
      <p:pic>
        <p:nvPicPr>
          <p:cNvPr id="296" name="Google Shape;296;p21"/>
          <p:cNvPicPr preferRelativeResize="0"/>
          <p:nvPr/>
        </p:nvPicPr>
        <p:blipFill rotWithShape="1">
          <a:blip r:embed="rId3">
            <a:alphaModFix/>
          </a:blip>
          <a:srcRect/>
          <a:stretch/>
        </p:blipFill>
        <p:spPr>
          <a:xfrm>
            <a:off x="0" y="118871"/>
            <a:ext cx="9906000" cy="862583"/>
          </a:xfrm>
          <a:prstGeom prst="rect">
            <a:avLst/>
          </a:prstGeom>
          <a:noFill/>
          <a:ln>
            <a:noFill/>
          </a:ln>
        </p:spPr>
      </p:pic>
      <p:sp>
        <p:nvSpPr>
          <p:cNvPr id="297" name="Google Shape;297;p21"/>
          <p:cNvSpPr txBox="1">
            <a:spLocks noGrp="1"/>
          </p:cNvSpPr>
          <p:nvPr>
            <p:ph type="title"/>
          </p:nvPr>
        </p:nvSpPr>
        <p:spPr>
          <a:xfrm>
            <a:off x="364951" y="380825"/>
            <a:ext cx="6657600" cy="3822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a:t>自動作成された給与支払報告書を出力する</a:t>
            </a:r>
            <a:endParaRPr/>
          </a:p>
        </p:txBody>
      </p:sp>
      <p:sp>
        <p:nvSpPr>
          <p:cNvPr id="298" name="Google Shape;298;p21"/>
          <p:cNvSpPr txBox="1">
            <a:spLocks noGrp="1"/>
          </p:cNvSpPr>
          <p:nvPr>
            <p:ph type="ftr" idx="11"/>
          </p:nvPr>
        </p:nvSpPr>
        <p:spPr>
          <a:xfrm>
            <a:off x="1866138" y="6425621"/>
            <a:ext cx="7571700" cy="194100"/>
          </a:xfrm>
          <a:prstGeom prst="rect">
            <a:avLst/>
          </a:prstGeom>
          <a:noFill/>
          <a:ln>
            <a:noFill/>
          </a:ln>
        </p:spPr>
        <p:txBody>
          <a:bodyPr spcFirstLastPara="1" wrap="square" lIns="0" tIns="4425" rIns="0" bIns="0" anchor="t" anchorCtr="0">
            <a:spAutoFit/>
          </a:bodyPr>
          <a:lstStyle/>
          <a:p>
            <a:pPr marL="12700" marR="5080" lvl="0" indent="0" algn="l" rtl="0">
              <a:lnSpc>
                <a:spcPct val="105300"/>
              </a:lnSpc>
              <a:spcBef>
                <a:spcPts val="0"/>
              </a:spcBef>
              <a:spcAft>
                <a:spcPts val="0"/>
              </a:spcAft>
              <a:buClr>
                <a:schemeClr val="dk1"/>
              </a:buClr>
              <a:buSzPts val="1400"/>
              <a:buFont typeface="Arial"/>
              <a:buNone/>
            </a:pPr>
            <a:r>
              <a:rPr lang="en-US"/>
              <a:t>本資料を無断で第三者に提示し、閲覧させ、また、複製、配布、譲渡することを固く禁じます。また、本資料に関する知的財産権は株式会社DONUTSに帰属し、本資料を無断で修正・加工することを固く禁じます。なお、株式会社DONUTSは、本資料の内容の正確性、完全性等について、何ら保証しません。</a:t>
            </a:r>
            <a:endParaRPr/>
          </a:p>
        </p:txBody>
      </p:sp>
      <p:sp>
        <p:nvSpPr>
          <p:cNvPr id="299" name="Google Shape;299;p21"/>
          <p:cNvSpPr txBox="1">
            <a:spLocks noGrp="1"/>
          </p:cNvSpPr>
          <p:nvPr>
            <p:ph type="sldNum" idx="12"/>
          </p:nvPr>
        </p:nvSpPr>
        <p:spPr>
          <a:xfrm>
            <a:off x="9605136" y="6551190"/>
            <a:ext cx="261000" cy="204600"/>
          </a:xfrm>
          <a:prstGeom prst="rect">
            <a:avLst/>
          </a:prstGeom>
          <a:noFill/>
          <a:ln>
            <a:noFill/>
          </a:ln>
        </p:spPr>
        <p:txBody>
          <a:bodyPr spcFirstLastPara="1" wrap="square" lIns="0" tIns="19675" rIns="0" bIns="0" anchor="t" anchorCtr="0">
            <a:spAutoFit/>
          </a:bodyPr>
          <a:lstStyle/>
          <a:p>
            <a:pPr marL="38100" lvl="0" indent="0" algn="l" rtl="0">
              <a:lnSpc>
                <a:spcPct val="100000"/>
              </a:lnSpc>
              <a:spcBef>
                <a:spcPts val="0"/>
              </a:spcBef>
              <a:spcAft>
                <a:spcPts val="0"/>
              </a:spcAft>
              <a:buSzPts val="1200"/>
              <a:buNone/>
            </a:pPr>
            <a:fld id="{00000000-1234-1234-1234-123412341234}" type="slidenum">
              <a:rPr lang="en-US"/>
              <a:t>21</a:t>
            </a:fld>
            <a:endParaRPr/>
          </a:p>
        </p:txBody>
      </p:sp>
      <p:sp>
        <p:nvSpPr>
          <p:cNvPr id="300" name="Google Shape;300;p21"/>
          <p:cNvSpPr txBox="1"/>
          <p:nvPr/>
        </p:nvSpPr>
        <p:spPr>
          <a:xfrm>
            <a:off x="364951" y="1187275"/>
            <a:ext cx="5593528" cy="2673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①住民税納付先市区町村名をクリックします。</a:t>
            </a:r>
            <a:endParaRPr sz="1650" b="0" i="0" u="none" strike="noStrike" cap="none">
              <a:solidFill>
                <a:schemeClr val="dk1"/>
              </a:solidFill>
              <a:latin typeface="Arial"/>
              <a:ea typeface="Arial"/>
              <a:cs typeface="Arial"/>
              <a:sym typeface="Arial"/>
            </a:endParaRPr>
          </a:p>
        </p:txBody>
      </p:sp>
      <p:sp>
        <p:nvSpPr>
          <p:cNvPr id="301" name="Google Shape;301;p21"/>
          <p:cNvSpPr txBox="1"/>
          <p:nvPr/>
        </p:nvSpPr>
        <p:spPr>
          <a:xfrm>
            <a:off x="5004708" y="3265700"/>
            <a:ext cx="4767942" cy="2210205"/>
          </a:xfrm>
          <a:prstGeom prst="rect">
            <a:avLst/>
          </a:prstGeom>
          <a:noFill/>
          <a:ln>
            <a:noFill/>
          </a:ln>
        </p:spPr>
        <p:txBody>
          <a:bodyPr spcFirstLastPara="1" wrap="square" lIns="0" tIns="12050" rIns="0" bIns="0" anchor="t" anchorCtr="0">
            <a:spAutoFit/>
          </a:bodyPr>
          <a:lstStyle/>
          <a:p>
            <a:pPr marL="12700" marR="5080" lvl="0" indent="0" algn="l" rtl="0">
              <a:lnSpc>
                <a:spcPct val="100400"/>
              </a:lnSpc>
              <a:spcBef>
                <a:spcPts val="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② 遷移した画面下部の、「給与支払報告書」</a:t>
            </a:r>
            <a:br>
              <a:rPr lang="en-US" sz="1650" b="0" i="0" u="none" strike="noStrike" cap="none">
                <a:solidFill>
                  <a:srgbClr val="3E3E3E"/>
                </a:solidFill>
                <a:latin typeface="Arial"/>
                <a:ea typeface="Arial"/>
                <a:cs typeface="Arial"/>
                <a:sym typeface="Arial"/>
              </a:rPr>
            </a:br>
            <a:r>
              <a:rPr lang="en-US" sz="1650" b="0" i="0" u="none" strike="noStrike" cap="none">
                <a:solidFill>
                  <a:srgbClr val="3E3E3E"/>
                </a:solidFill>
                <a:latin typeface="Arial"/>
                <a:ea typeface="Arial"/>
                <a:cs typeface="Arial"/>
                <a:sym typeface="Arial"/>
              </a:rPr>
              <a:t>     をクリックするとプレビューが表示されます。</a:t>
            </a:r>
            <a:endParaRPr sz="1650" b="0" i="0" u="none" strike="noStrike" cap="none">
              <a:solidFill>
                <a:schemeClr val="dk1"/>
              </a:solidFill>
              <a:latin typeface="Arial"/>
              <a:ea typeface="Arial"/>
              <a:cs typeface="Arial"/>
              <a:sym typeface="Arial"/>
            </a:endParaRPr>
          </a:p>
          <a:p>
            <a:pPr marL="0" marR="0" lvl="0" indent="0" algn="l" rtl="0">
              <a:lnSpc>
                <a:spcPct val="100000"/>
              </a:lnSpc>
              <a:spcBef>
                <a:spcPts val="70"/>
              </a:spcBef>
              <a:spcAft>
                <a:spcPts val="0"/>
              </a:spcAft>
              <a:buClr>
                <a:srgbClr val="000000"/>
              </a:buClr>
              <a:buSzPts val="1050"/>
              <a:buFont typeface="Arial"/>
              <a:buNone/>
            </a:pPr>
            <a:endParaRPr sz="1050" b="0" i="0" u="none" strike="noStrike" cap="none">
              <a:solidFill>
                <a:schemeClr val="dk1"/>
              </a:solidFill>
              <a:latin typeface="Arial"/>
              <a:ea typeface="Arial"/>
              <a:cs typeface="Arial"/>
              <a:sym typeface="Arial"/>
            </a:endParaRPr>
          </a:p>
          <a:p>
            <a:pPr marL="0" marR="0" lvl="0" indent="0" algn="l" rtl="0">
              <a:lnSpc>
                <a:spcPct val="100000"/>
              </a:lnSpc>
              <a:spcBef>
                <a:spcPts val="70"/>
              </a:spcBef>
              <a:spcAft>
                <a:spcPts val="0"/>
              </a:spcAft>
              <a:buClr>
                <a:srgbClr val="000000"/>
              </a:buClr>
              <a:buSzPts val="1050"/>
              <a:buFont typeface="Arial"/>
              <a:buNone/>
            </a:pPr>
            <a:endParaRPr sz="1050" b="0" i="0" u="none" strike="noStrike" cap="none">
              <a:solidFill>
                <a:schemeClr val="dk1"/>
              </a:solidFill>
              <a:latin typeface="Arial"/>
              <a:ea typeface="Arial"/>
              <a:cs typeface="Arial"/>
              <a:sym typeface="Arial"/>
            </a:endParaRPr>
          </a:p>
          <a:p>
            <a:pPr marL="12700" marR="186690" lvl="0" indent="0" algn="l" rtl="0">
              <a:lnSpc>
                <a:spcPct val="100000"/>
              </a:lnSpc>
              <a:spcBef>
                <a:spcPts val="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③ 内容を確認し、問題がなければ出力します。</a:t>
            </a:r>
            <a:endParaRPr sz="1650" b="0" i="0" u="none" strike="noStrike" cap="none">
              <a:solidFill>
                <a:schemeClr val="dk1"/>
              </a:solidFill>
              <a:latin typeface="Arial"/>
              <a:ea typeface="Arial"/>
              <a:cs typeface="Arial"/>
              <a:sym typeface="Arial"/>
            </a:endParaRPr>
          </a:p>
          <a:p>
            <a:pPr marL="0" marR="0" lvl="0" indent="0" algn="l" rtl="0">
              <a:lnSpc>
                <a:spcPct val="100000"/>
              </a:lnSpc>
              <a:spcBef>
                <a:spcPts val="75"/>
              </a:spcBef>
              <a:spcAft>
                <a:spcPts val="0"/>
              </a:spcAft>
              <a:buClr>
                <a:srgbClr val="000000"/>
              </a:buClr>
              <a:buSzPts val="1050"/>
              <a:buFont typeface="Arial"/>
              <a:buNone/>
            </a:pPr>
            <a:endParaRPr sz="1050" b="0" i="0" u="none" strike="noStrike" cap="none">
              <a:solidFill>
                <a:schemeClr val="dk1"/>
              </a:solidFill>
              <a:latin typeface="Arial"/>
              <a:ea typeface="Arial"/>
              <a:cs typeface="Arial"/>
              <a:sym typeface="Arial"/>
            </a:endParaRPr>
          </a:p>
          <a:p>
            <a:pPr marL="0" marR="0" lvl="0" indent="0" algn="l" rtl="0">
              <a:lnSpc>
                <a:spcPct val="100000"/>
              </a:lnSpc>
              <a:spcBef>
                <a:spcPts val="75"/>
              </a:spcBef>
              <a:spcAft>
                <a:spcPts val="0"/>
              </a:spcAft>
              <a:buClr>
                <a:srgbClr val="000000"/>
              </a:buClr>
              <a:buSzPts val="1050"/>
              <a:buFont typeface="Arial"/>
              <a:buNone/>
            </a:pPr>
            <a:endParaRPr sz="1050" b="0" i="0" u="none" strike="noStrike" cap="none">
              <a:solidFill>
                <a:schemeClr val="dk1"/>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3E3E3E"/>
                </a:solidFill>
                <a:latin typeface="Arial"/>
                <a:ea typeface="Arial"/>
                <a:cs typeface="Arial"/>
                <a:sym typeface="Arial"/>
              </a:rPr>
              <a:t>※プレビューで表示されるのは「給与支払報告書(総括表)」</a:t>
            </a:r>
            <a:br>
              <a:rPr lang="en-US" sz="1200" b="0" i="0" u="none" strike="noStrike" cap="none">
                <a:solidFill>
                  <a:srgbClr val="3E3E3E"/>
                </a:solidFill>
                <a:latin typeface="Arial"/>
                <a:ea typeface="Arial"/>
                <a:cs typeface="Arial"/>
                <a:sym typeface="Arial"/>
              </a:rPr>
            </a:br>
            <a:r>
              <a:rPr lang="en-US" sz="1200" b="0" i="0" u="none" strike="noStrike" cap="none">
                <a:solidFill>
                  <a:srgbClr val="3E3E3E"/>
                </a:solidFill>
                <a:latin typeface="Arial"/>
                <a:ea typeface="Arial"/>
                <a:cs typeface="Arial"/>
                <a:sym typeface="Arial"/>
              </a:rPr>
              <a:t>    のみとなります。「ダウンロード」していただくと、</a:t>
            </a:r>
            <a:br>
              <a:rPr lang="en-US" sz="1200" b="0" i="0" u="none" strike="noStrike" cap="none">
                <a:solidFill>
                  <a:srgbClr val="3E3E3E"/>
                </a:solidFill>
                <a:latin typeface="Arial"/>
                <a:ea typeface="Arial"/>
                <a:cs typeface="Arial"/>
                <a:sym typeface="Arial"/>
              </a:rPr>
            </a:br>
            <a:r>
              <a:rPr lang="en-US" sz="1200" b="0" i="0" u="none" strike="noStrike" cap="none">
                <a:solidFill>
                  <a:srgbClr val="3E3E3E"/>
                </a:solidFill>
                <a:latin typeface="Arial"/>
                <a:ea typeface="Arial"/>
                <a:cs typeface="Arial"/>
                <a:sym typeface="Arial"/>
              </a:rPr>
              <a:t>    </a:t>
            </a:r>
            <a:r>
              <a:rPr lang="en-US" sz="1200" b="0" i="0" u="none" strike="noStrike" cap="none">
                <a:solidFill>
                  <a:srgbClr val="3E3E3E"/>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各従業員1枚ずつ</a:t>
            </a:r>
            <a:r>
              <a:rPr lang="en-US" sz="1200" b="0" i="0" u="none" strike="noStrike" cap="none">
                <a:solidFill>
                  <a:srgbClr val="3E3E3E"/>
                </a:solidFill>
                <a:latin typeface="Arial"/>
                <a:ea typeface="Arial"/>
                <a:cs typeface="Arial"/>
                <a:sym typeface="Arial"/>
              </a:rPr>
              <a:t>作成される「給与支払報告書（個人別明細書）」</a:t>
            </a:r>
            <a:br>
              <a:rPr lang="en-US" sz="1200" b="0" i="0" u="none" strike="noStrike" cap="none">
                <a:solidFill>
                  <a:srgbClr val="3E3E3E"/>
                </a:solidFill>
                <a:latin typeface="Arial"/>
                <a:ea typeface="Arial"/>
                <a:cs typeface="Arial"/>
                <a:sym typeface="Arial"/>
              </a:rPr>
            </a:br>
            <a:r>
              <a:rPr lang="en-US" sz="1200" b="0" i="0" u="none" strike="noStrike" cap="none">
                <a:solidFill>
                  <a:srgbClr val="3E3E3E"/>
                </a:solidFill>
                <a:latin typeface="Arial"/>
                <a:ea typeface="Arial"/>
                <a:cs typeface="Arial"/>
                <a:sym typeface="Arial"/>
              </a:rPr>
              <a:t>    が出力されます。</a:t>
            </a:r>
            <a:endParaRPr sz="1200" b="0" i="0" u="none" strike="noStrike" cap="none">
              <a:solidFill>
                <a:schemeClr val="dk1"/>
              </a:solidFill>
              <a:latin typeface="Arial"/>
              <a:ea typeface="Arial"/>
              <a:cs typeface="Arial"/>
              <a:sym typeface="Arial"/>
            </a:endParaRPr>
          </a:p>
        </p:txBody>
      </p:sp>
      <p:pic>
        <p:nvPicPr>
          <p:cNvPr id="302" name="Google Shape;302;p21"/>
          <p:cNvPicPr preferRelativeResize="0"/>
          <p:nvPr/>
        </p:nvPicPr>
        <p:blipFill rotWithShape="1">
          <a:blip r:embed="rId4">
            <a:alphaModFix/>
          </a:blip>
          <a:srcRect/>
          <a:stretch/>
        </p:blipFill>
        <p:spPr>
          <a:xfrm>
            <a:off x="364951" y="1549741"/>
            <a:ext cx="7326519" cy="1091175"/>
          </a:xfrm>
          <a:prstGeom prst="rect">
            <a:avLst/>
          </a:prstGeom>
          <a:noFill/>
          <a:ln w="9525" cap="flat" cmpd="sng">
            <a:solidFill>
              <a:schemeClr val="dk1"/>
            </a:solidFill>
            <a:prstDash val="solid"/>
            <a:round/>
            <a:headEnd type="none" w="sm" len="sm"/>
            <a:tailEnd type="none" w="sm" len="sm"/>
          </a:ln>
        </p:spPr>
      </p:pic>
      <p:pic>
        <p:nvPicPr>
          <p:cNvPr id="303" name="Google Shape;303;p21"/>
          <p:cNvPicPr preferRelativeResize="0"/>
          <p:nvPr/>
        </p:nvPicPr>
        <p:blipFill rotWithShape="1">
          <a:blip r:embed="rId5">
            <a:alphaModFix/>
          </a:blip>
          <a:srcRect/>
          <a:stretch/>
        </p:blipFill>
        <p:spPr>
          <a:xfrm>
            <a:off x="364951" y="2942730"/>
            <a:ext cx="4545399" cy="2914604"/>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2"/>
          <p:cNvSpPr txBox="1">
            <a:spLocks noGrp="1"/>
          </p:cNvSpPr>
          <p:nvPr>
            <p:ph type="title"/>
          </p:nvPr>
        </p:nvSpPr>
        <p:spPr>
          <a:xfrm>
            <a:off x="364951" y="380825"/>
            <a:ext cx="6860700" cy="3822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a:t>自動作成された給与支払報告書を出力する</a:t>
            </a:r>
            <a:endParaRPr/>
          </a:p>
        </p:txBody>
      </p:sp>
      <p:sp>
        <p:nvSpPr>
          <p:cNvPr id="309" name="Google Shape;309;p22"/>
          <p:cNvSpPr txBox="1"/>
          <p:nvPr/>
        </p:nvSpPr>
        <p:spPr>
          <a:xfrm>
            <a:off x="4930822" y="1232647"/>
            <a:ext cx="4507015" cy="99834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3E3E3E"/>
                </a:solidFill>
                <a:latin typeface="Arial"/>
                <a:ea typeface="Arial"/>
                <a:cs typeface="Arial"/>
                <a:sym typeface="Arial"/>
              </a:rPr>
              <a:t>給与支払報告書は電子申請用ファイルの</a:t>
            </a:r>
            <a:br>
              <a:rPr lang="en-US" sz="1600" b="0" i="0" u="none" strike="noStrike" cap="none">
                <a:solidFill>
                  <a:srgbClr val="3E3E3E"/>
                </a:solidFill>
                <a:latin typeface="Arial"/>
                <a:ea typeface="Arial"/>
                <a:cs typeface="Arial"/>
                <a:sym typeface="Arial"/>
              </a:rPr>
            </a:br>
            <a:r>
              <a:rPr lang="en-US" sz="1600" b="0" i="0" u="none" strike="noStrike" cap="none">
                <a:solidFill>
                  <a:srgbClr val="3E3E3E"/>
                </a:solidFill>
                <a:latin typeface="Arial"/>
                <a:ea typeface="Arial"/>
                <a:cs typeface="Arial"/>
                <a:sym typeface="Arial"/>
              </a:rPr>
              <a:t>出力が可能です。</a:t>
            </a:r>
            <a:endParaRPr sz="1600" b="0" i="0" u="none" strike="noStrike" cap="none">
              <a:solidFill>
                <a:schemeClr val="dk1"/>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1650"/>
              <a:buFont typeface="Arial"/>
              <a:buNone/>
            </a:pPr>
            <a:r>
              <a:rPr lang="en-US" sz="1600" b="0" i="0" u="none" strike="noStrike" cap="none">
                <a:solidFill>
                  <a:srgbClr val="3E3E3E"/>
                </a:solidFill>
                <a:latin typeface="Arial"/>
                <a:ea typeface="Arial"/>
                <a:cs typeface="Arial"/>
                <a:sym typeface="Arial"/>
              </a:rPr>
              <a:t/>
            </a:r>
            <a:br>
              <a:rPr lang="en-US" sz="1600" b="0" i="0" u="none" strike="noStrike" cap="none">
                <a:solidFill>
                  <a:srgbClr val="3E3E3E"/>
                </a:solidFill>
                <a:latin typeface="Arial"/>
                <a:ea typeface="Arial"/>
                <a:cs typeface="Arial"/>
                <a:sym typeface="Arial"/>
              </a:rPr>
            </a:br>
            <a:endParaRPr sz="1600" b="0" i="0" u="none" strike="noStrike" cap="none">
              <a:solidFill>
                <a:schemeClr val="dk1"/>
              </a:solidFill>
              <a:latin typeface="Arial"/>
              <a:ea typeface="Arial"/>
              <a:cs typeface="Arial"/>
              <a:sym typeface="Arial"/>
            </a:endParaRPr>
          </a:p>
        </p:txBody>
      </p:sp>
      <p:pic>
        <p:nvPicPr>
          <p:cNvPr id="310" name="Google Shape;310;p22"/>
          <p:cNvPicPr preferRelativeResize="0"/>
          <p:nvPr/>
        </p:nvPicPr>
        <p:blipFill rotWithShape="1">
          <a:blip r:embed="rId3">
            <a:alphaModFix/>
          </a:blip>
          <a:srcRect/>
          <a:stretch/>
        </p:blipFill>
        <p:spPr>
          <a:xfrm>
            <a:off x="9034387" y="1111131"/>
            <a:ext cx="661128" cy="656572"/>
          </a:xfrm>
          <a:prstGeom prst="rect">
            <a:avLst/>
          </a:prstGeom>
          <a:noFill/>
          <a:ln>
            <a:noFill/>
          </a:ln>
        </p:spPr>
      </p:pic>
      <p:sp>
        <p:nvSpPr>
          <p:cNvPr id="311" name="Google Shape;311;p22"/>
          <p:cNvSpPr txBox="1">
            <a:spLocks noGrp="1"/>
          </p:cNvSpPr>
          <p:nvPr>
            <p:ph type="ftr" idx="11"/>
          </p:nvPr>
        </p:nvSpPr>
        <p:spPr>
          <a:xfrm>
            <a:off x="1866138" y="6425621"/>
            <a:ext cx="7571700" cy="194100"/>
          </a:xfrm>
          <a:prstGeom prst="rect">
            <a:avLst/>
          </a:prstGeom>
          <a:noFill/>
          <a:ln>
            <a:noFill/>
          </a:ln>
        </p:spPr>
        <p:txBody>
          <a:bodyPr spcFirstLastPara="1" wrap="square" lIns="0" tIns="4425" rIns="0" bIns="0" anchor="t" anchorCtr="0">
            <a:spAutoFit/>
          </a:bodyPr>
          <a:lstStyle/>
          <a:p>
            <a:pPr marL="12700" marR="5080" lvl="0" indent="0" algn="l" rtl="0">
              <a:lnSpc>
                <a:spcPct val="105300"/>
              </a:lnSpc>
              <a:spcBef>
                <a:spcPts val="0"/>
              </a:spcBef>
              <a:spcAft>
                <a:spcPts val="0"/>
              </a:spcAft>
              <a:buClr>
                <a:schemeClr val="dk1"/>
              </a:buClr>
              <a:buSzPts val="1400"/>
              <a:buFont typeface="Arial"/>
              <a:buNone/>
            </a:pPr>
            <a:r>
              <a:rPr lang="en-US"/>
              <a:t>本資料を無断で第三者に提示し、閲覧させ、また、複製、配布、譲渡することを固く禁じます。また、本資料に関する知的財産権は株式会社DONUTSに帰属し、本資料を無断で修正・加工することを固く禁じます。なお、株式会社DONUTSは、本資料の内容の正確性、完全性等について、何ら保証しません。</a:t>
            </a:r>
            <a:endParaRPr/>
          </a:p>
        </p:txBody>
      </p:sp>
      <p:sp>
        <p:nvSpPr>
          <p:cNvPr id="312" name="Google Shape;312;p22"/>
          <p:cNvSpPr txBox="1">
            <a:spLocks noGrp="1"/>
          </p:cNvSpPr>
          <p:nvPr>
            <p:ph type="sldNum" idx="12"/>
          </p:nvPr>
        </p:nvSpPr>
        <p:spPr>
          <a:xfrm>
            <a:off x="9605136" y="6551190"/>
            <a:ext cx="261000" cy="204600"/>
          </a:xfrm>
          <a:prstGeom prst="rect">
            <a:avLst/>
          </a:prstGeom>
          <a:noFill/>
          <a:ln>
            <a:noFill/>
          </a:ln>
        </p:spPr>
        <p:txBody>
          <a:bodyPr spcFirstLastPara="1" wrap="square" lIns="0" tIns="19675" rIns="0" bIns="0" anchor="t" anchorCtr="0">
            <a:spAutoFit/>
          </a:bodyPr>
          <a:lstStyle/>
          <a:p>
            <a:pPr marL="38100" lvl="0" indent="0" algn="l" rtl="0">
              <a:lnSpc>
                <a:spcPct val="100000"/>
              </a:lnSpc>
              <a:spcBef>
                <a:spcPts val="0"/>
              </a:spcBef>
              <a:spcAft>
                <a:spcPts val="0"/>
              </a:spcAft>
              <a:buSzPts val="1200"/>
              <a:buNone/>
            </a:pPr>
            <a:fld id="{00000000-1234-1234-1234-123412341234}" type="slidenum">
              <a:rPr lang="en-US"/>
              <a:t>22</a:t>
            </a:fld>
            <a:endParaRPr/>
          </a:p>
        </p:txBody>
      </p:sp>
      <p:pic>
        <p:nvPicPr>
          <p:cNvPr id="313" name="Google Shape;313;p22"/>
          <p:cNvPicPr preferRelativeResize="0"/>
          <p:nvPr/>
        </p:nvPicPr>
        <p:blipFill rotWithShape="1">
          <a:blip r:embed="rId4">
            <a:alphaModFix/>
          </a:blip>
          <a:srcRect/>
          <a:stretch/>
        </p:blipFill>
        <p:spPr>
          <a:xfrm>
            <a:off x="309673" y="1232647"/>
            <a:ext cx="4470874" cy="1642362"/>
          </a:xfrm>
          <a:prstGeom prst="rect">
            <a:avLst/>
          </a:prstGeom>
          <a:noFill/>
          <a:ln w="9525" cap="flat" cmpd="sng">
            <a:solidFill>
              <a:schemeClr val="dk1"/>
            </a:solidFill>
            <a:prstDash val="solid"/>
            <a:round/>
            <a:headEnd type="none" w="sm" len="sm"/>
            <a:tailEnd type="none" w="sm" len="sm"/>
          </a:ln>
        </p:spPr>
      </p:pic>
      <p:sp>
        <p:nvSpPr>
          <p:cNvPr id="314" name="Google Shape;314;p22"/>
          <p:cNvSpPr txBox="1"/>
          <p:nvPr/>
        </p:nvSpPr>
        <p:spPr>
          <a:xfrm>
            <a:off x="4930823" y="1832179"/>
            <a:ext cx="4589656" cy="3952995"/>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3E3E3E"/>
                </a:solidFill>
                <a:latin typeface="Arial"/>
                <a:ea typeface="Arial"/>
                <a:cs typeface="Arial"/>
                <a:sym typeface="Arial"/>
              </a:rPr>
              <a:t>「提出用CSVダウンロード」をクリックすると</a:t>
            </a:r>
            <a:br>
              <a:rPr lang="en-US" sz="1600" b="0" i="0" u="none" strike="noStrike" cap="none">
                <a:solidFill>
                  <a:srgbClr val="3E3E3E"/>
                </a:solidFill>
                <a:latin typeface="Arial"/>
                <a:ea typeface="Arial"/>
                <a:cs typeface="Arial"/>
                <a:sym typeface="Arial"/>
              </a:rPr>
            </a:br>
            <a:r>
              <a:rPr lang="en-US" sz="1600" b="0" i="0" u="none" strike="noStrike" cap="none">
                <a:solidFill>
                  <a:srgbClr val="3E3E3E"/>
                </a:solidFill>
                <a:latin typeface="Arial"/>
                <a:ea typeface="Arial"/>
                <a:cs typeface="Arial"/>
                <a:sym typeface="Arial"/>
              </a:rPr>
              <a:t>電子申請用のCSVを出力できます。</a:t>
            </a:r>
            <a:endParaRPr sz="1600" b="0" i="0" u="none" strike="noStrike" cap="none">
              <a:solidFill>
                <a:schemeClr val="dk1"/>
              </a:solidFill>
              <a:latin typeface="Arial"/>
              <a:ea typeface="Arial"/>
              <a:cs typeface="Arial"/>
              <a:sym typeface="Arial"/>
            </a:endParaRPr>
          </a:p>
          <a:p>
            <a:pPr marL="12700" marR="39370" lvl="0" indent="0" algn="l" rtl="0">
              <a:lnSpc>
                <a:spcPct val="100000"/>
              </a:lnSpc>
              <a:spcBef>
                <a:spcPts val="5"/>
              </a:spcBef>
              <a:spcAft>
                <a:spcPts val="0"/>
              </a:spcAft>
              <a:buClr>
                <a:srgbClr val="000000"/>
              </a:buClr>
              <a:buSzPts val="1600"/>
              <a:buFont typeface="Arial"/>
              <a:buNone/>
            </a:pPr>
            <a:r>
              <a:rPr lang="en-US" sz="1600" b="0" i="0" u="none" strike="noStrike" cap="none">
                <a:solidFill>
                  <a:srgbClr val="3E3E3E"/>
                </a:solidFill>
                <a:latin typeface="Arial"/>
                <a:ea typeface="Arial"/>
                <a:cs typeface="Arial"/>
                <a:sym typeface="Arial"/>
              </a:rPr>
              <a:t>こちらのCSVをeLTAXにアップロードしていた</a:t>
            </a:r>
            <a:br>
              <a:rPr lang="en-US" sz="1600" b="0" i="0" u="none" strike="noStrike" cap="none">
                <a:solidFill>
                  <a:srgbClr val="3E3E3E"/>
                </a:solidFill>
                <a:latin typeface="Arial"/>
                <a:ea typeface="Arial"/>
                <a:cs typeface="Arial"/>
                <a:sym typeface="Arial"/>
              </a:rPr>
            </a:br>
            <a:r>
              <a:rPr lang="en-US" sz="1600" b="0" i="0" u="none" strike="noStrike" cap="none">
                <a:solidFill>
                  <a:srgbClr val="3E3E3E"/>
                </a:solidFill>
                <a:latin typeface="Arial"/>
                <a:ea typeface="Arial"/>
                <a:cs typeface="Arial"/>
                <a:sym typeface="Arial"/>
              </a:rPr>
              <a:t>だくことで、給与支払報告書の届出が可能です。</a:t>
            </a:r>
            <a:endParaRPr sz="1600" b="0" i="0" u="none" strike="noStrike" cap="none">
              <a:solidFill>
                <a:schemeClr val="dk1"/>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給与支払報告書及び源泉徴収票をeLTAXを利用して、一括して提出する場合は「給与支払報告書と源泉徴収票のCSVファイルを一括作成する」を選択します。</a:t>
            </a:r>
            <a:endParaRPr sz="16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
            </a:r>
            <a:br>
              <a:rPr lang="en-US" sz="1600" b="0" i="0" u="none" strike="noStrike" cap="none">
                <a:solidFill>
                  <a:srgbClr val="000000"/>
                </a:solidFill>
                <a:latin typeface="Arial"/>
                <a:ea typeface="Arial"/>
                <a:cs typeface="Arial"/>
                <a:sym typeface="Arial"/>
              </a:rPr>
            </a:br>
            <a:r>
              <a:rPr lang="en-US" sz="1600" b="0" i="0" u="none" strike="noStrike" cap="none">
                <a:solidFill>
                  <a:srgbClr val="000000"/>
                </a:solidFill>
                <a:latin typeface="Arial"/>
                <a:ea typeface="Arial"/>
                <a:cs typeface="Arial"/>
                <a:sym typeface="Arial"/>
              </a:rPr>
              <a:t>eLTAXに一括して送信することで支払報告書は各市区町村に、源泉徴収票についてはe-Taxで事業者の方の所轄税務署にそれぞれ提出されます。</a:t>
            </a:r>
            <a:br>
              <a:rPr lang="en-US" sz="1600" b="0" i="0" u="none" strike="noStrike" cap="none">
                <a:solidFill>
                  <a:srgbClr val="000000"/>
                </a:solidFill>
                <a:latin typeface="Arial"/>
                <a:ea typeface="Arial"/>
                <a:cs typeface="Arial"/>
                <a:sym typeface="Arial"/>
              </a:rPr>
            </a:br>
            <a:r>
              <a:rPr lang="en-US" sz="1600" b="0" i="0" u="none" strike="noStrike" cap="none">
                <a:solidFill>
                  <a:srgbClr val="000000"/>
                </a:solidFill>
                <a:latin typeface="Arial"/>
                <a:ea typeface="Arial"/>
                <a:cs typeface="Arial"/>
                <a:sym typeface="Arial"/>
              </a:rPr>
              <a:t>別途、所轄の税務署に源泉徴収票を提出する必要はありません。</a:t>
            </a:r>
            <a:endParaRPr sz="1600" b="0" i="0" u="none" strike="noStrike" cap="none">
              <a:solidFill>
                <a:schemeClr val="dk1"/>
              </a:solidFill>
              <a:latin typeface="Arial"/>
              <a:ea typeface="Arial"/>
              <a:cs typeface="Arial"/>
              <a:sym typeface="Arial"/>
            </a:endParaRPr>
          </a:p>
        </p:txBody>
      </p:sp>
      <p:pic>
        <p:nvPicPr>
          <p:cNvPr id="315" name="Google Shape;315;p22"/>
          <p:cNvPicPr preferRelativeResize="0"/>
          <p:nvPr/>
        </p:nvPicPr>
        <p:blipFill rotWithShape="1">
          <a:blip r:embed="rId5">
            <a:alphaModFix/>
          </a:blip>
          <a:srcRect/>
          <a:stretch/>
        </p:blipFill>
        <p:spPr>
          <a:xfrm>
            <a:off x="309673" y="3394612"/>
            <a:ext cx="4467433" cy="2294087"/>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3"/>
          <p:cNvSpPr txBox="1">
            <a:spLocks noGrp="1"/>
          </p:cNvSpPr>
          <p:nvPr>
            <p:ph type="title"/>
          </p:nvPr>
        </p:nvSpPr>
        <p:spPr>
          <a:xfrm>
            <a:off x="510951" y="342075"/>
            <a:ext cx="8417100" cy="3822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0">
                <a:latin typeface="Quattrocento Sans"/>
                <a:ea typeface="Quattrocento Sans"/>
                <a:cs typeface="Quattrocento Sans"/>
                <a:sym typeface="Quattrocento Sans"/>
              </a:rPr>
              <a:t>☑</a:t>
            </a:r>
            <a:r>
              <a:rPr lang="en-US"/>
              <a:t>税務署提出準備を行う（源泉徴収票、法定調書合計表）</a:t>
            </a:r>
            <a:endParaRPr/>
          </a:p>
        </p:txBody>
      </p:sp>
      <p:sp>
        <p:nvSpPr>
          <p:cNvPr id="321" name="Google Shape;321;p23"/>
          <p:cNvSpPr txBox="1"/>
          <p:nvPr/>
        </p:nvSpPr>
        <p:spPr>
          <a:xfrm>
            <a:off x="641698" y="1149266"/>
            <a:ext cx="5751900" cy="2673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TODOの中の「税務署提出準備」をクリックします。</a:t>
            </a:r>
            <a:endParaRPr sz="1650" b="0" i="0" u="none" strike="noStrike" cap="none">
              <a:solidFill>
                <a:schemeClr val="dk1"/>
              </a:solidFill>
              <a:latin typeface="Arial"/>
              <a:ea typeface="Arial"/>
              <a:cs typeface="Arial"/>
              <a:sym typeface="Arial"/>
            </a:endParaRPr>
          </a:p>
        </p:txBody>
      </p:sp>
      <p:sp>
        <p:nvSpPr>
          <p:cNvPr id="322" name="Google Shape;322;p23"/>
          <p:cNvSpPr txBox="1"/>
          <p:nvPr/>
        </p:nvSpPr>
        <p:spPr>
          <a:xfrm>
            <a:off x="711200" y="4459350"/>
            <a:ext cx="8726638" cy="775202"/>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遷移したページには、源泉徴収票の提出対象となる条件の記載があります。</a:t>
            </a:r>
            <a:endParaRPr sz="1650" b="0" i="0" u="none" strike="noStrike" cap="none">
              <a:solidFill>
                <a:schemeClr val="dk1"/>
              </a:solidFill>
              <a:latin typeface="Arial"/>
              <a:ea typeface="Arial"/>
              <a:cs typeface="Arial"/>
              <a:sym typeface="Arial"/>
            </a:endParaRPr>
          </a:p>
          <a:p>
            <a:pPr marL="12700" marR="88265" lvl="0" indent="0" algn="l" rtl="0">
              <a:lnSpc>
                <a:spcPct val="100000"/>
              </a:lnSpc>
              <a:spcBef>
                <a:spcPts val="15"/>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源泉徴収票提出対象者は、基準に従ってシステムが自動分類しますが、誤りがある場合は</a:t>
            </a:r>
            <a:br>
              <a:rPr lang="en-US" sz="1650" b="0" i="0" u="none" strike="noStrike" cap="none">
                <a:solidFill>
                  <a:srgbClr val="3E3E3E"/>
                </a:solidFill>
                <a:latin typeface="Arial"/>
                <a:ea typeface="Arial"/>
                <a:cs typeface="Arial"/>
                <a:sym typeface="Arial"/>
              </a:rPr>
            </a:br>
            <a:r>
              <a:rPr lang="en-US" sz="1650" b="0" i="0" u="none" strike="noStrike" cap="none">
                <a:solidFill>
                  <a:srgbClr val="3E3E3E"/>
                </a:solidFill>
                <a:latin typeface="Arial"/>
                <a:ea typeface="Arial"/>
                <a:cs typeface="Arial"/>
                <a:sym typeface="Arial"/>
              </a:rPr>
              <a:t>手動でご変更ください。</a:t>
            </a:r>
            <a:endParaRPr sz="1650" b="0" i="0" u="none" strike="noStrike" cap="none">
              <a:solidFill>
                <a:schemeClr val="dk1"/>
              </a:solidFill>
              <a:latin typeface="Arial"/>
              <a:ea typeface="Arial"/>
              <a:cs typeface="Arial"/>
              <a:sym typeface="Arial"/>
            </a:endParaRPr>
          </a:p>
        </p:txBody>
      </p:sp>
      <p:sp>
        <p:nvSpPr>
          <p:cNvPr id="323" name="Google Shape;323;p23"/>
          <p:cNvSpPr txBox="1">
            <a:spLocks noGrp="1"/>
          </p:cNvSpPr>
          <p:nvPr>
            <p:ph type="ftr" idx="11"/>
          </p:nvPr>
        </p:nvSpPr>
        <p:spPr>
          <a:xfrm>
            <a:off x="1866138" y="6425621"/>
            <a:ext cx="7571700" cy="194100"/>
          </a:xfrm>
          <a:prstGeom prst="rect">
            <a:avLst/>
          </a:prstGeom>
          <a:noFill/>
          <a:ln>
            <a:noFill/>
          </a:ln>
        </p:spPr>
        <p:txBody>
          <a:bodyPr spcFirstLastPara="1" wrap="square" lIns="0" tIns="4425" rIns="0" bIns="0" anchor="t" anchorCtr="0">
            <a:spAutoFit/>
          </a:bodyPr>
          <a:lstStyle/>
          <a:p>
            <a:pPr marL="12700" marR="5080" lvl="0" indent="0" algn="l" rtl="0">
              <a:lnSpc>
                <a:spcPct val="105300"/>
              </a:lnSpc>
              <a:spcBef>
                <a:spcPts val="0"/>
              </a:spcBef>
              <a:spcAft>
                <a:spcPts val="0"/>
              </a:spcAft>
              <a:buClr>
                <a:schemeClr val="dk1"/>
              </a:buClr>
              <a:buSzPts val="1400"/>
              <a:buFont typeface="Arial"/>
              <a:buNone/>
            </a:pPr>
            <a:r>
              <a:rPr lang="en-US"/>
              <a:t>本資料を無断で第三者に提示し、閲覧させ、また、複製、配布、譲渡することを固く禁じます。また、本資料に関する知的財産権は株式会社DONUTSに帰属し、本資料を無断で修正・加工することを固く禁じます。なお、株式会社DONUTSは、本資料の内容の正確性、完全性等について、何ら保証しません。</a:t>
            </a:r>
            <a:endParaRPr/>
          </a:p>
        </p:txBody>
      </p:sp>
      <p:sp>
        <p:nvSpPr>
          <p:cNvPr id="324" name="Google Shape;324;p23"/>
          <p:cNvSpPr txBox="1">
            <a:spLocks noGrp="1"/>
          </p:cNvSpPr>
          <p:nvPr>
            <p:ph type="sldNum" idx="12"/>
          </p:nvPr>
        </p:nvSpPr>
        <p:spPr>
          <a:xfrm>
            <a:off x="9605136" y="6551190"/>
            <a:ext cx="261000" cy="204600"/>
          </a:xfrm>
          <a:prstGeom prst="rect">
            <a:avLst/>
          </a:prstGeom>
          <a:noFill/>
          <a:ln>
            <a:noFill/>
          </a:ln>
        </p:spPr>
        <p:txBody>
          <a:bodyPr spcFirstLastPara="1" wrap="square" lIns="0" tIns="19675" rIns="0" bIns="0" anchor="t" anchorCtr="0">
            <a:spAutoFit/>
          </a:bodyPr>
          <a:lstStyle/>
          <a:p>
            <a:pPr marL="38100" lvl="0" indent="0" algn="l" rtl="0">
              <a:lnSpc>
                <a:spcPct val="100000"/>
              </a:lnSpc>
              <a:spcBef>
                <a:spcPts val="0"/>
              </a:spcBef>
              <a:spcAft>
                <a:spcPts val="0"/>
              </a:spcAft>
              <a:buSzPts val="1200"/>
              <a:buNone/>
            </a:pPr>
            <a:fld id="{00000000-1234-1234-1234-123412341234}" type="slidenum">
              <a:rPr lang="en-US"/>
              <a:t>23</a:t>
            </a:fld>
            <a:endParaRPr/>
          </a:p>
        </p:txBody>
      </p:sp>
      <p:pic>
        <p:nvPicPr>
          <p:cNvPr id="325" name="Google Shape;325;p23"/>
          <p:cNvPicPr preferRelativeResize="0"/>
          <p:nvPr/>
        </p:nvPicPr>
        <p:blipFill rotWithShape="1">
          <a:blip r:embed="rId3">
            <a:alphaModFix/>
          </a:blip>
          <a:srcRect/>
          <a:stretch/>
        </p:blipFill>
        <p:spPr>
          <a:xfrm>
            <a:off x="641698" y="1469293"/>
            <a:ext cx="4422814" cy="2845050"/>
          </a:xfrm>
          <a:prstGeom prst="rect">
            <a:avLst/>
          </a:prstGeom>
          <a:noFill/>
          <a:ln>
            <a:noFill/>
          </a:ln>
        </p:spPr>
      </p:pic>
      <p:pic>
        <p:nvPicPr>
          <p:cNvPr id="326" name="Google Shape;326;p23"/>
          <p:cNvPicPr preferRelativeResize="0"/>
          <p:nvPr/>
        </p:nvPicPr>
        <p:blipFill rotWithShape="1">
          <a:blip r:embed="rId4">
            <a:alphaModFix/>
          </a:blip>
          <a:srcRect/>
          <a:stretch/>
        </p:blipFill>
        <p:spPr>
          <a:xfrm>
            <a:off x="6023684" y="1925821"/>
            <a:ext cx="2838846" cy="1933845"/>
          </a:xfrm>
          <a:prstGeom prst="rect">
            <a:avLst/>
          </a:prstGeom>
          <a:noFill/>
          <a:ln w="9525" cap="flat" cmpd="sng">
            <a:solidFill>
              <a:schemeClr val="dk1"/>
            </a:solidFill>
            <a:prstDash val="solid"/>
            <a:round/>
            <a:headEnd type="none" w="sm" len="sm"/>
            <a:tailEnd type="none" w="sm" len="sm"/>
          </a:ln>
        </p:spPr>
      </p:pic>
      <p:sp>
        <p:nvSpPr>
          <p:cNvPr id="327" name="Google Shape;327;p23"/>
          <p:cNvSpPr/>
          <p:nvPr/>
        </p:nvSpPr>
        <p:spPr>
          <a:xfrm>
            <a:off x="7805057" y="2065563"/>
            <a:ext cx="914400" cy="1652511"/>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8" name="Google Shape;328;p23"/>
          <p:cNvSpPr txBox="1"/>
          <p:nvPr/>
        </p:nvSpPr>
        <p:spPr>
          <a:xfrm>
            <a:off x="1796526" y="5379559"/>
            <a:ext cx="7939110" cy="567453"/>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3E3E3E"/>
                </a:solidFill>
                <a:latin typeface="Arial"/>
                <a:ea typeface="Arial"/>
                <a:cs typeface="Arial"/>
                <a:sym typeface="Arial"/>
              </a:rPr>
              <a:t>「給与所得の源泉徴収票」の提出範囲について→ </a:t>
            </a:r>
            <a:r>
              <a:rPr lang="en-US" sz="1200" b="0" i="0" u="sng" strike="noStrike" cap="none">
                <a:solidFill>
                  <a:srgbClr val="AE4345"/>
                </a:solidFill>
                <a:latin typeface="Arial"/>
                <a:ea typeface="Arial"/>
                <a:cs typeface="Arial"/>
                <a:sym typeface="Aria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https://www.nta.go.jp/taxes/shiraberu/ta</a:t>
            </a:r>
            <a:r>
              <a:rPr lang="en-US" sz="1200" b="0" i="0" u="sng" strike="noStrike" cap="none">
                <a:solidFill>
                  <a:srgbClr val="AE4345"/>
                </a:solidFill>
                <a:latin typeface="Arial"/>
                <a:ea typeface="Arial"/>
                <a:cs typeface="Arial"/>
                <a:sym typeface="Arial"/>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xanswer/hotei/7411.htm</a:t>
            </a:r>
            <a:endParaRPr sz="1200" b="0" i="0" u="none" strike="noStrike" cap="none">
              <a:solidFill>
                <a:schemeClr val="dk1"/>
              </a:solidFill>
              <a:latin typeface="Arial"/>
              <a:ea typeface="Arial"/>
              <a:cs typeface="Arial"/>
              <a:sym typeface="Arial"/>
            </a:endParaRPr>
          </a:p>
          <a:p>
            <a:pPr marL="12700" marR="508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3E3E3E"/>
                </a:solidFill>
                <a:latin typeface="Arial"/>
                <a:ea typeface="Arial"/>
                <a:cs typeface="Arial"/>
                <a:sym typeface="Arial"/>
              </a:rPr>
              <a:t>※ジョブカン労務HRまたは給与計算の従業員情報の「雇用形態」に「役員」と登録している場合は</a:t>
            </a:r>
            <a:br>
              <a:rPr lang="en-US" sz="1200" b="0" i="0" u="none" strike="noStrike" cap="none">
                <a:solidFill>
                  <a:srgbClr val="3E3E3E"/>
                </a:solidFill>
                <a:latin typeface="Arial"/>
                <a:ea typeface="Arial"/>
                <a:cs typeface="Arial"/>
                <a:sym typeface="Arial"/>
              </a:rPr>
            </a:br>
            <a:r>
              <a:rPr lang="en-US" sz="1200" b="0" i="0" u="none" strike="noStrike" cap="none">
                <a:solidFill>
                  <a:srgbClr val="3E3E3E"/>
                </a:solidFill>
                <a:latin typeface="Arial"/>
                <a:ea typeface="Arial"/>
                <a:cs typeface="Arial"/>
                <a:sym typeface="Arial"/>
              </a:rPr>
              <a:t>    法定調書合計表にて役員」として判定されます。</a:t>
            </a:r>
            <a:endParaRPr sz="1200" b="0" i="0" u="none" strike="noStrike" cap="non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4"/>
          <p:cNvSpPr txBox="1">
            <a:spLocks noGrp="1"/>
          </p:cNvSpPr>
          <p:nvPr>
            <p:ph type="title"/>
          </p:nvPr>
        </p:nvSpPr>
        <p:spPr>
          <a:xfrm>
            <a:off x="641698" y="345450"/>
            <a:ext cx="6854700" cy="3822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a:t>税務署提出対象か判定を確認⇒出力</a:t>
            </a:r>
            <a:endParaRPr/>
          </a:p>
        </p:txBody>
      </p:sp>
      <p:sp>
        <p:nvSpPr>
          <p:cNvPr id="334" name="Google Shape;334;p24"/>
          <p:cNvSpPr txBox="1"/>
          <p:nvPr/>
        </p:nvSpPr>
        <p:spPr>
          <a:xfrm>
            <a:off x="394764" y="1184963"/>
            <a:ext cx="8782200" cy="2673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源泉徴収票（税務署提出用）ページの、右側に「税務署提出対象」という列があります。</a:t>
            </a:r>
            <a:endParaRPr sz="1650" b="0" i="0" u="none" strike="noStrike" cap="none">
              <a:solidFill>
                <a:schemeClr val="dk1"/>
              </a:solidFill>
              <a:latin typeface="Arial"/>
              <a:ea typeface="Arial"/>
              <a:cs typeface="Arial"/>
              <a:sym typeface="Arial"/>
            </a:endParaRPr>
          </a:p>
        </p:txBody>
      </p:sp>
      <p:pic>
        <p:nvPicPr>
          <p:cNvPr id="335" name="Google Shape;335;p24"/>
          <p:cNvPicPr preferRelativeResize="0"/>
          <p:nvPr/>
        </p:nvPicPr>
        <p:blipFill rotWithShape="1">
          <a:blip r:embed="rId3">
            <a:alphaModFix/>
          </a:blip>
          <a:srcRect/>
          <a:stretch/>
        </p:blipFill>
        <p:spPr>
          <a:xfrm>
            <a:off x="394764" y="1634728"/>
            <a:ext cx="5187889" cy="2673400"/>
          </a:xfrm>
          <a:prstGeom prst="rect">
            <a:avLst/>
          </a:prstGeom>
          <a:noFill/>
          <a:ln w="9525" cap="flat" cmpd="sng">
            <a:solidFill>
              <a:srgbClr val="929292"/>
            </a:solidFill>
            <a:prstDash val="solid"/>
            <a:round/>
            <a:headEnd type="none" w="sm" len="sm"/>
            <a:tailEnd type="none" w="sm" len="sm"/>
          </a:ln>
        </p:spPr>
      </p:pic>
      <p:sp>
        <p:nvSpPr>
          <p:cNvPr id="336" name="Google Shape;336;p24"/>
          <p:cNvSpPr txBox="1"/>
          <p:nvPr/>
        </p:nvSpPr>
        <p:spPr>
          <a:xfrm>
            <a:off x="5835130" y="2508900"/>
            <a:ext cx="3876906" cy="3567643"/>
          </a:xfrm>
          <a:prstGeom prst="rect">
            <a:avLst/>
          </a:prstGeom>
          <a:noFill/>
          <a:ln>
            <a:noFill/>
          </a:ln>
        </p:spPr>
        <p:txBody>
          <a:bodyPr spcFirstLastPara="1" wrap="square" lIns="0" tIns="12700" rIns="0" bIns="0" anchor="t" anchorCtr="0">
            <a:spAutoFit/>
          </a:bodyPr>
          <a:lstStyle/>
          <a:p>
            <a:pPr marL="12700" marR="69215" lvl="0" indent="0" algn="l" rtl="0">
              <a:lnSpc>
                <a:spcPct val="100299"/>
              </a:lnSpc>
              <a:spcBef>
                <a:spcPts val="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① もし、システムの自動判定結果が</a:t>
            </a:r>
            <a:br>
              <a:rPr lang="en-US" sz="1650" b="0" i="0" u="none" strike="noStrike" cap="none">
                <a:solidFill>
                  <a:srgbClr val="3E3E3E"/>
                </a:solidFill>
                <a:latin typeface="Arial"/>
                <a:ea typeface="Arial"/>
                <a:cs typeface="Arial"/>
                <a:sym typeface="Arial"/>
              </a:rPr>
            </a:br>
            <a:r>
              <a:rPr lang="en-US" sz="1650" b="0" i="0" u="none" strike="noStrike" cap="none">
                <a:solidFill>
                  <a:srgbClr val="3E3E3E"/>
                </a:solidFill>
                <a:latin typeface="Arial"/>
                <a:ea typeface="Arial"/>
                <a:cs typeface="Arial"/>
                <a:sym typeface="Arial"/>
              </a:rPr>
              <a:t>     誤っている場合には、「対象外」や  </a:t>
            </a:r>
            <a:br>
              <a:rPr lang="en-US" sz="1650" b="0" i="0" u="none" strike="noStrike" cap="none">
                <a:solidFill>
                  <a:srgbClr val="3E3E3E"/>
                </a:solidFill>
                <a:latin typeface="Arial"/>
                <a:ea typeface="Arial"/>
                <a:cs typeface="Arial"/>
                <a:sym typeface="Arial"/>
              </a:rPr>
            </a:br>
            <a:r>
              <a:rPr lang="en-US" sz="1650" b="0" i="0" u="none" strike="noStrike" cap="none">
                <a:solidFill>
                  <a:srgbClr val="3E3E3E"/>
                </a:solidFill>
                <a:latin typeface="Arial"/>
                <a:ea typeface="Arial"/>
                <a:cs typeface="Arial"/>
                <a:sym typeface="Arial"/>
              </a:rPr>
              <a:t>   「提出対象」の横のマークを</a:t>
            </a:r>
            <a:br>
              <a:rPr lang="en-US" sz="1650" b="0" i="0" u="none" strike="noStrike" cap="none">
                <a:solidFill>
                  <a:srgbClr val="3E3E3E"/>
                </a:solidFill>
                <a:latin typeface="Arial"/>
                <a:ea typeface="Arial"/>
                <a:cs typeface="Arial"/>
                <a:sym typeface="Arial"/>
              </a:rPr>
            </a:br>
            <a:r>
              <a:rPr lang="en-US" sz="1650" b="0" i="0" u="none" strike="noStrike" cap="none">
                <a:solidFill>
                  <a:srgbClr val="3E3E3E"/>
                </a:solidFill>
                <a:latin typeface="Arial"/>
                <a:ea typeface="Arial"/>
                <a:cs typeface="Arial"/>
                <a:sym typeface="Arial"/>
              </a:rPr>
              <a:t>     クリックし、変更しましょう。</a:t>
            </a:r>
            <a:br>
              <a:rPr lang="en-US" sz="1650" b="0" i="0" u="none" strike="noStrike" cap="none">
                <a:solidFill>
                  <a:srgbClr val="3E3E3E"/>
                </a:solidFill>
                <a:latin typeface="Arial"/>
                <a:ea typeface="Arial"/>
                <a:cs typeface="Arial"/>
                <a:sym typeface="Arial"/>
              </a:rPr>
            </a:br>
            <a:r>
              <a:rPr lang="en-US" sz="1650" b="0" i="0" u="none" strike="noStrike" cap="none">
                <a:solidFill>
                  <a:srgbClr val="3E3E3E"/>
                </a:solidFill>
                <a:latin typeface="Arial"/>
                <a:ea typeface="Arial"/>
                <a:cs typeface="Arial"/>
                <a:sym typeface="Arial"/>
              </a:rPr>
              <a:t/>
            </a:r>
            <a:br>
              <a:rPr lang="en-US" sz="1650" b="0" i="0" u="none" strike="noStrike" cap="none">
                <a:solidFill>
                  <a:srgbClr val="3E3E3E"/>
                </a:solidFill>
                <a:latin typeface="Arial"/>
                <a:ea typeface="Arial"/>
                <a:cs typeface="Arial"/>
                <a:sym typeface="Arial"/>
              </a:rPr>
            </a:br>
            <a:r>
              <a:rPr lang="en-US" sz="1650" b="0" i="0" u="none" strike="noStrike" cap="none">
                <a:solidFill>
                  <a:srgbClr val="3E3E3E"/>
                </a:solidFill>
                <a:latin typeface="Arial"/>
                <a:ea typeface="Arial"/>
                <a:cs typeface="Arial"/>
                <a:sym typeface="Arial"/>
              </a:rPr>
              <a:t/>
            </a:r>
            <a:br>
              <a:rPr lang="en-US" sz="1650" b="0" i="0" u="none" strike="noStrike" cap="none">
                <a:solidFill>
                  <a:srgbClr val="3E3E3E"/>
                </a:solidFill>
                <a:latin typeface="Arial"/>
                <a:ea typeface="Arial"/>
                <a:cs typeface="Arial"/>
                <a:sym typeface="Arial"/>
              </a:rPr>
            </a:br>
            <a:r>
              <a:rPr lang="en-US" sz="1650" b="0" i="0" u="none" strike="noStrike" cap="none">
                <a:solidFill>
                  <a:srgbClr val="3E3E3E"/>
                </a:solidFill>
                <a:latin typeface="Arial"/>
                <a:ea typeface="Arial"/>
                <a:cs typeface="Arial"/>
                <a:sym typeface="Arial"/>
              </a:rPr>
              <a:t/>
            </a:r>
            <a:br>
              <a:rPr lang="en-US" sz="1650" b="0" i="0" u="none" strike="noStrike" cap="none">
                <a:solidFill>
                  <a:srgbClr val="3E3E3E"/>
                </a:solidFill>
                <a:latin typeface="Arial"/>
                <a:ea typeface="Arial"/>
                <a:cs typeface="Arial"/>
                <a:sym typeface="Arial"/>
              </a:rPr>
            </a:br>
            <a:r>
              <a:rPr lang="en-US" sz="1650" b="0" i="0" u="none" strike="noStrike" cap="none">
                <a:solidFill>
                  <a:srgbClr val="3E3E3E"/>
                </a:solidFill>
                <a:latin typeface="Arial"/>
                <a:ea typeface="Arial"/>
                <a:cs typeface="Arial"/>
                <a:sym typeface="Arial"/>
              </a:rPr>
              <a:t/>
            </a:r>
            <a:br>
              <a:rPr lang="en-US" sz="1650" b="0" i="0" u="none" strike="noStrike" cap="none">
                <a:solidFill>
                  <a:srgbClr val="3E3E3E"/>
                </a:solidFill>
                <a:latin typeface="Arial"/>
                <a:ea typeface="Arial"/>
                <a:cs typeface="Arial"/>
                <a:sym typeface="Arial"/>
              </a:rPr>
            </a:br>
            <a:r>
              <a:rPr lang="en-US" sz="1650" b="0" i="0" u="none" strike="noStrike" cap="none">
                <a:solidFill>
                  <a:srgbClr val="3E3E3E"/>
                </a:solidFill>
                <a:latin typeface="Arial"/>
                <a:ea typeface="Arial"/>
                <a:cs typeface="Arial"/>
                <a:sym typeface="Arial"/>
              </a:rPr>
              <a:t/>
            </a:r>
            <a:br>
              <a:rPr lang="en-US" sz="1650" b="0" i="0" u="none" strike="noStrike" cap="none">
                <a:solidFill>
                  <a:srgbClr val="3E3E3E"/>
                </a:solidFill>
                <a:latin typeface="Arial"/>
                <a:ea typeface="Arial"/>
                <a:cs typeface="Arial"/>
                <a:sym typeface="Arial"/>
              </a:rPr>
            </a:br>
            <a:r>
              <a:rPr lang="en-US" sz="1650" b="0" i="0" u="none" strike="noStrike" cap="none">
                <a:solidFill>
                  <a:srgbClr val="3E3E3E"/>
                </a:solidFill>
                <a:latin typeface="Arial"/>
                <a:ea typeface="Arial"/>
                <a:cs typeface="Arial"/>
                <a:sym typeface="Arial"/>
              </a:rPr>
              <a:t>②「PDF一括ダウンロード」をクリック</a:t>
            </a:r>
            <a:br>
              <a:rPr lang="en-US" sz="1650" b="0" i="0" u="none" strike="noStrike" cap="none">
                <a:solidFill>
                  <a:srgbClr val="3E3E3E"/>
                </a:solidFill>
                <a:latin typeface="Arial"/>
                <a:ea typeface="Arial"/>
                <a:cs typeface="Arial"/>
                <a:sym typeface="Arial"/>
              </a:rPr>
            </a:br>
            <a:r>
              <a:rPr lang="en-US" sz="1650" b="0" i="0" u="none" strike="noStrike" cap="none">
                <a:solidFill>
                  <a:srgbClr val="3E3E3E"/>
                </a:solidFill>
                <a:latin typeface="Arial"/>
                <a:ea typeface="Arial"/>
                <a:cs typeface="Arial"/>
                <a:sym typeface="Arial"/>
              </a:rPr>
              <a:t>     すると、確認画面が表示されます。  </a:t>
            </a:r>
            <a:br>
              <a:rPr lang="en-US" sz="1650" b="0" i="0" u="none" strike="noStrike" cap="none">
                <a:solidFill>
                  <a:srgbClr val="3E3E3E"/>
                </a:solidFill>
                <a:latin typeface="Arial"/>
                <a:ea typeface="Arial"/>
                <a:cs typeface="Arial"/>
                <a:sym typeface="Arial"/>
              </a:rPr>
            </a:br>
            <a:r>
              <a:rPr lang="en-US" sz="1650" b="0" i="0" u="none" strike="noStrike" cap="none">
                <a:solidFill>
                  <a:srgbClr val="3E3E3E"/>
                </a:solidFill>
                <a:latin typeface="Arial"/>
                <a:ea typeface="Arial"/>
                <a:cs typeface="Arial"/>
                <a:sym typeface="Arial"/>
              </a:rPr>
              <a:t>     マイナンバー反映の有無を選択し、</a:t>
            </a:r>
            <a:br>
              <a:rPr lang="en-US" sz="1650" b="0" i="0" u="none" strike="noStrike" cap="none">
                <a:solidFill>
                  <a:srgbClr val="3E3E3E"/>
                </a:solidFill>
                <a:latin typeface="Arial"/>
                <a:ea typeface="Arial"/>
                <a:cs typeface="Arial"/>
                <a:sym typeface="Arial"/>
              </a:rPr>
            </a:br>
            <a:r>
              <a:rPr lang="en-US" sz="1650" b="0" i="0" u="none" strike="noStrike" cap="none">
                <a:solidFill>
                  <a:srgbClr val="3E3E3E"/>
                </a:solidFill>
                <a:latin typeface="Arial"/>
                <a:ea typeface="Arial"/>
                <a:cs typeface="Arial"/>
                <a:sym typeface="Arial"/>
              </a:rPr>
              <a:t>     作成します。</a:t>
            </a:r>
            <a:endParaRPr sz="1650" b="0" i="0" u="none" strike="noStrike" cap="none">
              <a:solidFill>
                <a:schemeClr val="dk1"/>
              </a:solidFill>
              <a:latin typeface="Arial"/>
              <a:ea typeface="Arial"/>
              <a:cs typeface="Arial"/>
              <a:sym typeface="Arial"/>
            </a:endParaRPr>
          </a:p>
          <a:p>
            <a:pPr marL="12700" marR="69215" lvl="0" indent="0" algn="l" rtl="0">
              <a:lnSpc>
                <a:spcPct val="100299"/>
              </a:lnSpc>
              <a:spcBef>
                <a:spcPts val="0"/>
              </a:spcBef>
              <a:spcAft>
                <a:spcPts val="0"/>
              </a:spcAft>
              <a:buClr>
                <a:srgbClr val="000000"/>
              </a:buClr>
              <a:buSzPts val="1650"/>
              <a:buFont typeface="Arial"/>
              <a:buNone/>
            </a:pPr>
            <a:endParaRPr sz="1650" b="0" i="0" u="none" strike="noStrike" cap="none">
              <a:solidFill>
                <a:schemeClr val="dk1"/>
              </a:solidFill>
              <a:latin typeface="Arial"/>
              <a:ea typeface="Arial"/>
              <a:cs typeface="Arial"/>
              <a:sym typeface="Arial"/>
            </a:endParaRPr>
          </a:p>
        </p:txBody>
      </p:sp>
      <p:pic>
        <p:nvPicPr>
          <p:cNvPr id="337" name="Google Shape;337;p24"/>
          <p:cNvPicPr preferRelativeResize="0"/>
          <p:nvPr/>
        </p:nvPicPr>
        <p:blipFill rotWithShape="1">
          <a:blip r:embed="rId4">
            <a:alphaModFix/>
          </a:blip>
          <a:srcRect/>
          <a:stretch/>
        </p:blipFill>
        <p:spPr>
          <a:xfrm>
            <a:off x="1866138" y="4343350"/>
            <a:ext cx="2785230" cy="1855838"/>
          </a:xfrm>
          <a:prstGeom prst="rect">
            <a:avLst/>
          </a:prstGeom>
          <a:noFill/>
          <a:ln>
            <a:noFill/>
          </a:ln>
        </p:spPr>
      </p:pic>
      <p:sp>
        <p:nvSpPr>
          <p:cNvPr id="338" name="Google Shape;338;p24"/>
          <p:cNvSpPr txBox="1">
            <a:spLocks noGrp="1"/>
          </p:cNvSpPr>
          <p:nvPr>
            <p:ph type="ftr" idx="11"/>
          </p:nvPr>
        </p:nvSpPr>
        <p:spPr>
          <a:xfrm>
            <a:off x="1866138" y="6425621"/>
            <a:ext cx="7571700" cy="194100"/>
          </a:xfrm>
          <a:prstGeom prst="rect">
            <a:avLst/>
          </a:prstGeom>
          <a:noFill/>
          <a:ln>
            <a:noFill/>
          </a:ln>
        </p:spPr>
        <p:txBody>
          <a:bodyPr spcFirstLastPara="1" wrap="square" lIns="0" tIns="4425" rIns="0" bIns="0" anchor="t" anchorCtr="0">
            <a:spAutoFit/>
          </a:bodyPr>
          <a:lstStyle/>
          <a:p>
            <a:pPr marL="12700" marR="5080" lvl="0" indent="0" algn="l" rtl="0">
              <a:lnSpc>
                <a:spcPct val="105300"/>
              </a:lnSpc>
              <a:spcBef>
                <a:spcPts val="0"/>
              </a:spcBef>
              <a:spcAft>
                <a:spcPts val="0"/>
              </a:spcAft>
              <a:buClr>
                <a:schemeClr val="dk1"/>
              </a:buClr>
              <a:buSzPts val="1400"/>
              <a:buFont typeface="Arial"/>
              <a:buNone/>
            </a:pPr>
            <a:r>
              <a:rPr lang="en-US"/>
              <a:t>本資料を無断で第三者に提示し、閲覧させ、また、複製、配布、譲渡することを固く禁じます。また、本資料に関する知的財産権は株式会社DONUTSに帰属し、本資料を無断で修正・加工することを固く禁じます。なお、株式会社DONUTSは、本資料の内容の正確性、完全性等について、何ら保証しません。</a:t>
            </a:r>
            <a:endParaRPr/>
          </a:p>
        </p:txBody>
      </p:sp>
      <p:sp>
        <p:nvSpPr>
          <p:cNvPr id="339" name="Google Shape;339;p24"/>
          <p:cNvSpPr txBox="1">
            <a:spLocks noGrp="1"/>
          </p:cNvSpPr>
          <p:nvPr>
            <p:ph type="sldNum" idx="12"/>
          </p:nvPr>
        </p:nvSpPr>
        <p:spPr>
          <a:xfrm>
            <a:off x="9605136" y="6551190"/>
            <a:ext cx="261000" cy="204600"/>
          </a:xfrm>
          <a:prstGeom prst="rect">
            <a:avLst/>
          </a:prstGeom>
          <a:noFill/>
          <a:ln>
            <a:noFill/>
          </a:ln>
        </p:spPr>
        <p:txBody>
          <a:bodyPr spcFirstLastPara="1" wrap="square" lIns="0" tIns="19675" rIns="0" bIns="0" anchor="t" anchorCtr="0">
            <a:spAutoFit/>
          </a:bodyPr>
          <a:lstStyle/>
          <a:p>
            <a:pPr marL="38100" lvl="0" indent="0" algn="l" rtl="0">
              <a:lnSpc>
                <a:spcPct val="100000"/>
              </a:lnSpc>
              <a:spcBef>
                <a:spcPts val="0"/>
              </a:spcBef>
              <a:spcAft>
                <a:spcPts val="0"/>
              </a:spcAft>
              <a:buSzPts val="1200"/>
              <a:buNone/>
            </a:pPr>
            <a:fld id="{00000000-1234-1234-1234-123412341234}" type="slidenum">
              <a:rPr lang="en-US"/>
              <a:t>24</a:t>
            </a:fld>
            <a:endParaRPr/>
          </a:p>
        </p:txBody>
      </p:sp>
      <p:sp>
        <p:nvSpPr>
          <p:cNvPr id="340" name="Google Shape;340;p24"/>
          <p:cNvSpPr/>
          <p:nvPr/>
        </p:nvSpPr>
        <p:spPr>
          <a:xfrm>
            <a:off x="4483769" y="2069432"/>
            <a:ext cx="1034716" cy="280736"/>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41" name="Google Shape;341;p24"/>
          <p:cNvSpPr/>
          <p:nvPr/>
        </p:nvSpPr>
        <p:spPr>
          <a:xfrm>
            <a:off x="4283242" y="3673642"/>
            <a:ext cx="1299411" cy="634486"/>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42" name="Google Shape;342;p24"/>
          <p:cNvCxnSpPr>
            <a:endCxn id="337" idx="0"/>
          </p:cNvCxnSpPr>
          <p:nvPr/>
        </p:nvCxnSpPr>
        <p:spPr>
          <a:xfrm flipH="1">
            <a:off x="3258753" y="2350150"/>
            <a:ext cx="1224900" cy="1993200"/>
          </a:xfrm>
          <a:prstGeom prst="straightConnector1">
            <a:avLst/>
          </a:prstGeom>
          <a:noFill/>
          <a:ln w="28575" cap="flat" cmpd="sng">
            <a:solidFill>
              <a:srgbClr val="FF0000"/>
            </a:solidFill>
            <a:prstDash val="solid"/>
            <a:round/>
            <a:headEnd type="none" w="sm" len="sm"/>
            <a:tailEnd type="triangle" w="med" len="med"/>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5"/>
          <p:cNvSpPr txBox="1">
            <a:spLocks noGrp="1"/>
          </p:cNvSpPr>
          <p:nvPr>
            <p:ph type="title"/>
          </p:nvPr>
        </p:nvSpPr>
        <p:spPr>
          <a:xfrm>
            <a:off x="390251" y="340575"/>
            <a:ext cx="7657500" cy="3822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a:t>源泉徴収票（税務署提出用）をダウンロードする</a:t>
            </a:r>
            <a:endParaRPr/>
          </a:p>
        </p:txBody>
      </p:sp>
      <p:pic>
        <p:nvPicPr>
          <p:cNvPr id="348" name="Google Shape;348;p25"/>
          <p:cNvPicPr preferRelativeResize="0"/>
          <p:nvPr/>
        </p:nvPicPr>
        <p:blipFill rotWithShape="1">
          <a:blip r:embed="rId3">
            <a:alphaModFix/>
          </a:blip>
          <a:srcRect/>
          <a:stretch/>
        </p:blipFill>
        <p:spPr>
          <a:xfrm>
            <a:off x="4753355" y="4678679"/>
            <a:ext cx="4306824" cy="1050036"/>
          </a:xfrm>
          <a:prstGeom prst="rect">
            <a:avLst/>
          </a:prstGeom>
          <a:noFill/>
          <a:ln w="9525" cap="flat" cmpd="sng">
            <a:solidFill>
              <a:srgbClr val="929292"/>
            </a:solidFill>
            <a:prstDash val="solid"/>
            <a:round/>
            <a:headEnd type="none" w="sm" len="sm"/>
            <a:tailEnd type="none" w="sm" len="sm"/>
          </a:ln>
        </p:spPr>
      </p:pic>
      <p:sp>
        <p:nvSpPr>
          <p:cNvPr id="349" name="Google Shape;349;p25"/>
          <p:cNvSpPr txBox="1">
            <a:spLocks noGrp="1"/>
          </p:cNvSpPr>
          <p:nvPr>
            <p:ph type="ftr" idx="11"/>
          </p:nvPr>
        </p:nvSpPr>
        <p:spPr>
          <a:xfrm>
            <a:off x="1866138" y="6425621"/>
            <a:ext cx="7571700" cy="194100"/>
          </a:xfrm>
          <a:prstGeom prst="rect">
            <a:avLst/>
          </a:prstGeom>
          <a:noFill/>
          <a:ln>
            <a:noFill/>
          </a:ln>
        </p:spPr>
        <p:txBody>
          <a:bodyPr spcFirstLastPara="1" wrap="square" lIns="0" tIns="4425" rIns="0" bIns="0" anchor="t" anchorCtr="0">
            <a:spAutoFit/>
          </a:bodyPr>
          <a:lstStyle/>
          <a:p>
            <a:pPr marL="12700" marR="5080" lvl="0" indent="0" algn="l" rtl="0">
              <a:lnSpc>
                <a:spcPct val="105300"/>
              </a:lnSpc>
              <a:spcBef>
                <a:spcPts val="0"/>
              </a:spcBef>
              <a:spcAft>
                <a:spcPts val="0"/>
              </a:spcAft>
              <a:buClr>
                <a:schemeClr val="dk1"/>
              </a:buClr>
              <a:buSzPts val="1400"/>
              <a:buFont typeface="Arial"/>
              <a:buNone/>
            </a:pPr>
            <a:r>
              <a:rPr lang="en-US"/>
              <a:t>本資料を無断で第三者に提示し、閲覧させ、また、複製、配布、譲渡することを固く禁じます。また、本資料に関する知的財産権は株式会社DONUTSに帰属し、本資料を無断で修正・加工することを固く禁じます。なお、株式会社DONUTSは、本資料の内容の正確性、完全性等について、何ら保証しません。</a:t>
            </a:r>
            <a:endParaRPr/>
          </a:p>
        </p:txBody>
      </p:sp>
      <p:sp>
        <p:nvSpPr>
          <p:cNvPr id="350" name="Google Shape;350;p25"/>
          <p:cNvSpPr txBox="1">
            <a:spLocks noGrp="1"/>
          </p:cNvSpPr>
          <p:nvPr>
            <p:ph type="sldNum" idx="12"/>
          </p:nvPr>
        </p:nvSpPr>
        <p:spPr>
          <a:xfrm>
            <a:off x="9605136" y="6551190"/>
            <a:ext cx="261000" cy="204600"/>
          </a:xfrm>
          <a:prstGeom prst="rect">
            <a:avLst/>
          </a:prstGeom>
          <a:noFill/>
          <a:ln>
            <a:noFill/>
          </a:ln>
        </p:spPr>
        <p:txBody>
          <a:bodyPr spcFirstLastPara="1" wrap="square" lIns="0" tIns="19675" rIns="0" bIns="0" anchor="t" anchorCtr="0">
            <a:spAutoFit/>
          </a:bodyPr>
          <a:lstStyle/>
          <a:p>
            <a:pPr marL="38100" lvl="0" indent="0" algn="l" rtl="0">
              <a:lnSpc>
                <a:spcPct val="100000"/>
              </a:lnSpc>
              <a:spcBef>
                <a:spcPts val="0"/>
              </a:spcBef>
              <a:spcAft>
                <a:spcPts val="0"/>
              </a:spcAft>
              <a:buSzPts val="1200"/>
              <a:buNone/>
            </a:pPr>
            <a:fld id="{00000000-1234-1234-1234-123412341234}" type="slidenum">
              <a:rPr lang="en-US"/>
              <a:t>25</a:t>
            </a:fld>
            <a:endParaRPr/>
          </a:p>
        </p:txBody>
      </p:sp>
      <p:sp>
        <p:nvSpPr>
          <p:cNvPr id="351" name="Google Shape;351;p25"/>
          <p:cNvSpPr txBox="1">
            <a:spLocks noGrp="1"/>
          </p:cNvSpPr>
          <p:nvPr>
            <p:ph type="body" idx="1"/>
          </p:nvPr>
        </p:nvSpPr>
        <p:spPr>
          <a:xfrm>
            <a:off x="4341950" y="2866450"/>
            <a:ext cx="5263200" cy="1542079"/>
          </a:xfrm>
          <a:prstGeom prst="rect">
            <a:avLst/>
          </a:prstGeom>
          <a:noFill/>
          <a:ln>
            <a:noFill/>
          </a:ln>
        </p:spPr>
        <p:txBody>
          <a:bodyPr spcFirstLastPara="1" wrap="square" lIns="0" tIns="13325" rIns="0" bIns="0" anchor="t" anchorCtr="0">
            <a:spAutoFit/>
          </a:bodyPr>
          <a:lstStyle/>
          <a:p>
            <a:pPr marL="0" marR="27940" lvl="0" indent="0" algn="l" rtl="0">
              <a:lnSpc>
                <a:spcPct val="100600"/>
              </a:lnSpc>
              <a:spcBef>
                <a:spcPts val="0"/>
              </a:spcBef>
              <a:spcAft>
                <a:spcPts val="0"/>
              </a:spcAft>
              <a:buSzPts val="1400"/>
              <a:buNone/>
            </a:pPr>
            <a:r>
              <a:rPr lang="en-US"/>
              <a:t>⑤ ダウンロードした源泉徴収票（税務署提出用）を</a:t>
            </a:r>
            <a:br>
              <a:rPr lang="en-US"/>
            </a:br>
            <a:r>
              <a:rPr lang="en-US"/>
              <a:t>     印刷して提出準備を行います。</a:t>
            </a:r>
            <a:endParaRPr/>
          </a:p>
          <a:p>
            <a:pPr marL="0" lvl="0" indent="0" algn="l" rtl="0">
              <a:lnSpc>
                <a:spcPct val="100000"/>
              </a:lnSpc>
              <a:spcBef>
                <a:spcPts val="5"/>
              </a:spcBef>
              <a:spcAft>
                <a:spcPts val="0"/>
              </a:spcAft>
              <a:buSzPts val="1400"/>
              <a:buNone/>
            </a:pPr>
            <a:r>
              <a:rPr lang="en-US"/>
              <a:t>     ※電子申請する場合は、「PDF一括ダウンロード」</a:t>
            </a:r>
            <a:br>
              <a:rPr lang="en-US"/>
            </a:br>
            <a:r>
              <a:rPr lang="en-US"/>
              <a:t>     の横の「提出用ダウンロード」をクリックすると</a:t>
            </a:r>
            <a:br>
              <a:rPr lang="en-US"/>
            </a:br>
            <a:r>
              <a:rPr lang="en-US"/>
              <a:t>     e-Tax電子申請用のCSVファイルが作成できます。</a:t>
            </a:r>
            <a:br>
              <a:rPr lang="en-US"/>
            </a:br>
            <a:r>
              <a:rPr lang="en-US"/>
              <a:t>   （作成⇒ダウンロードの手順は同じです）</a:t>
            </a:r>
            <a:endParaRPr/>
          </a:p>
        </p:txBody>
      </p:sp>
      <p:pic>
        <p:nvPicPr>
          <p:cNvPr id="352" name="Google Shape;352;p25"/>
          <p:cNvPicPr preferRelativeResize="0"/>
          <p:nvPr/>
        </p:nvPicPr>
        <p:blipFill rotWithShape="1">
          <a:blip r:embed="rId4">
            <a:alphaModFix/>
          </a:blip>
          <a:srcRect/>
          <a:stretch/>
        </p:blipFill>
        <p:spPr>
          <a:xfrm>
            <a:off x="451825" y="2559573"/>
            <a:ext cx="3675332" cy="3169153"/>
          </a:xfrm>
          <a:prstGeom prst="rect">
            <a:avLst/>
          </a:prstGeom>
          <a:noFill/>
          <a:ln>
            <a:noFill/>
          </a:ln>
        </p:spPr>
      </p:pic>
      <p:sp>
        <p:nvSpPr>
          <p:cNvPr id="353" name="Google Shape;353;p25"/>
          <p:cNvSpPr txBox="1"/>
          <p:nvPr/>
        </p:nvSpPr>
        <p:spPr>
          <a:xfrm>
            <a:off x="451825" y="1110045"/>
            <a:ext cx="8986013" cy="13619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50"/>
              <a:buFont typeface="Arial"/>
              <a:buNone/>
            </a:pPr>
            <a:r>
              <a:rPr lang="en-US" sz="1650" b="0" i="0" u="none" strike="noStrike" cap="none">
                <a:solidFill>
                  <a:srgbClr val="000000"/>
                </a:solidFill>
                <a:latin typeface="Arial"/>
                <a:ea typeface="Arial"/>
                <a:cs typeface="Arial"/>
                <a:sym typeface="Arial"/>
              </a:rPr>
              <a:t>③作成完了後、再度「PDF一括ダウンロード」をクリックします。</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0"/>
              <a:buFont typeface="Arial"/>
              <a:buNone/>
            </a:pPr>
            <a:r>
              <a:rPr lang="en-US" sz="1650" b="0" i="0" u="none" strike="noStrike" cap="none">
                <a:solidFill>
                  <a:srgbClr val="000000"/>
                </a:solidFill>
                <a:latin typeface="Arial"/>
                <a:ea typeface="Arial"/>
                <a:cs typeface="Arial"/>
                <a:sym typeface="Arial"/>
              </a:rPr>
              <a:t>　※データ作成が完了したら、メール通知が届きます。</a:t>
            </a:r>
            <a:endParaRPr sz="165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0"/>
              <a:buFont typeface="Arial"/>
              <a:buNone/>
            </a:pPr>
            <a:endParaRPr sz="165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0"/>
              <a:buFont typeface="Arial"/>
              <a:buNone/>
            </a:pPr>
            <a:r>
              <a:rPr lang="en-US" sz="1650" b="0" i="0" u="none" strike="noStrike" cap="none">
                <a:solidFill>
                  <a:srgbClr val="000000"/>
                </a:solidFill>
                <a:latin typeface="Arial"/>
                <a:ea typeface="Arial"/>
                <a:cs typeface="Arial"/>
                <a:sym typeface="Arial"/>
              </a:rPr>
              <a:t>④下記の確認画面が表示されたら、「源泉徴収票ダウンロード」をクリックし、</a:t>
            </a:r>
            <a:br>
              <a:rPr lang="en-US" sz="1650" b="0" i="0" u="none" strike="noStrike" cap="none">
                <a:solidFill>
                  <a:srgbClr val="000000"/>
                </a:solidFill>
                <a:latin typeface="Arial"/>
                <a:ea typeface="Arial"/>
                <a:cs typeface="Arial"/>
                <a:sym typeface="Arial"/>
              </a:rPr>
            </a:br>
            <a:r>
              <a:rPr lang="en-US" sz="1650" b="0" i="0" u="none" strike="noStrike" cap="none">
                <a:solidFill>
                  <a:srgbClr val="000000"/>
                </a:solidFill>
                <a:latin typeface="Arial"/>
                <a:ea typeface="Arial"/>
                <a:cs typeface="Arial"/>
                <a:sym typeface="Arial"/>
              </a:rPr>
              <a:t>    PDFデータを一括でダウンロードしましょう。</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6"/>
          <p:cNvSpPr txBox="1">
            <a:spLocks noGrp="1"/>
          </p:cNvSpPr>
          <p:nvPr>
            <p:ph type="title"/>
          </p:nvPr>
        </p:nvSpPr>
        <p:spPr>
          <a:xfrm>
            <a:off x="390251" y="340575"/>
            <a:ext cx="7657500" cy="3822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a:t>法定調書合計表の内容を確認・転記する</a:t>
            </a:r>
            <a:endParaRPr/>
          </a:p>
        </p:txBody>
      </p:sp>
      <p:sp>
        <p:nvSpPr>
          <p:cNvPr id="359" name="Google Shape;359;p36"/>
          <p:cNvSpPr txBox="1">
            <a:spLocks noGrp="1"/>
          </p:cNvSpPr>
          <p:nvPr>
            <p:ph type="ftr" idx="11"/>
          </p:nvPr>
        </p:nvSpPr>
        <p:spPr>
          <a:xfrm>
            <a:off x="1866138" y="6425621"/>
            <a:ext cx="7571700" cy="194100"/>
          </a:xfrm>
          <a:prstGeom prst="rect">
            <a:avLst/>
          </a:prstGeom>
          <a:noFill/>
          <a:ln>
            <a:noFill/>
          </a:ln>
        </p:spPr>
        <p:txBody>
          <a:bodyPr spcFirstLastPara="1" wrap="square" lIns="0" tIns="4425" rIns="0" bIns="0" anchor="t" anchorCtr="0">
            <a:spAutoFit/>
          </a:bodyPr>
          <a:lstStyle/>
          <a:p>
            <a:pPr marL="12700" marR="5080" lvl="0" indent="0" algn="l" rtl="0">
              <a:lnSpc>
                <a:spcPct val="105300"/>
              </a:lnSpc>
              <a:spcBef>
                <a:spcPts val="0"/>
              </a:spcBef>
              <a:spcAft>
                <a:spcPts val="0"/>
              </a:spcAft>
              <a:buClr>
                <a:schemeClr val="dk1"/>
              </a:buClr>
              <a:buSzPts val="1400"/>
              <a:buFont typeface="Arial"/>
              <a:buNone/>
            </a:pPr>
            <a:r>
              <a:rPr lang="en-US"/>
              <a:t>本資料を無断で第三者に提示し、閲覧させ、また、複製、配布、譲渡することを固く禁じます。また、本資料に関する知的財産権は株式会社DONUTSに帰属し、本資料を無断で修正・加工することを固く禁じます。なお、株式会社DONUTSは、本資料の内容の正確性、完全性等について、何ら保証しません。</a:t>
            </a:r>
            <a:endParaRPr/>
          </a:p>
        </p:txBody>
      </p:sp>
      <p:sp>
        <p:nvSpPr>
          <p:cNvPr id="360" name="Google Shape;360;p36"/>
          <p:cNvSpPr txBox="1">
            <a:spLocks noGrp="1"/>
          </p:cNvSpPr>
          <p:nvPr>
            <p:ph type="sldNum" idx="12"/>
          </p:nvPr>
        </p:nvSpPr>
        <p:spPr>
          <a:xfrm>
            <a:off x="9605136" y="6551190"/>
            <a:ext cx="261000" cy="204600"/>
          </a:xfrm>
          <a:prstGeom prst="rect">
            <a:avLst/>
          </a:prstGeom>
          <a:noFill/>
          <a:ln>
            <a:noFill/>
          </a:ln>
        </p:spPr>
        <p:txBody>
          <a:bodyPr spcFirstLastPara="1" wrap="square" lIns="0" tIns="19675" rIns="0" bIns="0" anchor="t" anchorCtr="0">
            <a:spAutoFit/>
          </a:bodyPr>
          <a:lstStyle/>
          <a:p>
            <a:pPr marL="38100" lvl="0" indent="0" algn="l" rtl="0">
              <a:lnSpc>
                <a:spcPct val="100000"/>
              </a:lnSpc>
              <a:spcBef>
                <a:spcPts val="0"/>
              </a:spcBef>
              <a:spcAft>
                <a:spcPts val="0"/>
              </a:spcAft>
              <a:buSzPts val="1200"/>
              <a:buNone/>
            </a:pPr>
            <a:fld id="{00000000-1234-1234-1234-123412341234}" type="slidenum">
              <a:rPr lang="en-US"/>
              <a:t>26</a:t>
            </a:fld>
            <a:endParaRPr/>
          </a:p>
        </p:txBody>
      </p:sp>
      <p:sp>
        <p:nvSpPr>
          <p:cNvPr id="361" name="Google Shape;361;p36"/>
          <p:cNvSpPr txBox="1">
            <a:spLocks noGrp="1"/>
          </p:cNvSpPr>
          <p:nvPr>
            <p:ph type="body" idx="1"/>
          </p:nvPr>
        </p:nvSpPr>
        <p:spPr>
          <a:xfrm>
            <a:off x="465221" y="1344428"/>
            <a:ext cx="3626660" cy="782897"/>
          </a:xfrm>
          <a:prstGeom prst="rect">
            <a:avLst/>
          </a:prstGeom>
          <a:noFill/>
          <a:ln>
            <a:noFill/>
          </a:ln>
        </p:spPr>
        <p:txBody>
          <a:bodyPr spcFirstLastPara="1" wrap="square" lIns="0" tIns="13325" rIns="0" bIns="0" anchor="t" anchorCtr="0">
            <a:spAutoFit/>
          </a:bodyPr>
          <a:lstStyle/>
          <a:p>
            <a:pPr marL="0" marR="27940" lvl="0" indent="0" algn="l" rtl="0">
              <a:lnSpc>
                <a:spcPct val="100600"/>
              </a:lnSpc>
              <a:spcBef>
                <a:spcPts val="0"/>
              </a:spcBef>
              <a:spcAft>
                <a:spcPts val="0"/>
              </a:spcAft>
              <a:buSzPts val="1400"/>
              <a:buNone/>
            </a:pPr>
            <a:r>
              <a:rPr lang="en-US"/>
              <a:t>▶源泉徴収票の税務署提出対象の</a:t>
            </a:r>
            <a:br>
              <a:rPr lang="en-US"/>
            </a:br>
            <a:r>
              <a:rPr lang="en-US"/>
              <a:t>   判定の確認後に「法定調書合計表」   </a:t>
            </a:r>
            <a:br>
              <a:rPr lang="en-US"/>
            </a:br>
            <a:r>
              <a:rPr lang="en-US"/>
              <a:t>   をクリックします。</a:t>
            </a:r>
            <a:endParaRPr/>
          </a:p>
        </p:txBody>
      </p:sp>
      <p:pic>
        <p:nvPicPr>
          <p:cNvPr id="362" name="Google Shape;362;p36"/>
          <p:cNvPicPr preferRelativeResize="0"/>
          <p:nvPr/>
        </p:nvPicPr>
        <p:blipFill rotWithShape="1">
          <a:blip r:embed="rId3">
            <a:alphaModFix/>
          </a:blip>
          <a:srcRect/>
          <a:stretch/>
        </p:blipFill>
        <p:spPr>
          <a:xfrm>
            <a:off x="4091881" y="1165601"/>
            <a:ext cx="5345957" cy="1218204"/>
          </a:xfrm>
          <a:prstGeom prst="rect">
            <a:avLst/>
          </a:prstGeom>
          <a:noFill/>
          <a:ln w="9525" cap="flat" cmpd="sng">
            <a:solidFill>
              <a:schemeClr val="dk1"/>
            </a:solidFill>
            <a:prstDash val="solid"/>
            <a:round/>
            <a:headEnd type="none" w="sm" len="sm"/>
            <a:tailEnd type="none" w="sm" len="sm"/>
          </a:ln>
        </p:spPr>
      </p:pic>
      <p:sp>
        <p:nvSpPr>
          <p:cNvPr id="363" name="Google Shape;363;p36"/>
          <p:cNvSpPr txBox="1"/>
          <p:nvPr/>
        </p:nvSpPr>
        <p:spPr>
          <a:xfrm>
            <a:off x="465220" y="2563423"/>
            <a:ext cx="8771538" cy="526416"/>
          </a:xfrm>
          <a:prstGeom prst="rect">
            <a:avLst/>
          </a:prstGeom>
          <a:noFill/>
          <a:ln>
            <a:noFill/>
          </a:ln>
        </p:spPr>
        <p:txBody>
          <a:bodyPr spcFirstLastPara="1" wrap="square" lIns="0" tIns="13325" rIns="0" bIns="0" anchor="t" anchorCtr="0">
            <a:spAutoFit/>
          </a:bodyPr>
          <a:lstStyle/>
          <a:p>
            <a:pPr marL="0" marR="27940" lvl="0" indent="0" algn="l" rtl="0">
              <a:lnSpc>
                <a:spcPct val="100600"/>
              </a:lnSpc>
              <a:spcBef>
                <a:spcPts val="0"/>
              </a:spcBef>
              <a:spcAft>
                <a:spcPts val="0"/>
              </a:spcAft>
              <a:buClr>
                <a:srgbClr val="000000"/>
              </a:buClr>
              <a:buSzPts val="1400"/>
              <a:buFont typeface="Arial"/>
              <a:buNone/>
            </a:pPr>
            <a:r>
              <a:rPr lang="en-US" sz="1650" b="0" i="0" u="none" strike="noStrike" cap="none">
                <a:solidFill>
                  <a:srgbClr val="3E3E3E"/>
                </a:solidFill>
                <a:latin typeface="Arial"/>
                <a:ea typeface="Arial"/>
                <a:cs typeface="Arial"/>
                <a:sym typeface="Arial"/>
              </a:rPr>
              <a:t>▼「給与所得の源泉徴収票合計表」が集計されますので、法定調書合計表の用紙に</a:t>
            </a:r>
            <a:br>
              <a:rPr lang="en-US" sz="1650" b="0" i="0" u="none" strike="noStrike" cap="none">
                <a:solidFill>
                  <a:srgbClr val="3E3E3E"/>
                </a:solidFill>
                <a:latin typeface="Arial"/>
                <a:ea typeface="Arial"/>
                <a:cs typeface="Arial"/>
                <a:sym typeface="Arial"/>
              </a:rPr>
            </a:br>
            <a:r>
              <a:rPr lang="en-US" sz="1650" b="0" i="0" u="none" strike="noStrike" cap="none">
                <a:solidFill>
                  <a:srgbClr val="3E3E3E"/>
                </a:solidFill>
                <a:latin typeface="Arial"/>
                <a:ea typeface="Arial"/>
                <a:cs typeface="Arial"/>
                <a:sym typeface="Arial"/>
              </a:rPr>
              <a:t>      画面の内容を転記してください</a:t>
            </a:r>
            <a:endParaRPr sz="1400" b="0" i="0" u="none" strike="noStrike" cap="none">
              <a:solidFill>
                <a:srgbClr val="000000"/>
              </a:solidFill>
              <a:latin typeface="Arial"/>
              <a:ea typeface="Arial"/>
              <a:cs typeface="Arial"/>
              <a:sym typeface="Arial"/>
            </a:endParaRPr>
          </a:p>
        </p:txBody>
      </p:sp>
      <p:pic>
        <p:nvPicPr>
          <p:cNvPr id="364" name="Google Shape;364;p36"/>
          <p:cNvPicPr preferRelativeResize="0"/>
          <p:nvPr/>
        </p:nvPicPr>
        <p:blipFill rotWithShape="1">
          <a:blip r:embed="rId4">
            <a:alphaModFix/>
          </a:blip>
          <a:srcRect/>
          <a:stretch/>
        </p:blipFill>
        <p:spPr>
          <a:xfrm>
            <a:off x="465220" y="3146144"/>
            <a:ext cx="8972617" cy="2530739"/>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26"/>
          <p:cNvSpPr txBox="1">
            <a:spLocks noGrp="1"/>
          </p:cNvSpPr>
          <p:nvPr>
            <p:ph type="title"/>
          </p:nvPr>
        </p:nvSpPr>
        <p:spPr>
          <a:xfrm>
            <a:off x="249724" y="342075"/>
            <a:ext cx="9188100" cy="3822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0">
                <a:latin typeface="Quattrocento Sans"/>
                <a:ea typeface="Quattrocento Sans"/>
                <a:cs typeface="Quattrocento Sans"/>
                <a:sym typeface="Quattrocento Sans"/>
              </a:rPr>
              <a:t>☑</a:t>
            </a:r>
            <a:r>
              <a:rPr lang="en-US"/>
              <a:t>年末調整で収集した従業員データをジョブカンに反映しよう</a:t>
            </a:r>
            <a:endParaRPr/>
          </a:p>
        </p:txBody>
      </p:sp>
      <p:sp>
        <p:nvSpPr>
          <p:cNvPr id="370" name="Google Shape;370;p26"/>
          <p:cNvSpPr txBox="1"/>
          <p:nvPr/>
        </p:nvSpPr>
        <p:spPr>
          <a:xfrm>
            <a:off x="326571" y="1274443"/>
            <a:ext cx="9402900" cy="12843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年末調整で従業員から収集した情報や管理者が登録した情報はジョブカン労務HRと</a:t>
            </a:r>
            <a:br>
              <a:rPr lang="en-US" sz="1650" b="0" i="0" u="none" strike="noStrike" cap="none">
                <a:solidFill>
                  <a:srgbClr val="3E3E3E"/>
                </a:solidFill>
                <a:latin typeface="Arial"/>
                <a:ea typeface="Arial"/>
                <a:cs typeface="Arial"/>
                <a:sym typeface="Arial"/>
              </a:rPr>
            </a:br>
            <a:r>
              <a:rPr lang="en-US" sz="1650" b="0" i="0" u="none" strike="noStrike" cap="none">
                <a:solidFill>
                  <a:srgbClr val="3E3E3E"/>
                </a:solidFill>
                <a:latin typeface="Arial"/>
                <a:ea typeface="Arial"/>
                <a:cs typeface="Arial"/>
                <a:sym typeface="Arial"/>
              </a:rPr>
              <a:t>ジョブカン給与計算に連携し上書きができます。</a:t>
            </a:r>
            <a:endParaRPr sz="1650" b="0" i="0" u="none" strike="noStrike" cap="none">
              <a:solidFill>
                <a:schemeClr val="dk1"/>
              </a:solidFill>
              <a:latin typeface="Arial"/>
              <a:ea typeface="Arial"/>
              <a:cs typeface="Arial"/>
              <a:sym typeface="Arial"/>
            </a:endParaRPr>
          </a:p>
          <a:p>
            <a:pPr marL="12700" marR="232409" lvl="0" indent="0" algn="l" rtl="0">
              <a:lnSpc>
                <a:spcPct val="100600"/>
              </a:lnSpc>
              <a:spcBef>
                <a:spcPts val="1975"/>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連携を行うためには、従業員ステータスが「完了」もしくは「対象外」である必要があります。 </a:t>
            </a:r>
            <a:br>
              <a:rPr lang="en-US" sz="1650" b="0" i="0" u="none" strike="noStrike" cap="none">
                <a:solidFill>
                  <a:srgbClr val="3E3E3E"/>
                </a:solidFill>
                <a:latin typeface="Arial"/>
                <a:ea typeface="Arial"/>
                <a:cs typeface="Arial"/>
                <a:sym typeface="Arial"/>
              </a:rPr>
            </a:br>
            <a:r>
              <a:rPr lang="en-US" sz="1650" b="0" i="0" u="none" strike="noStrike" cap="none">
                <a:solidFill>
                  <a:srgbClr val="3E3E3E"/>
                </a:solidFill>
                <a:latin typeface="Arial"/>
                <a:ea typeface="Arial"/>
                <a:cs typeface="Arial"/>
                <a:sym typeface="Arial"/>
              </a:rPr>
              <a:t>また、一度連携すると、連携前の情報に戻すことはできません。</a:t>
            </a:r>
            <a:endParaRPr sz="1650" b="0" i="0" u="none" strike="noStrike" cap="none">
              <a:solidFill>
                <a:schemeClr val="dk1"/>
              </a:solidFill>
              <a:latin typeface="Arial"/>
              <a:ea typeface="Arial"/>
              <a:cs typeface="Arial"/>
              <a:sym typeface="Arial"/>
            </a:endParaRPr>
          </a:p>
        </p:txBody>
      </p:sp>
      <p:sp>
        <p:nvSpPr>
          <p:cNvPr id="371" name="Google Shape;371;p26"/>
          <p:cNvSpPr txBox="1"/>
          <p:nvPr/>
        </p:nvSpPr>
        <p:spPr>
          <a:xfrm>
            <a:off x="6371975" y="4734608"/>
            <a:ext cx="3224700" cy="1121100"/>
          </a:xfrm>
          <a:prstGeom prst="rect">
            <a:avLst/>
          </a:prstGeom>
          <a:noFill/>
          <a:ln>
            <a:noFill/>
          </a:ln>
        </p:spPr>
        <p:txBody>
          <a:bodyPr spcFirstLastPara="1" wrap="square" lIns="0" tIns="12700" rIns="0" bIns="0" anchor="t" anchorCtr="0">
            <a:spAutoFit/>
          </a:bodyPr>
          <a:lstStyle/>
          <a:p>
            <a:pPr marL="12700" marR="508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3E3E3E"/>
                </a:solidFill>
                <a:latin typeface="Arial"/>
                <a:ea typeface="Arial"/>
                <a:cs typeface="Arial"/>
                <a:sym typeface="Arial"/>
              </a:rPr>
              <a:t>※年末調整側とジョブカン労務HR・給与計算側のスタッフコードが一致していない場合も</a:t>
            </a:r>
            <a:br>
              <a:rPr lang="en-US" sz="1200" b="0" i="0" u="none" strike="noStrike" cap="none">
                <a:solidFill>
                  <a:srgbClr val="3E3E3E"/>
                </a:solidFill>
                <a:latin typeface="Arial"/>
                <a:ea typeface="Arial"/>
                <a:cs typeface="Arial"/>
                <a:sym typeface="Arial"/>
              </a:rPr>
            </a:br>
            <a:r>
              <a:rPr lang="en-US" sz="1200" b="0" i="0" u="none" strike="noStrike" cap="none">
                <a:solidFill>
                  <a:srgbClr val="3E3E3E"/>
                </a:solidFill>
                <a:latin typeface="Arial"/>
                <a:ea typeface="Arial"/>
                <a:cs typeface="Arial"/>
                <a:sym typeface="Arial"/>
              </a:rPr>
              <a:t>連携ができません。</a:t>
            </a:r>
            <a:endParaRPr sz="1200" b="0" i="0" u="none" strike="noStrike" cap="none">
              <a:solidFill>
                <a:schemeClr val="dk1"/>
              </a:solidFill>
              <a:latin typeface="Arial"/>
              <a:ea typeface="Arial"/>
              <a:cs typeface="Arial"/>
              <a:sym typeface="Arial"/>
            </a:endParaRPr>
          </a:p>
          <a:p>
            <a:pPr marL="12700" marR="2413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3E3E3E"/>
                </a:solidFill>
                <a:latin typeface="Arial"/>
                <a:ea typeface="Arial"/>
                <a:cs typeface="Arial"/>
                <a:sym typeface="Arial"/>
              </a:rPr>
              <a:t>スタッフコードが一致しない従業員がいる場合は、ジョブカン労務HR・給与計算側のスタッフコードを変更して統一しましょう。</a:t>
            </a:r>
            <a:endParaRPr sz="1200" b="0" i="0" u="none" strike="noStrike" cap="none">
              <a:solidFill>
                <a:schemeClr val="dk1"/>
              </a:solidFill>
              <a:latin typeface="Arial"/>
              <a:ea typeface="Arial"/>
              <a:cs typeface="Arial"/>
              <a:sym typeface="Arial"/>
            </a:endParaRPr>
          </a:p>
        </p:txBody>
      </p:sp>
      <p:sp>
        <p:nvSpPr>
          <p:cNvPr id="372" name="Google Shape;372;p26"/>
          <p:cNvSpPr txBox="1">
            <a:spLocks noGrp="1"/>
          </p:cNvSpPr>
          <p:nvPr>
            <p:ph type="ftr" idx="11"/>
          </p:nvPr>
        </p:nvSpPr>
        <p:spPr>
          <a:xfrm>
            <a:off x="1866138" y="6425621"/>
            <a:ext cx="7571700" cy="194100"/>
          </a:xfrm>
          <a:prstGeom prst="rect">
            <a:avLst/>
          </a:prstGeom>
          <a:noFill/>
          <a:ln>
            <a:noFill/>
          </a:ln>
        </p:spPr>
        <p:txBody>
          <a:bodyPr spcFirstLastPara="1" wrap="square" lIns="0" tIns="4425" rIns="0" bIns="0" anchor="t" anchorCtr="0">
            <a:spAutoFit/>
          </a:bodyPr>
          <a:lstStyle/>
          <a:p>
            <a:pPr marL="12700" marR="5080" lvl="0" indent="0" algn="l" rtl="0">
              <a:lnSpc>
                <a:spcPct val="105300"/>
              </a:lnSpc>
              <a:spcBef>
                <a:spcPts val="0"/>
              </a:spcBef>
              <a:spcAft>
                <a:spcPts val="0"/>
              </a:spcAft>
              <a:buClr>
                <a:schemeClr val="dk1"/>
              </a:buClr>
              <a:buSzPts val="1400"/>
              <a:buFont typeface="Arial"/>
              <a:buNone/>
            </a:pPr>
            <a:r>
              <a:rPr lang="en-US"/>
              <a:t>本資料を無断で第三者に提示し、閲覧させ、また、複製、配布、譲渡することを固く禁じます。また、本資料に関する知的財産権は株式会社DONUTSに帰属し、本資料を無断で修正・加工することを固く禁じます。なお、株式会社DONUTSは、本資料の内容の正確性、完全性等について、何ら保証しません。</a:t>
            </a:r>
            <a:endParaRPr/>
          </a:p>
        </p:txBody>
      </p:sp>
      <p:sp>
        <p:nvSpPr>
          <p:cNvPr id="373" name="Google Shape;373;p26"/>
          <p:cNvSpPr txBox="1">
            <a:spLocks noGrp="1"/>
          </p:cNvSpPr>
          <p:nvPr>
            <p:ph type="sldNum" idx="12"/>
          </p:nvPr>
        </p:nvSpPr>
        <p:spPr>
          <a:xfrm>
            <a:off x="9605136" y="6551190"/>
            <a:ext cx="261000" cy="204600"/>
          </a:xfrm>
          <a:prstGeom prst="rect">
            <a:avLst/>
          </a:prstGeom>
          <a:noFill/>
          <a:ln>
            <a:noFill/>
          </a:ln>
        </p:spPr>
        <p:txBody>
          <a:bodyPr spcFirstLastPara="1" wrap="square" lIns="0" tIns="19675" rIns="0" bIns="0" anchor="t" anchorCtr="0">
            <a:spAutoFit/>
          </a:bodyPr>
          <a:lstStyle/>
          <a:p>
            <a:pPr marL="38100" lvl="0" indent="0" algn="l" rtl="0">
              <a:lnSpc>
                <a:spcPct val="100000"/>
              </a:lnSpc>
              <a:spcBef>
                <a:spcPts val="0"/>
              </a:spcBef>
              <a:spcAft>
                <a:spcPts val="0"/>
              </a:spcAft>
              <a:buSzPts val="1200"/>
              <a:buNone/>
            </a:pPr>
            <a:fld id="{00000000-1234-1234-1234-123412341234}" type="slidenum">
              <a:rPr lang="en-US"/>
              <a:t>27</a:t>
            </a:fld>
            <a:endParaRPr/>
          </a:p>
        </p:txBody>
      </p:sp>
      <p:pic>
        <p:nvPicPr>
          <p:cNvPr id="374" name="Google Shape;374;p26"/>
          <p:cNvPicPr preferRelativeResize="0"/>
          <p:nvPr/>
        </p:nvPicPr>
        <p:blipFill rotWithShape="1">
          <a:blip r:embed="rId3">
            <a:alphaModFix/>
          </a:blip>
          <a:srcRect/>
          <a:stretch/>
        </p:blipFill>
        <p:spPr>
          <a:xfrm>
            <a:off x="6371975" y="2834816"/>
            <a:ext cx="2878912" cy="1720150"/>
          </a:xfrm>
          <a:prstGeom prst="rect">
            <a:avLst/>
          </a:prstGeom>
          <a:noFill/>
          <a:ln>
            <a:noFill/>
          </a:ln>
        </p:spPr>
      </p:pic>
      <p:pic>
        <p:nvPicPr>
          <p:cNvPr id="375" name="Google Shape;375;p26"/>
          <p:cNvPicPr preferRelativeResize="0"/>
          <p:nvPr/>
        </p:nvPicPr>
        <p:blipFill rotWithShape="1">
          <a:blip r:embed="rId4">
            <a:alphaModFix/>
          </a:blip>
          <a:srcRect/>
          <a:stretch/>
        </p:blipFill>
        <p:spPr>
          <a:xfrm>
            <a:off x="326572" y="2796911"/>
            <a:ext cx="5810556" cy="232796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7"/>
          <p:cNvSpPr txBox="1">
            <a:spLocks noGrp="1"/>
          </p:cNvSpPr>
          <p:nvPr>
            <p:ph type="title"/>
          </p:nvPr>
        </p:nvSpPr>
        <p:spPr>
          <a:xfrm>
            <a:off x="400299" y="338450"/>
            <a:ext cx="8991900" cy="3822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0">
                <a:latin typeface="Quattrocento Sans"/>
                <a:ea typeface="Quattrocento Sans"/>
                <a:cs typeface="Quattrocento Sans"/>
                <a:sym typeface="Quattrocento Sans"/>
              </a:rPr>
              <a:t>☑</a:t>
            </a:r>
            <a:r>
              <a:rPr lang="en-US"/>
              <a:t>年末調整で収集した従業員データをジョブカンに反映する</a:t>
            </a:r>
            <a:endParaRPr/>
          </a:p>
        </p:txBody>
      </p:sp>
      <p:sp>
        <p:nvSpPr>
          <p:cNvPr id="381" name="Google Shape;381;p27"/>
          <p:cNvSpPr txBox="1">
            <a:spLocks noGrp="1"/>
          </p:cNvSpPr>
          <p:nvPr>
            <p:ph type="ftr" idx="11"/>
          </p:nvPr>
        </p:nvSpPr>
        <p:spPr>
          <a:xfrm>
            <a:off x="1866138" y="6425621"/>
            <a:ext cx="7571700" cy="194100"/>
          </a:xfrm>
          <a:prstGeom prst="rect">
            <a:avLst/>
          </a:prstGeom>
          <a:noFill/>
          <a:ln>
            <a:noFill/>
          </a:ln>
        </p:spPr>
        <p:txBody>
          <a:bodyPr spcFirstLastPara="1" wrap="square" lIns="0" tIns="4425" rIns="0" bIns="0" anchor="t" anchorCtr="0">
            <a:spAutoFit/>
          </a:bodyPr>
          <a:lstStyle/>
          <a:p>
            <a:pPr marL="12700" marR="5080" lvl="0" indent="0" algn="l" rtl="0">
              <a:lnSpc>
                <a:spcPct val="105300"/>
              </a:lnSpc>
              <a:spcBef>
                <a:spcPts val="0"/>
              </a:spcBef>
              <a:spcAft>
                <a:spcPts val="0"/>
              </a:spcAft>
              <a:buClr>
                <a:schemeClr val="dk1"/>
              </a:buClr>
              <a:buSzPts val="1400"/>
              <a:buFont typeface="Arial"/>
              <a:buNone/>
            </a:pPr>
            <a:r>
              <a:rPr lang="en-US"/>
              <a:t>本資料を無断で第三者に提示し、閲覧させ、また、複製、配布、譲渡することを固く禁じます。また、本資料に関する知的財産権は株式会社DONUTSに帰属し、本資料を無断で修正・加工することを固く禁じます。なお、株式会社DONUTSは、本資料の内容の正確性、完全性等について、何ら保証しません。</a:t>
            </a:r>
            <a:endParaRPr/>
          </a:p>
        </p:txBody>
      </p:sp>
      <p:sp>
        <p:nvSpPr>
          <p:cNvPr id="382" name="Google Shape;382;p27"/>
          <p:cNvSpPr txBox="1">
            <a:spLocks noGrp="1"/>
          </p:cNvSpPr>
          <p:nvPr>
            <p:ph type="sldNum" idx="12"/>
          </p:nvPr>
        </p:nvSpPr>
        <p:spPr>
          <a:xfrm>
            <a:off x="9605136" y="6551190"/>
            <a:ext cx="261000" cy="204600"/>
          </a:xfrm>
          <a:prstGeom prst="rect">
            <a:avLst/>
          </a:prstGeom>
          <a:noFill/>
          <a:ln>
            <a:noFill/>
          </a:ln>
        </p:spPr>
        <p:txBody>
          <a:bodyPr spcFirstLastPara="1" wrap="square" lIns="0" tIns="19675" rIns="0" bIns="0" anchor="t" anchorCtr="0">
            <a:spAutoFit/>
          </a:bodyPr>
          <a:lstStyle/>
          <a:p>
            <a:pPr marL="38100" lvl="0" indent="0" algn="l" rtl="0">
              <a:lnSpc>
                <a:spcPct val="100000"/>
              </a:lnSpc>
              <a:spcBef>
                <a:spcPts val="0"/>
              </a:spcBef>
              <a:spcAft>
                <a:spcPts val="0"/>
              </a:spcAft>
              <a:buSzPts val="1200"/>
              <a:buNone/>
            </a:pPr>
            <a:fld id="{00000000-1234-1234-1234-123412341234}" type="slidenum">
              <a:rPr lang="en-US"/>
              <a:t>28</a:t>
            </a:fld>
            <a:endParaRPr/>
          </a:p>
        </p:txBody>
      </p:sp>
      <p:sp>
        <p:nvSpPr>
          <p:cNvPr id="383" name="Google Shape;383;p27"/>
          <p:cNvSpPr txBox="1"/>
          <p:nvPr/>
        </p:nvSpPr>
        <p:spPr>
          <a:xfrm>
            <a:off x="5618205" y="2202575"/>
            <a:ext cx="3986931" cy="2741120"/>
          </a:xfrm>
          <a:prstGeom prst="rect">
            <a:avLst/>
          </a:prstGeom>
          <a:noFill/>
          <a:ln>
            <a:noFill/>
          </a:ln>
        </p:spPr>
        <p:txBody>
          <a:bodyPr spcFirstLastPara="1" wrap="square" lIns="0" tIns="12050" rIns="0" bIns="0" anchor="t" anchorCtr="0">
            <a:spAutoFit/>
          </a:bodyPr>
          <a:lstStyle/>
          <a:p>
            <a:pPr marL="12700" marR="5080" lvl="0" indent="0" algn="l" rtl="0">
              <a:lnSpc>
                <a:spcPct val="100600"/>
              </a:lnSpc>
              <a:spcBef>
                <a:spcPts val="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① 結果一覧画面の「連携（反映）」を</a:t>
            </a:r>
            <a:br>
              <a:rPr lang="en-US" sz="1650" b="0" i="0" u="none" strike="noStrike" cap="none">
                <a:solidFill>
                  <a:srgbClr val="3E3E3E"/>
                </a:solidFill>
                <a:latin typeface="Arial"/>
                <a:ea typeface="Arial"/>
                <a:cs typeface="Arial"/>
                <a:sym typeface="Arial"/>
              </a:rPr>
            </a:br>
            <a:r>
              <a:rPr lang="en-US" sz="1650" b="0" i="0" u="none" strike="noStrike" cap="none">
                <a:solidFill>
                  <a:srgbClr val="3E3E3E"/>
                </a:solidFill>
                <a:latin typeface="Arial"/>
                <a:ea typeface="Arial"/>
                <a:cs typeface="Arial"/>
                <a:sym typeface="Arial"/>
              </a:rPr>
              <a:t>    クリックします。</a:t>
            </a:r>
            <a:endParaRPr sz="1650" b="0" i="0" u="none" strike="noStrike" cap="none">
              <a:solidFill>
                <a:srgbClr val="3E3E3E"/>
              </a:solidFill>
              <a:latin typeface="Arial"/>
              <a:ea typeface="Arial"/>
              <a:cs typeface="Arial"/>
              <a:sym typeface="Arial"/>
            </a:endParaRPr>
          </a:p>
          <a:p>
            <a:pPr marL="12700" marR="5080" lvl="0" indent="0" algn="l" rtl="0">
              <a:lnSpc>
                <a:spcPct val="100600"/>
              </a:lnSpc>
              <a:spcBef>
                <a:spcPts val="0"/>
              </a:spcBef>
              <a:spcAft>
                <a:spcPts val="0"/>
              </a:spcAft>
              <a:buClr>
                <a:srgbClr val="000000"/>
              </a:buClr>
              <a:buSzPts val="1650"/>
              <a:buFont typeface="Arial"/>
              <a:buNone/>
            </a:pPr>
            <a:endParaRPr sz="1650" b="0" i="0" u="none" strike="noStrike" cap="none">
              <a:solidFill>
                <a:schemeClr val="dk1"/>
              </a:solidFill>
              <a:latin typeface="Arial"/>
              <a:ea typeface="Arial"/>
              <a:cs typeface="Arial"/>
              <a:sym typeface="Arial"/>
            </a:endParaRPr>
          </a:p>
          <a:p>
            <a:pPr marL="12700" marR="5080" lvl="0" indent="0" algn="l" rtl="0">
              <a:lnSpc>
                <a:spcPct val="100600"/>
              </a:lnSpc>
              <a:spcBef>
                <a:spcPts val="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②「ジョブカン労務HRに反映」もしくは  </a:t>
            </a:r>
            <a:br>
              <a:rPr lang="en-US" sz="1650" b="0" i="0" u="none" strike="noStrike" cap="none">
                <a:solidFill>
                  <a:srgbClr val="3E3E3E"/>
                </a:solidFill>
                <a:latin typeface="Arial"/>
                <a:ea typeface="Arial"/>
                <a:cs typeface="Arial"/>
                <a:sym typeface="Arial"/>
              </a:rPr>
            </a:br>
            <a:r>
              <a:rPr lang="en-US" sz="1650" b="0" i="0" u="none" strike="noStrike" cap="none">
                <a:solidFill>
                  <a:srgbClr val="3E3E3E"/>
                </a:solidFill>
                <a:latin typeface="Arial"/>
                <a:ea typeface="Arial"/>
                <a:cs typeface="Arial"/>
                <a:sym typeface="Arial"/>
              </a:rPr>
              <a:t>    「ジョブカン給与計算に反映」を</a:t>
            </a:r>
            <a:br>
              <a:rPr lang="en-US" sz="1650" b="0" i="0" u="none" strike="noStrike" cap="none">
                <a:solidFill>
                  <a:srgbClr val="3E3E3E"/>
                </a:solidFill>
                <a:latin typeface="Arial"/>
                <a:ea typeface="Arial"/>
                <a:cs typeface="Arial"/>
                <a:sym typeface="Arial"/>
              </a:rPr>
            </a:br>
            <a:r>
              <a:rPr lang="en-US" sz="1650" b="0" i="0" u="none" strike="noStrike" cap="none">
                <a:solidFill>
                  <a:srgbClr val="3E3E3E"/>
                </a:solidFill>
                <a:latin typeface="Arial"/>
                <a:ea typeface="Arial"/>
                <a:cs typeface="Arial"/>
                <a:sym typeface="Arial"/>
              </a:rPr>
              <a:t>      クリックします。</a:t>
            </a:r>
            <a:endParaRPr sz="1650" b="0" i="0" u="none" strike="noStrike" cap="none">
              <a:solidFill>
                <a:schemeClr val="dk1"/>
              </a:solidFill>
              <a:latin typeface="Arial"/>
              <a:ea typeface="Arial"/>
              <a:cs typeface="Arial"/>
              <a:sym typeface="Arial"/>
            </a:endParaRPr>
          </a:p>
          <a:p>
            <a:pPr marL="0" marR="0" lvl="0" indent="0" algn="l" rtl="0">
              <a:lnSpc>
                <a:spcPct val="100000"/>
              </a:lnSpc>
              <a:spcBef>
                <a:spcPts val="55"/>
              </a:spcBef>
              <a:spcAft>
                <a:spcPts val="0"/>
              </a:spcAft>
              <a:buClr>
                <a:srgbClr val="000000"/>
              </a:buClr>
              <a:buSzPts val="1050"/>
              <a:buFont typeface="Arial"/>
              <a:buNone/>
            </a:pPr>
            <a:endParaRPr sz="1050" b="0" i="0" u="none" strike="noStrike" cap="none">
              <a:solidFill>
                <a:schemeClr val="dk1"/>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③ 表示される注意書きを確認し、</a:t>
            </a:r>
            <a:br>
              <a:rPr lang="en-US" sz="1650" b="0" i="0" u="none" strike="noStrike" cap="none">
                <a:solidFill>
                  <a:srgbClr val="3E3E3E"/>
                </a:solidFill>
                <a:latin typeface="Arial"/>
                <a:ea typeface="Arial"/>
                <a:cs typeface="Arial"/>
                <a:sym typeface="Arial"/>
              </a:rPr>
            </a:br>
            <a:r>
              <a:rPr lang="en-US" sz="1650" b="0" i="0" u="none" strike="noStrike" cap="none">
                <a:solidFill>
                  <a:srgbClr val="3E3E3E"/>
                </a:solidFill>
                <a:latin typeface="Arial"/>
                <a:ea typeface="Arial"/>
                <a:cs typeface="Arial"/>
                <a:sym typeface="Arial"/>
              </a:rPr>
              <a:t>    問題がなければ</a:t>
            </a:r>
            <a:endParaRPr sz="1650" b="0" i="0" u="none" strike="noStrike" cap="none">
              <a:solidFill>
                <a:schemeClr val="dk1"/>
              </a:solidFill>
              <a:latin typeface="Arial"/>
              <a:ea typeface="Arial"/>
              <a:cs typeface="Arial"/>
              <a:sym typeface="Arial"/>
            </a:endParaRPr>
          </a:p>
          <a:p>
            <a:pPr marL="12700" marR="0" lvl="0" indent="0" algn="l" rtl="0">
              <a:lnSpc>
                <a:spcPct val="100000"/>
              </a:lnSpc>
              <a:spcBef>
                <a:spcPts val="15"/>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  「反映」ボタンをクリックして</a:t>
            </a:r>
            <a:br>
              <a:rPr lang="en-US" sz="1650" b="0" i="0" u="none" strike="noStrike" cap="none">
                <a:solidFill>
                  <a:srgbClr val="3E3E3E"/>
                </a:solidFill>
                <a:latin typeface="Arial"/>
                <a:ea typeface="Arial"/>
                <a:cs typeface="Arial"/>
                <a:sym typeface="Arial"/>
              </a:rPr>
            </a:br>
            <a:r>
              <a:rPr lang="en-US" sz="1650" b="0" i="0" u="none" strike="noStrike" cap="none">
                <a:solidFill>
                  <a:srgbClr val="3E3E3E"/>
                </a:solidFill>
                <a:latin typeface="Arial"/>
                <a:ea typeface="Arial"/>
                <a:cs typeface="Arial"/>
                <a:sym typeface="Arial"/>
              </a:rPr>
              <a:t>    連携を実行します。</a:t>
            </a:r>
            <a:endParaRPr sz="1650" b="0" i="0" u="none" strike="noStrike" cap="none">
              <a:solidFill>
                <a:schemeClr val="dk1"/>
              </a:solidFill>
              <a:latin typeface="Arial"/>
              <a:ea typeface="Arial"/>
              <a:cs typeface="Arial"/>
              <a:sym typeface="Arial"/>
            </a:endParaRPr>
          </a:p>
        </p:txBody>
      </p:sp>
      <p:sp>
        <p:nvSpPr>
          <p:cNvPr id="384" name="Google Shape;384;p27"/>
          <p:cNvSpPr/>
          <p:nvPr/>
        </p:nvSpPr>
        <p:spPr>
          <a:xfrm>
            <a:off x="2147350" y="2621325"/>
            <a:ext cx="1122000" cy="3822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5" name="Google Shape;385;p27"/>
          <p:cNvPicPr preferRelativeResize="0"/>
          <p:nvPr/>
        </p:nvPicPr>
        <p:blipFill rotWithShape="1">
          <a:blip r:embed="rId3">
            <a:alphaModFix/>
          </a:blip>
          <a:srcRect/>
          <a:stretch/>
        </p:blipFill>
        <p:spPr>
          <a:xfrm>
            <a:off x="1706822" y="4166995"/>
            <a:ext cx="3697092" cy="1553400"/>
          </a:xfrm>
          <a:prstGeom prst="rect">
            <a:avLst/>
          </a:prstGeom>
          <a:noFill/>
          <a:ln w="9525" cap="flat" cmpd="sng">
            <a:solidFill>
              <a:srgbClr val="929292"/>
            </a:solidFill>
            <a:prstDash val="solid"/>
            <a:round/>
            <a:headEnd type="none" w="sm" len="sm"/>
            <a:tailEnd type="none" w="sm" len="sm"/>
          </a:ln>
        </p:spPr>
      </p:pic>
      <p:sp>
        <p:nvSpPr>
          <p:cNvPr id="386" name="Google Shape;386;p27"/>
          <p:cNvSpPr/>
          <p:nvPr/>
        </p:nvSpPr>
        <p:spPr>
          <a:xfrm>
            <a:off x="3703064" y="4880988"/>
            <a:ext cx="1542705" cy="4581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7" name="Google Shape;387;p27"/>
          <p:cNvPicPr preferRelativeResize="0"/>
          <p:nvPr/>
        </p:nvPicPr>
        <p:blipFill rotWithShape="1">
          <a:blip r:embed="rId4">
            <a:alphaModFix/>
          </a:blip>
          <a:srcRect/>
          <a:stretch/>
        </p:blipFill>
        <p:spPr>
          <a:xfrm>
            <a:off x="284275" y="1189918"/>
            <a:ext cx="5183574" cy="286281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28"/>
          <p:cNvSpPr txBox="1"/>
          <p:nvPr/>
        </p:nvSpPr>
        <p:spPr>
          <a:xfrm>
            <a:off x="288324" y="1403425"/>
            <a:ext cx="9391135" cy="2171738"/>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ジョブカン給与計算のヘルプページに、年末調整に関するよくある質問等がまとめられています。</a:t>
            </a:r>
            <a:endParaRPr sz="1650" b="0" i="0" u="none" strike="noStrike" cap="none">
              <a:solidFill>
                <a:schemeClr val="dk1"/>
              </a:solidFill>
              <a:latin typeface="Arial"/>
              <a:ea typeface="Arial"/>
              <a:cs typeface="Arial"/>
              <a:sym typeface="Arial"/>
            </a:endParaRPr>
          </a:p>
          <a:p>
            <a:pPr marL="12700" marR="0" lvl="0" indent="0" algn="l" rtl="0">
              <a:lnSpc>
                <a:spcPct val="150000"/>
              </a:lnSpc>
              <a:spcBef>
                <a:spcPts val="15"/>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是非ご活用ください。</a:t>
            </a:r>
            <a:endParaRPr sz="1400" b="0" i="0" u="none" strike="noStrike" cap="none">
              <a:solidFill>
                <a:srgbClr val="000000"/>
              </a:solidFill>
              <a:latin typeface="Arial"/>
              <a:ea typeface="Arial"/>
              <a:cs typeface="Arial"/>
              <a:sym typeface="Arial"/>
            </a:endParaRPr>
          </a:p>
          <a:p>
            <a:pPr marL="12700" marR="0" lvl="0" indent="0" algn="l" rtl="0">
              <a:lnSpc>
                <a:spcPct val="150000"/>
              </a:lnSpc>
              <a:spcBef>
                <a:spcPts val="15"/>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
            </a:r>
            <a:br>
              <a:rPr lang="en-US" sz="1650" b="0" i="0" u="none" strike="noStrike" cap="none">
                <a:solidFill>
                  <a:srgbClr val="3E3E3E"/>
                </a:solidFill>
                <a:latin typeface="Arial"/>
                <a:ea typeface="Arial"/>
                <a:cs typeface="Arial"/>
                <a:sym typeface="Arial"/>
              </a:rPr>
            </a:br>
            <a:r>
              <a:rPr lang="en-US" sz="1650" b="0" i="0" u="none" strike="noStrike" cap="none">
                <a:solidFill>
                  <a:srgbClr val="3E3E3E"/>
                </a:solidFill>
                <a:latin typeface="Arial"/>
                <a:ea typeface="Arial"/>
                <a:cs typeface="Arial"/>
                <a:sym typeface="Arial"/>
              </a:rPr>
              <a:t/>
            </a:r>
            <a:br>
              <a:rPr lang="en-US" sz="1650" b="0" i="0" u="none" strike="noStrike" cap="none">
                <a:solidFill>
                  <a:srgbClr val="3E3E3E"/>
                </a:solidFill>
                <a:latin typeface="Arial"/>
                <a:ea typeface="Arial"/>
                <a:cs typeface="Arial"/>
                <a:sym typeface="Arial"/>
              </a:rPr>
            </a:br>
            <a:r>
              <a:rPr lang="en-US" sz="1650" b="0" i="0" u="none" strike="noStrike" cap="none">
                <a:solidFill>
                  <a:srgbClr val="3E3E3E"/>
                </a:solidFill>
                <a:latin typeface="Arial"/>
                <a:ea typeface="Arial"/>
                <a:cs typeface="Arial"/>
                <a:sym typeface="Arial"/>
              </a:rPr>
              <a:t/>
            </a:r>
            <a:br>
              <a:rPr lang="en-US" sz="1650" b="0" i="0" u="none" strike="noStrike" cap="none">
                <a:solidFill>
                  <a:srgbClr val="3E3E3E"/>
                </a:solidFill>
                <a:latin typeface="Arial"/>
                <a:ea typeface="Arial"/>
                <a:cs typeface="Arial"/>
                <a:sym typeface="Arial"/>
              </a:rPr>
            </a:br>
            <a:endParaRPr sz="1650" b="0" i="0" u="none" strike="noStrike" cap="none">
              <a:solidFill>
                <a:srgbClr val="3E3E3E"/>
              </a:solidFill>
              <a:latin typeface="Arial"/>
              <a:ea typeface="Arial"/>
              <a:cs typeface="Arial"/>
              <a:sym typeface="Arial"/>
            </a:endParaRPr>
          </a:p>
        </p:txBody>
      </p:sp>
      <p:sp>
        <p:nvSpPr>
          <p:cNvPr id="393" name="Google Shape;393;p28"/>
          <p:cNvSpPr txBox="1">
            <a:spLocks noGrp="1"/>
          </p:cNvSpPr>
          <p:nvPr>
            <p:ph type="ftr" idx="11"/>
          </p:nvPr>
        </p:nvSpPr>
        <p:spPr>
          <a:xfrm>
            <a:off x="1866138" y="6425621"/>
            <a:ext cx="7571700" cy="194100"/>
          </a:xfrm>
          <a:prstGeom prst="rect">
            <a:avLst/>
          </a:prstGeom>
          <a:noFill/>
          <a:ln>
            <a:noFill/>
          </a:ln>
        </p:spPr>
        <p:txBody>
          <a:bodyPr spcFirstLastPara="1" wrap="square" lIns="0" tIns="4425" rIns="0" bIns="0" anchor="t" anchorCtr="0">
            <a:spAutoFit/>
          </a:bodyPr>
          <a:lstStyle/>
          <a:p>
            <a:pPr marL="12700" marR="5080" lvl="0" indent="0" algn="l" rtl="0">
              <a:lnSpc>
                <a:spcPct val="105300"/>
              </a:lnSpc>
              <a:spcBef>
                <a:spcPts val="0"/>
              </a:spcBef>
              <a:spcAft>
                <a:spcPts val="0"/>
              </a:spcAft>
              <a:buClr>
                <a:schemeClr val="dk1"/>
              </a:buClr>
              <a:buSzPts val="1400"/>
              <a:buFont typeface="Arial"/>
              <a:buNone/>
            </a:pPr>
            <a:r>
              <a:rPr lang="en-US"/>
              <a:t>本資料を無断で第三者に提示し、閲覧させ、また、複製、配布、譲渡することを固く禁じます。また、本資料に関する知的財産権は株式会社DONUTSに帰属し、本資料を無断で修正・加工することを固く禁じます。なお、株式会社DONUTSは、本資料の内容の正確性、完全性等について、何ら保証しません。</a:t>
            </a:r>
            <a:endParaRPr/>
          </a:p>
        </p:txBody>
      </p:sp>
      <p:sp>
        <p:nvSpPr>
          <p:cNvPr id="394" name="Google Shape;394;p28"/>
          <p:cNvSpPr txBox="1">
            <a:spLocks noGrp="1"/>
          </p:cNvSpPr>
          <p:nvPr>
            <p:ph type="sldNum" idx="12"/>
          </p:nvPr>
        </p:nvSpPr>
        <p:spPr>
          <a:xfrm>
            <a:off x="9605136" y="6551190"/>
            <a:ext cx="261000" cy="204600"/>
          </a:xfrm>
          <a:prstGeom prst="rect">
            <a:avLst/>
          </a:prstGeom>
          <a:noFill/>
          <a:ln>
            <a:noFill/>
          </a:ln>
        </p:spPr>
        <p:txBody>
          <a:bodyPr spcFirstLastPara="1" wrap="square" lIns="0" tIns="19675" rIns="0" bIns="0" anchor="t" anchorCtr="0">
            <a:spAutoFit/>
          </a:bodyPr>
          <a:lstStyle/>
          <a:p>
            <a:pPr marL="38100" lvl="0" indent="0" algn="l" rtl="0">
              <a:lnSpc>
                <a:spcPct val="100000"/>
              </a:lnSpc>
              <a:spcBef>
                <a:spcPts val="0"/>
              </a:spcBef>
              <a:spcAft>
                <a:spcPts val="0"/>
              </a:spcAft>
              <a:buSzPts val="1200"/>
              <a:buNone/>
            </a:pPr>
            <a:fld id="{00000000-1234-1234-1234-123412341234}" type="slidenum">
              <a:rPr lang="en-US"/>
              <a:t>29</a:t>
            </a:fld>
            <a:endParaRPr/>
          </a:p>
        </p:txBody>
      </p:sp>
      <p:sp>
        <p:nvSpPr>
          <p:cNvPr id="395" name="Google Shape;395;p28"/>
          <p:cNvSpPr txBox="1">
            <a:spLocks noGrp="1"/>
          </p:cNvSpPr>
          <p:nvPr>
            <p:ph type="title"/>
          </p:nvPr>
        </p:nvSpPr>
        <p:spPr>
          <a:xfrm>
            <a:off x="155848" y="351475"/>
            <a:ext cx="6871200" cy="3822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a:t>【よくある質問】</a:t>
            </a:r>
            <a:endParaRPr/>
          </a:p>
        </p:txBody>
      </p:sp>
      <p:sp>
        <p:nvSpPr>
          <p:cNvPr id="396" name="Google Shape;396;p28"/>
          <p:cNvSpPr/>
          <p:nvPr/>
        </p:nvSpPr>
        <p:spPr>
          <a:xfrm>
            <a:off x="288324" y="2489294"/>
            <a:ext cx="9216623" cy="2516033"/>
          </a:xfrm>
          <a:prstGeom prst="rect">
            <a:avLst/>
          </a:prstGeom>
          <a:noFill/>
          <a:ln>
            <a:noFill/>
          </a:ln>
        </p:spPr>
        <p:txBody>
          <a:bodyPr spcFirstLastPara="1" wrap="square" lIns="91425" tIns="45700" rIns="91425" bIns="45700" anchor="t" anchorCtr="0">
            <a:spAutoFit/>
          </a:bodyPr>
          <a:lstStyle/>
          <a:p>
            <a:pPr marL="12700" marR="0" lvl="0" indent="0" algn="l" rtl="0">
              <a:lnSpc>
                <a:spcPct val="150000"/>
              </a:lnSpc>
              <a:spcBef>
                <a:spcPts val="0"/>
              </a:spcBef>
              <a:spcAft>
                <a:spcPts val="0"/>
              </a:spcAft>
              <a:buClr>
                <a:srgbClr val="000000"/>
              </a:buClr>
              <a:buSzPts val="1500"/>
              <a:buFont typeface="Arial"/>
              <a:buNone/>
            </a:pPr>
            <a:r>
              <a:rPr lang="en-US" sz="1500" b="0" i="0" u="none" strike="noStrike" cap="none">
                <a:solidFill>
                  <a:srgbClr val="3E3E3E"/>
                </a:solidFill>
                <a:latin typeface="Arial"/>
                <a:ea typeface="Arial"/>
                <a:cs typeface="Arial"/>
                <a:sym typeface="Arial"/>
              </a:rPr>
              <a:t>・</a:t>
            </a:r>
            <a:r>
              <a:rPr lang="en-US" sz="1500" b="0" i="0" u="sng" strike="noStrike" cap="none">
                <a:solidFill>
                  <a:srgbClr val="3E3E3E"/>
                </a:solidFill>
                <a:latin typeface="Arial"/>
                <a:ea typeface="Arial"/>
                <a:cs typeface="Arial"/>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Q. 年の途中からジョブカン給与計算を利用している場合、年末調整はどのように始めたら良いですか？</a:t>
            </a:r>
            <a:r>
              <a:rPr lang="en-US" sz="1500" b="0" i="0" u="sng" strike="noStrike" cap="none">
                <a:solidFill>
                  <a:srgbClr val="538CD5"/>
                </a:solidFill>
                <a:latin typeface="Arial"/>
                <a:ea typeface="Arial"/>
                <a:cs typeface="Arial"/>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US" sz="1500" b="0" i="0" u="none" strike="noStrike" cap="none">
                <a:solidFill>
                  <a:srgbClr val="3E3E3E"/>
                </a:solidFill>
                <a:latin typeface="Arial"/>
                <a:ea typeface="Arial"/>
                <a:cs typeface="Arial"/>
                <a:sym typeface="Arial"/>
              </a:rPr>
              <a:t/>
            </a:r>
            <a:br>
              <a:rPr lang="en-US" sz="1500" b="0" i="0" u="none" strike="noStrike" cap="none">
                <a:solidFill>
                  <a:srgbClr val="3E3E3E"/>
                </a:solidFill>
                <a:latin typeface="Arial"/>
                <a:ea typeface="Arial"/>
                <a:cs typeface="Arial"/>
                <a:sym typeface="Arial"/>
              </a:rPr>
            </a:br>
            <a:r>
              <a:rPr lang="en-US" sz="1500" b="0" i="0" u="none" strike="noStrike" cap="none">
                <a:solidFill>
                  <a:srgbClr val="3E3E3E"/>
                </a:solidFill>
                <a:latin typeface="Arial"/>
                <a:ea typeface="Arial"/>
                <a:cs typeface="Arial"/>
                <a:sym typeface="Arial"/>
              </a:rPr>
              <a:t>・</a:t>
            </a:r>
            <a:r>
              <a:rPr lang="en-US" sz="1500" b="0" i="0" u="sng" strike="noStrike" cap="none">
                <a:solidFill>
                  <a:srgbClr val="3E3E3E"/>
                </a:solidFill>
                <a:latin typeface="Arial"/>
                <a:ea typeface="Arial"/>
                <a:cs typeface="Arial"/>
                <a:sym typeface="Aria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Q. 年末調整をする上で最低限必要な情報は何ですか？</a:t>
            </a:r>
            <a:r>
              <a:rPr lang="en-US" sz="1500" b="0" i="0" u="none" strike="noStrike" cap="none">
                <a:solidFill>
                  <a:srgbClr val="3E3E3E"/>
                </a:solidFill>
                <a:latin typeface="Arial"/>
                <a:ea typeface="Arial"/>
                <a:cs typeface="Arial"/>
                <a:sym typeface="Arial"/>
              </a:rPr>
              <a:t/>
            </a:r>
            <a:br>
              <a:rPr lang="en-US" sz="1500" b="0" i="0" u="none" strike="noStrike" cap="none">
                <a:solidFill>
                  <a:srgbClr val="3E3E3E"/>
                </a:solidFill>
                <a:latin typeface="Arial"/>
                <a:ea typeface="Arial"/>
                <a:cs typeface="Arial"/>
                <a:sym typeface="Arial"/>
              </a:rPr>
            </a:br>
            <a:r>
              <a:rPr lang="en-US" sz="1500" b="0" i="0" u="none" strike="noStrike" cap="none">
                <a:solidFill>
                  <a:srgbClr val="3E3E3E"/>
                </a:solidFill>
                <a:latin typeface="Arial"/>
                <a:ea typeface="Arial"/>
                <a:cs typeface="Arial"/>
                <a:sym typeface="Arial"/>
              </a:rPr>
              <a:t>・</a:t>
            </a:r>
            <a:r>
              <a:rPr lang="en-US" sz="1500" b="0" i="0" u="sng" strike="noStrike" cap="none">
                <a:solidFill>
                  <a:srgbClr val="3E3E3E"/>
                </a:solidFill>
                <a:latin typeface="Arial"/>
                <a:ea typeface="Arial"/>
                <a:cs typeface="Arial"/>
                <a:sym typeface="Aria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Q. 年末調整画面にデータを再度インポートできますか？</a:t>
            </a:r>
            <a:r>
              <a:rPr lang="en-US" sz="1500" b="0" i="0" u="none" strike="noStrike" cap="none">
                <a:solidFill>
                  <a:srgbClr val="3E3E3E"/>
                </a:solidFill>
                <a:latin typeface="Arial"/>
                <a:ea typeface="Arial"/>
                <a:cs typeface="Arial"/>
                <a:sym typeface="Arial"/>
              </a:rPr>
              <a:t/>
            </a:r>
            <a:br>
              <a:rPr lang="en-US" sz="1500" b="0" i="0" u="none" strike="noStrike" cap="none">
                <a:solidFill>
                  <a:srgbClr val="3E3E3E"/>
                </a:solidFill>
                <a:latin typeface="Arial"/>
                <a:ea typeface="Arial"/>
                <a:cs typeface="Arial"/>
                <a:sym typeface="Arial"/>
              </a:rPr>
            </a:br>
            <a:r>
              <a:rPr lang="en-US" sz="1500" b="0" i="0" u="none" strike="noStrike" cap="none">
                <a:solidFill>
                  <a:srgbClr val="3E3E3E"/>
                </a:solidFill>
                <a:latin typeface="Arial"/>
                <a:ea typeface="Arial"/>
                <a:cs typeface="Arial"/>
                <a:sym typeface="Arial"/>
              </a:rPr>
              <a:t>・</a:t>
            </a:r>
            <a:r>
              <a:rPr lang="en-US" sz="1500" b="0" i="0" u="sng" strike="noStrike" cap="none">
                <a:solidFill>
                  <a:srgbClr val="3E3E3E"/>
                </a:solidFill>
                <a:latin typeface="Arial"/>
                <a:ea typeface="Arial"/>
                <a:cs typeface="Arial"/>
                <a:sym typeface="Arial"/>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労務HRと給与計算両サービスご利用の場合の年末調整機能について </a:t>
            </a:r>
            <a:endParaRPr sz="1500" b="0" i="0" u="none" strike="noStrike" cap="none">
              <a:solidFill>
                <a:srgbClr val="3E3E3E"/>
              </a:solidFill>
              <a:latin typeface="Arial"/>
              <a:ea typeface="Arial"/>
              <a:cs typeface="Arial"/>
              <a:sym typeface="Arial"/>
            </a:endParaRPr>
          </a:p>
          <a:p>
            <a:pPr marL="12700" marR="0" lvl="0" indent="0" algn="l" rtl="0">
              <a:lnSpc>
                <a:spcPct val="150000"/>
              </a:lnSpc>
              <a:spcBef>
                <a:spcPts val="0"/>
              </a:spcBef>
              <a:spcAft>
                <a:spcPts val="0"/>
              </a:spcAft>
              <a:buClr>
                <a:srgbClr val="000000"/>
              </a:buClr>
              <a:buSzPts val="1500"/>
              <a:buFont typeface="Arial"/>
              <a:buNone/>
            </a:pPr>
            <a:r>
              <a:rPr lang="en-US" sz="1500" b="0" i="0" u="none" strike="noStrike" cap="none">
                <a:solidFill>
                  <a:srgbClr val="3E3E3E"/>
                </a:solidFill>
                <a:latin typeface="Arial"/>
                <a:ea typeface="Arial"/>
                <a:cs typeface="Arial"/>
                <a:sym typeface="Arial"/>
              </a:rPr>
              <a:t>・</a:t>
            </a:r>
            <a:r>
              <a:rPr lang="en-US" sz="1500" b="0" i="0" u="sng" strike="noStrike" cap="none">
                <a:solidFill>
                  <a:srgbClr val="3E3E3E"/>
                </a:solidFill>
                <a:latin typeface="Arial"/>
                <a:ea typeface="Arial"/>
                <a:cs typeface="Arial"/>
                <a:sym typeface="Arial"/>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給与支払報告書と源泉徴収票の電子申請用CSVを出力する</a:t>
            </a:r>
            <a:r>
              <a:rPr lang="en-US" sz="1500" b="0" i="0" u="none" strike="noStrike" cap="none">
                <a:solidFill>
                  <a:srgbClr val="3E3E3E"/>
                </a:solidFill>
                <a:latin typeface="Arial"/>
                <a:ea typeface="Arial"/>
                <a:cs typeface="Arial"/>
                <a:sym typeface="Arial"/>
              </a:rPr>
              <a:t/>
            </a:r>
            <a:br>
              <a:rPr lang="en-US" sz="1500" b="0" i="0" u="none" strike="noStrike" cap="none">
                <a:solidFill>
                  <a:srgbClr val="3E3E3E"/>
                </a:solidFill>
                <a:latin typeface="Arial"/>
                <a:ea typeface="Arial"/>
                <a:cs typeface="Arial"/>
                <a:sym typeface="Arial"/>
              </a:rPr>
            </a:br>
            <a:r>
              <a:rPr lang="en-US" sz="1500" b="0" i="0" u="none" strike="noStrike" cap="none">
                <a:solidFill>
                  <a:srgbClr val="3E3E3E"/>
                </a:solidFill>
                <a:latin typeface="Arial"/>
                <a:ea typeface="Arial"/>
                <a:cs typeface="Arial"/>
                <a:sym typeface="Arial"/>
              </a:rPr>
              <a:t>・</a:t>
            </a:r>
            <a:r>
              <a:rPr lang="en-US" sz="1500" b="0" i="0" u="sng" strike="noStrike" cap="none">
                <a:solidFill>
                  <a:srgbClr val="3E3E3E"/>
                </a:solidFill>
                <a:latin typeface="Arial"/>
                <a:ea typeface="Arial"/>
                <a:cs typeface="Arial"/>
                <a:sym typeface="Arial"/>
                <a:hlinkClick r:id="rId8">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給与支払報告書（総括表）の書き方</a:t>
            </a:r>
            <a:r>
              <a:rPr lang="en-US" sz="1500" b="0" i="0" u="none" strike="noStrike" cap="none">
                <a:solidFill>
                  <a:srgbClr val="3E3E3E"/>
                </a:solidFill>
                <a:latin typeface="Arial"/>
                <a:ea typeface="Arial"/>
                <a:cs typeface="Arial"/>
                <a:sym typeface="Arial"/>
              </a:rPr>
              <a:t/>
            </a:r>
            <a:br>
              <a:rPr lang="en-US" sz="1500" b="0" i="0" u="none" strike="noStrike" cap="none">
                <a:solidFill>
                  <a:srgbClr val="3E3E3E"/>
                </a:solidFill>
                <a:latin typeface="Arial"/>
                <a:ea typeface="Arial"/>
                <a:cs typeface="Arial"/>
                <a:sym typeface="Arial"/>
              </a:rPr>
            </a:br>
            <a:r>
              <a:rPr lang="en-US" sz="1500" b="0" i="0" u="none" strike="noStrike" cap="none">
                <a:solidFill>
                  <a:srgbClr val="3E3E3E"/>
                </a:solidFill>
                <a:latin typeface="Arial"/>
                <a:ea typeface="Arial"/>
                <a:cs typeface="Arial"/>
                <a:sym typeface="Arial"/>
              </a:rPr>
              <a:t>など</a:t>
            </a:r>
            <a:endParaRPr sz="1500" b="0" i="0" u="none" strike="noStrike" cap="none">
              <a:solidFill>
                <a:srgbClr val="3E3E3E"/>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90"/>
        <p:cNvGrpSpPr/>
        <p:nvPr/>
      </p:nvGrpSpPr>
      <p:grpSpPr>
        <a:xfrm>
          <a:off x="0" y="0"/>
          <a:ext cx="0" cy="0"/>
          <a:chOff x="0" y="0"/>
          <a:chExt cx="0" cy="0"/>
        </a:xfrm>
      </p:grpSpPr>
      <p:pic>
        <p:nvPicPr>
          <p:cNvPr id="91" name="Google Shape;91;p35"/>
          <p:cNvPicPr preferRelativeResize="0"/>
          <p:nvPr/>
        </p:nvPicPr>
        <p:blipFill rotWithShape="1">
          <a:blip r:embed="rId3">
            <a:alphaModFix/>
          </a:blip>
          <a:srcRect/>
          <a:stretch/>
        </p:blipFill>
        <p:spPr>
          <a:xfrm>
            <a:off x="233172" y="6192010"/>
            <a:ext cx="854963" cy="573024"/>
          </a:xfrm>
          <a:prstGeom prst="rect">
            <a:avLst/>
          </a:prstGeom>
          <a:noFill/>
          <a:ln>
            <a:noFill/>
          </a:ln>
        </p:spPr>
      </p:pic>
      <p:pic>
        <p:nvPicPr>
          <p:cNvPr id="92" name="Google Shape;92;p35"/>
          <p:cNvPicPr preferRelativeResize="0"/>
          <p:nvPr/>
        </p:nvPicPr>
        <p:blipFill rotWithShape="1">
          <a:blip r:embed="rId4">
            <a:alphaModFix/>
          </a:blip>
          <a:srcRect/>
          <a:stretch/>
        </p:blipFill>
        <p:spPr>
          <a:xfrm>
            <a:off x="0" y="118871"/>
            <a:ext cx="9906000" cy="862583"/>
          </a:xfrm>
          <a:prstGeom prst="rect">
            <a:avLst/>
          </a:prstGeom>
          <a:noFill/>
          <a:ln>
            <a:noFill/>
          </a:ln>
        </p:spPr>
      </p:pic>
      <p:sp>
        <p:nvSpPr>
          <p:cNvPr id="93" name="Google Shape;93;p35"/>
          <p:cNvSpPr txBox="1"/>
          <p:nvPr/>
        </p:nvSpPr>
        <p:spPr>
          <a:xfrm>
            <a:off x="420420" y="294894"/>
            <a:ext cx="839469" cy="51371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3E3E3E"/>
                </a:solidFill>
                <a:latin typeface="Arial"/>
                <a:ea typeface="Arial"/>
                <a:cs typeface="Arial"/>
                <a:sym typeface="Arial"/>
              </a:rPr>
              <a:t>目次</a:t>
            </a:r>
            <a:endParaRPr sz="3200" b="0" i="0" u="none" strike="noStrike" cap="none">
              <a:solidFill>
                <a:schemeClr val="dk1"/>
              </a:solidFill>
              <a:latin typeface="Arial"/>
              <a:ea typeface="Arial"/>
              <a:cs typeface="Arial"/>
              <a:sym typeface="Arial"/>
            </a:endParaRPr>
          </a:p>
        </p:txBody>
      </p:sp>
      <p:sp>
        <p:nvSpPr>
          <p:cNvPr id="94" name="Google Shape;94;p35"/>
          <p:cNvSpPr txBox="1">
            <a:spLocks noGrp="1"/>
          </p:cNvSpPr>
          <p:nvPr>
            <p:ph type="ftr" idx="11"/>
          </p:nvPr>
        </p:nvSpPr>
        <p:spPr>
          <a:xfrm>
            <a:off x="1866138" y="6425621"/>
            <a:ext cx="7571740" cy="212090"/>
          </a:xfrm>
          <a:prstGeom prst="rect">
            <a:avLst/>
          </a:prstGeom>
          <a:noFill/>
          <a:ln>
            <a:noFill/>
          </a:ln>
        </p:spPr>
        <p:txBody>
          <a:bodyPr spcFirstLastPara="1" wrap="square" lIns="0" tIns="4425" rIns="0" bIns="0" anchor="t" anchorCtr="0">
            <a:spAutoFit/>
          </a:bodyPr>
          <a:lstStyle/>
          <a:p>
            <a:pPr marL="12700" marR="5080" lvl="0" indent="0" algn="l" rtl="0">
              <a:lnSpc>
                <a:spcPct val="105300"/>
              </a:lnSpc>
              <a:spcBef>
                <a:spcPts val="0"/>
              </a:spcBef>
              <a:spcAft>
                <a:spcPts val="0"/>
              </a:spcAft>
              <a:buClr>
                <a:schemeClr val="dk1"/>
              </a:buClr>
              <a:buSzPts val="1400"/>
              <a:buFont typeface="Arial"/>
              <a:buNone/>
            </a:pPr>
            <a:r>
              <a:rPr lang="en-US"/>
              <a:t>本資料を無断で第三者に提示し、閲覧させ、また、複製、配布、譲渡することを固く禁じます。また、本資料に関する知的財産権は株式会社DONUTSに帰属し、本資料を無断で修正・加工することを固く禁じます。なお、株式会社DONUTSは、本資料の内容の正確性、完全性等について、何ら保証しません。</a:t>
            </a:r>
            <a:endParaRPr/>
          </a:p>
        </p:txBody>
      </p:sp>
      <p:sp>
        <p:nvSpPr>
          <p:cNvPr id="95" name="Google Shape;95;p35"/>
          <p:cNvSpPr txBox="1">
            <a:spLocks noGrp="1"/>
          </p:cNvSpPr>
          <p:nvPr>
            <p:ph type="sldNum" idx="12"/>
          </p:nvPr>
        </p:nvSpPr>
        <p:spPr>
          <a:xfrm>
            <a:off x="9605136" y="6551190"/>
            <a:ext cx="261000" cy="184800"/>
          </a:xfrm>
          <a:prstGeom prst="rect">
            <a:avLst/>
          </a:prstGeom>
          <a:noFill/>
          <a:ln>
            <a:noFill/>
          </a:ln>
        </p:spPr>
        <p:txBody>
          <a:bodyPr spcFirstLastPara="1" wrap="square" lIns="0" tIns="19675" rIns="0" bIns="0" anchor="t" anchorCtr="0">
            <a:spAutoFit/>
          </a:bodyPr>
          <a:lstStyle/>
          <a:p>
            <a:pPr marL="38100" lvl="0" indent="0" algn="l" rtl="0">
              <a:lnSpc>
                <a:spcPct val="100000"/>
              </a:lnSpc>
              <a:spcBef>
                <a:spcPts val="0"/>
              </a:spcBef>
              <a:spcAft>
                <a:spcPts val="0"/>
              </a:spcAft>
              <a:buSzPts val="1200"/>
              <a:buNone/>
            </a:pPr>
            <a:fld id="{00000000-1234-1234-1234-123412341234}" type="slidenum">
              <a:rPr lang="en-US"/>
              <a:t>3</a:t>
            </a:fld>
            <a:endParaRPr/>
          </a:p>
        </p:txBody>
      </p:sp>
      <p:sp>
        <p:nvSpPr>
          <p:cNvPr id="96" name="Google Shape;96;p35"/>
          <p:cNvSpPr txBox="1"/>
          <p:nvPr/>
        </p:nvSpPr>
        <p:spPr>
          <a:xfrm>
            <a:off x="553453" y="1085129"/>
            <a:ext cx="7595936" cy="4939814"/>
          </a:xfrm>
          <a:prstGeom prst="rect">
            <a:avLst/>
          </a:prstGeom>
          <a:noFill/>
          <a:ln>
            <a:noFill/>
          </a:ln>
        </p:spPr>
        <p:txBody>
          <a:bodyPr spcFirstLastPara="1" wrap="square" lIns="91425" tIns="45700" rIns="91425" bIns="45700" anchor="t" anchorCtr="0">
            <a:spAutoFit/>
          </a:bodyPr>
          <a:lstStyle/>
          <a:p>
            <a:pPr marL="27432" marR="0" lvl="0" indent="0" algn="l" rtl="0">
              <a:lnSpc>
                <a:spcPct val="150000"/>
              </a:lnSpc>
              <a:spcBef>
                <a:spcPts val="0"/>
              </a:spcBef>
              <a:spcAft>
                <a:spcPts val="0"/>
              </a:spcAft>
              <a:buClr>
                <a:srgbClr val="000000"/>
              </a:buClr>
              <a:buSzPts val="1800"/>
              <a:buFont typeface="Arial"/>
              <a:buNone/>
            </a:pPr>
            <a:r>
              <a:rPr lang="en-US" sz="1800" b="0" i="0" u="none" strike="noStrike" cap="none">
                <a:solidFill>
                  <a:srgbClr val="3E3E3E"/>
                </a:solidFill>
                <a:latin typeface="Arial"/>
                <a:ea typeface="Arial"/>
                <a:cs typeface="Arial"/>
                <a:sym typeface="Arial"/>
              </a:rPr>
              <a:t>【ジョブカン年末調整操作手順】</a:t>
            </a:r>
            <a:endParaRPr sz="1800" b="0" i="0" u="none" strike="noStrike" cap="none">
              <a:solidFill>
                <a:srgbClr val="000000"/>
              </a:solidFill>
              <a:latin typeface="Arial"/>
              <a:ea typeface="Arial"/>
              <a:cs typeface="Arial"/>
              <a:sym typeface="Arial"/>
            </a:endParaRPr>
          </a:p>
          <a:p>
            <a:pPr marL="27432" marR="0" lvl="0" indent="0" algn="l" rtl="0">
              <a:lnSpc>
                <a:spcPct val="150000"/>
              </a:lnSpc>
              <a:spcBef>
                <a:spcPts val="600"/>
              </a:spcBef>
              <a:spcAft>
                <a:spcPts val="0"/>
              </a:spcAft>
              <a:buClr>
                <a:srgbClr val="000000"/>
              </a:buClr>
              <a:buSzPts val="1800"/>
              <a:buFont typeface="Arial"/>
              <a:buNone/>
            </a:pPr>
            <a:r>
              <a:rPr lang="en-US" sz="1800" b="0" i="0" u="none" strike="noStrike" cap="none">
                <a:solidFill>
                  <a:srgbClr val="3E3E3E"/>
                </a:solidFill>
                <a:latin typeface="Arial"/>
                <a:ea typeface="Arial"/>
                <a:cs typeface="Arial"/>
                <a:sym typeface="Arial"/>
              </a:rPr>
              <a:t>①まずは全従業員のステータスを「完了」もしくは「対象外」にしよう</a:t>
            </a:r>
            <a:endParaRPr sz="1800" b="0" i="0" u="none" strike="noStrike" cap="none">
              <a:solidFill>
                <a:srgbClr val="000000"/>
              </a:solidFill>
              <a:latin typeface="Arial"/>
              <a:ea typeface="Arial"/>
              <a:cs typeface="Arial"/>
              <a:sym typeface="Arial"/>
            </a:endParaRPr>
          </a:p>
          <a:p>
            <a:pPr marL="27432" marR="0" lvl="0" indent="0" algn="l" rtl="0">
              <a:lnSpc>
                <a:spcPct val="150000"/>
              </a:lnSpc>
              <a:spcBef>
                <a:spcPts val="600"/>
              </a:spcBef>
              <a:spcAft>
                <a:spcPts val="0"/>
              </a:spcAft>
              <a:buClr>
                <a:srgbClr val="000000"/>
              </a:buClr>
              <a:buSzPts val="1800"/>
              <a:buFont typeface="Arial"/>
              <a:buNone/>
            </a:pPr>
            <a:r>
              <a:rPr lang="en-US" sz="1800" b="0" i="0" u="none" strike="noStrike" cap="none">
                <a:solidFill>
                  <a:srgbClr val="3E3E3E"/>
                </a:solidFill>
                <a:latin typeface="Arial"/>
                <a:ea typeface="Arial"/>
                <a:cs typeface="Arial"/>
                <a:sym typeface="Arial"/>
              </a:rPr>
              <a:t>②源泉徴収票に必要な情報を登録しよう</a:t>
            </a:r>
            <a:endParaRPr sz="1800" b="0" i="0" u="none" strike="noStrike" cap="none">
              <a:solidFill>
                <a:srgbClr val="000000"/>
              </a:solidFill>
              <a:latin typeface="Arial"/>
              <a:ea typeface="Arial"/>
              <a:cs typeface="Arial"/>
              <a:sym typeface="Arial"/>
            </a:endParaRPr>
          </a:p>
          <a:p>
            <a:pPr marL="27432" marR="0" lvl="0" indent="0" algn="l" rtl="0">
              <a:lnSpc>
                <a:spcPct val="150000"/>
              </a:lnSpc>
              <a:spcBef>
                <a:spcPts val="600"/>
              </a:spcBef>
              <a:spcAft>
                <a:spcPts val="0"/>
              </a:spcAft>
              <a:buClr>
                <a:srgbClr val="000000"/>
              </a:buClr>
              <a:buSzPts val="1800"/>
              <a:buFont typeface="Arial"/>
              <a:buNone/>
            </a:pPr>
            <a:r>
              <a:rPr lang="en-US" sz="1800" b="0" i="0" u="none" strike="noStrike" cap="none">
                <a:solidFill>
                  <a:srgbClr val="3E3E3E"/>
                </a:solidFill>
                <a:latin typeface="Arial"/>
                <a:ea typeface="Arial"/>
                <a:cs typeface="Arial"/>
                <a:sym typeface="Arial"/>
              </a:rPr>
              <a:t>③年末調整を確定しよう</a:t>
            </a:r>
            <a:endParaRPr sz="1800" b="0" i="0" u="none" strike="noStrike" cap="none">
              <a:solidFill>
                <a:srgbClr val="000000"/>
              </a:solidFill>
              <a:latin typeface="Arial"/>
              <a:ea typeface="Arial"/>
              <a:cs typeface="Arial"/>
              <a:sym typeface="Arial"/>
            </a:endParaRPr>
          </a:p>
          <a:p>
            <a:pPr marL="27432" marR="0" lvl="0" indent="0" algn="l" rtl="0">
              <a:lnSpc>
                <a:spcPct val="150000"/>
              </a:lnSpc>
              <a:spcBef>
                <a:spcPts val="600"/>
              </a:spcBef>
              <a:spcAft>
                <a:spcPts val="0"/>
              </a:spcAft>
              <a:buClr>
                <a:srgbClr val="000000"/>
              </a:buClr>
              <a:buSzPts val="1800"/>
              <a:buFont typeface="Arial"/>
              <a:buNone/>
            </a:pPr>
            <a:r>
              <a:rPr lang="en-US" sz="1800" b="0" i="0" u="none" strike="noStrike" cap="none">
                <a:solidFill>
                  <a:srgbClr val="3E3E3E"/>
                </a:solidFill>
                <a:latin typeface="Arial"/>
                <a:ea typeface="Arial"/>
                <a:cs typeface="Arial"/>
                <a:sym typeface="Arial"/>
              </a:rPr>
              <a:t>④過不足額の精算を行う</a:t>
            </a:r>
            <a:endParaRPr sz="1800" b="0" i="0" u="none" strike="noStrike" cap="none">
              <a:solidFill>
                <a:srgbClr val="000000"/>
              </a:solidFill>
              <a:latin typeface="Arial"/>
              <a:ea typeface="Arial"/>
              <a:cs typeface="Arial"/>
              <a:sym typeface="Arial"/>
            </a:endParaRPr>
          </a:p>
          <a:p>
            <a:pPr marL="27432" marR="0" lvl="0" indent="0" algn="l" rtl="0">
              <a:lnSpc>
                <a:spcPct val="150000"/>
              </a:lnSpc>
              <a:spcBef>
                <a:spcPts val="600"/>
              </a:spcBef>
              <a:spcAft>
                <a:spcPts val="0"/>
              </a:spcAft>
              <a:buClr>
                <a:srgbClr val="000000"/>
              </a:buClr>
              <a:buSzPts val="1800"/>
              <a:buFont typeface="Arial"/>
              <a:buNone/>
            </a:pPr>
            <a:r>
              <a:rPr lang="en-US" sz="1800" b="0" i="0" u="none" strike="noStrike" cap="none">
                <a:solidFill>
                  <a:srgbClr val="3E3E3E"/>
                </a:solidFill>
                <a:latin typeface="Arial"/>
                <a:ea typeface="Arial"/>
                <a:cs typeface="Arial"/>
                <a:sym typeface="Arial"/>
              </a:rPr>
              <a:t>⑤源泉徴収票を交付しよう</a:t>
            </a:r>
            <a:endParaRPr sz="1800" b="0" i="0" u="none" strike="noStrike" cap="none">
              <a:solidFill>
                <a:srgbClr val="000000"/>
              </a:solidFill>
              <a:latin typeface="Arial"/>
              <a:ea typeface="Arial"/>
              <a:cs typeface="Arial"/>
              <a:sym typeface="Arial"/>
            </a:endParaRPr>
          </a:p>
          <a:p>
            <a:pPr marL="27432" marR="0" lvl="0" indent="0" algn="l" rtl="0">
              <a:lnSpc>
                <a:spcPct val="150000"/>
              </a:lnSpc>
              <a:spcBef>
                <a:spcPts val="600"/>
              </a:spcBef>
              <a:spcAft>
                <a:spcPts val="0"/>
              </a:spcAft>
              <a:buClr>
                <a:srgbClr val="000000"/>
              </a:buClr>
              <a:buSzPts val="1800"/>
              <a:buFont typeface="Arial"/>
              <a:buNone/>
            </a:pPr>
            <a:r>
              <a:rPr lang="en-US" sz="1800" b="0" i="0" u="none" strike="noStrike" cap="none">
                <a:solidFill>
                  <a:srgbClr val="3E3E3E"/>
                </a:solidFill>
                <a:latin typeface="Arial"/>
                <a:ea typeface="Arial"/>
                <a:cs typeface="Arial"/>
                <a:sym typeface="Arial"/>
              </a:rPr>
              <a:t>⑥給与支払報告書を提出しよう</a:t>
            </a:r>
            <a:endParaRPr sz="1800" b="0" i="0" u="none" strike="noStrike" cap="none">
              <a:solidFill>
                <a:srgbClr val="000000"/>
              </a:solidFill>
              <a:latin typeface="Arial"/>
              <a:ea typeface="Arial"/>
              <a:cs typeface="Arial"/>
              <a:sym typeface="Arial"/>
            </a:endParaRPr>
          </a:p>
          <a:p>
            <a:pPr marL="27432" marR="0" lvl="0" indent="0" algn="l" rtl="0">
              <a:lnSpc>
                <a:spcPct val="150000"/>
              </a:lnSpc>
              <a:spcBef>
                <a:spcPts val="600"/>
              </a:spcBef>
              <a:spcAft>
                <a:spcPts val="0"/>
              </a:spcAft>
              <a:buClr>
                <a:srgbClr val="000000"/>
              </a:buClr>
              <a:buSzPts val="1800"/>
              <a:buFont typeface="Arial"/>
              <a:buNone/>
            </a:pPr>
            <a:r>
              <a:rPr lang="en-US" sz="1800" b="0" i="0" u="none" strike="noStrike" cap="none">
                <a:solidFill>
                  <a:srgbClr val="3E3E3E"/>
                </a:solidFill>
                <a:latin typeface="Arial"/>
                <a:ea typeface="Arial"/>
                <a:cs typeface="Arial"/>
                <a:sym typeface="Arial"/>
              </a:rPr>
              <a:t>⑦税務署提出準備を行う（源泉徴収票、法定調書合計表）</a:t>
            </a:r>
            <a:endParaRPr sz="1800" b="0" i="0" u="none" strike="noStrike" cap="none">
              <a:solidFill>
                <a:srgbClr val="000000"/>
              </a:solidFill>
              <a:latin typeface="Arial"/>
              <a:ea typeface="Arial"/>
              <a:cs typeface="Arial"/>
              <a:sym typeface="Arial"/>
            </a:endParaRPr>
          </a:p>
          <a:p>
            <a:pPr marL="27432" marR="0" lvl="0" indent="0" algn="l" rtl="0">
              <a:lnSpc>
                <a:spcPct val="150000"/>
              </a:lnSpc>
              <a:spcBef>
                <a:spcPts val="600"/>
              </a:spcBef>
              <a:spcAft>
                <a:spcPts val="0"/>
              </a:spcAft>
              <a:buClr>
                <a:srgbClr val="000000"/>
              </a:buClr>
              <a:buSzPts val="1800"/>
              <a:buFont typeface="Arial"/>
              <a:buNone/>
            </a:pPr>
            <a:r>
              <a:rPr lang="en-US" sz="1800" b="0" i="0" u="none" strike="noStrike" cap="none">
                <a:solidFill>
                  <a:srgbClr val="3E3E3E"/>
                </a:solidFill>
                <a:latin typeface="Arial"/>
                <a:ea typeface="Arial"/>
                <a:cs typeface="Arial"/>
                <a:sym typeface="Arial"/>
              </a:rPr>
              <a:t>⑧年末調整で収集した従業員データをジョブカンに反映しよう</a:t>
            </a:r>
            <a:endParaRPr sz="1800" b="0" i="0" u="none" strike="noStrike" cap="none">
              <a:solidFill>
                <a:srgbClr val="000000"/>
              </a:solidFill>
              <a:latin typeface="Arial"/>
              <a:ea typeface="Arial"/>
              <a:cs typeface="Arial"/>
              <a:sym typeface="Arial"/>
            </a:endParaRPr>
          </a:p>
          <a:p>
            <a:pPr marL="27432" marR="0" lvl="0" indent="0" algn="l" rtl="0">
              <a:lnSpc>
                <a:spcPct val="150000"/>
              </a:lnSpc>
              <a:spcBef>
                <a:spcPts val="600"/>
              </a:spcBef>
              <a:spcAft>
                <a:spcPts val="0"/>
              </a:spcAft>
              <a:buClr>
                <a:srgbClr val="000000"/>
              </a:buClr>
              <a:buSzPts val="1800"/>
              <a:buFont typeface="Arial"/>
              <a:buNone/>
            </a:pPr>
            <a:r>
              <a:rPr lang="en-US" sz="1800" b="0" i="0" u="none" strike="noStrike" cap="none">
                <a:solidFill>
                  <a:srgbClr val="3E3E3E"/>
                </a:solidFill>
                <a:latin typeface="Arial"/>
                <a:ea typeface="Arial"/>
                <a:cs typeface="Arial"/>
                <a:sym typeface="Arial"/>
              </a:rPr>
              <a:t>【ジョブカン年末調整よくある質問】</a:t>
            </a:r>
            <a:endParaRPr sz="1800" b="0" i="0" u="none" strike="noStrike" cap="none">
              <a:solidFill>
                <a:srgbClr val="000000"/>
              </a:solidFill>
              <a:latin typeface="Arial"/>
              <a:ea typeface="Arial"/>
              <a:cs typeface="Arial"/>
              <a:sym typeface="Arial"/>
            </a:endParaRPr>
          </a:p>
        </p:txBody>
      </p:sp>
      <p:sp>
        <p:nvSpPr>
          <p:cNvPr id="97" name="Google Shape;97;p35"/>
          <p:cNvSpPr txBox="1"/>
          <p:nvPr/>
        </p:nvSpPr>
        <p:spPr>
          <a:xfrm>
            <a:off x="6994358" y="1090572"/>
            <a:ext cx="2259358" cy="4939814"/>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r" rtl="0">
              <a:lnSpc>
                <a:spcPct val="150000"/>
              </a:lnSpc>
              <a:spcBef>
                <a:spcPts val="60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…p.4</a:t>
            </a:r>
            <a:endParaRPr sz="1800" b="0" i="0" u="none" strike="noStrike" cap="none">
              <a:solidFill>
                <a:srgbClr val="000000"/>
              </a:solidFill>
              <a:latin typeface="Arial"/>
              <a:ea typeface="Arial"/>
              <a:cs typeface="Arial"/>
              <a:sym typeface="Arial"/>
            </a:endParaRPr>
          </a:p>
          <a:p>
            <a:pPr marL="0" marR="0" lvl="0" indent="0" algn="r" rtl="0">
              <a:lnSpc>
                <a:spcPct val="150000"/>
              </a:lnSpc>
              <a:spcBef>
                <a:spcPts val="60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…p.6</a:t>
            </a:r>
            <a:endParaRPr sz="1800" b="0" i="0" u="none" strike="noStrike" cap="none">
              <a:solidFill>
                <a:srgbClr val="000000"/>
              </a:solidFill>
              <a:latin typeface="Arial"/>
              <a:ea typeface="Arial"/>
              <a:cs typeface="Arial"/>
              <a:sym typeface="Arial"/>
            </a:endParaRPr>
          </a:p>
          <a:p>
            <a:pPr marL="0" marR="0" lvl="0" indent="0" algn="r" rtl="0">
              <a:lnSpc>
                <a:spcPct val="150000"/>
              </a:lnSpc>
              <a:spcBef>
                <a:spcPts val="60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…p.11</a:t>
            </a:r>
            <a:endParaRPr sz="1800" b="0" i="0" u="none" strike="noStrike" cap="none">
              <a:solidFill>
                <a:srgbClr val="000000"/>
              </a:solidFill>
              <a:latin typeface="Arial"/>
              <a:ea typeface="Arial"/>
              <a:cs typeface="Arial"/>
              <a:sym typeface="Arial"/>
            </a:endParaRPr>
          </a:p>
          <a:p>
            <a:pPr marL="0" marR="0" lvl="0" indent="0" algn="r" rtl="0">
              <a:lnSpc>
                <a:spcPct val="150000"/>
              </a:lnSpc>
              <a:spcBef>
                <a:spcPts val="60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…p.13</a:t>
            </a:r>
            <a:endParaRPr sz="1800" b="0" i="0" u="none" strike="noStrike" cap="none">
              <a:solidFill>
                <a:srgbClr val="000000"/>
              </a:solidFill>
              <a:latin typeface="Arial"/>
              <a:ea typeface="Arial"/>
              <a:cs typeface="Arial"/>
              <a:sym typeface="Arial"/>
            </a:endParaRPr>
          </a:p>
          <a:p>
            <a:pPr marL="0" marR="0" lvl="0" indent="0" algn="r" rtl="0">
              <a:lnSpc>
                <a:spcPct val="150000"/>
              </a:lnSpc>
              <a:spcBef>
                <a:spcPts val="60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…p.15</a:t>
            </a:r>
            <a:endParaRPr sz="1800" b="0" i="0" u="none" strike="noStrike" cap="none">
              <a:solidFill>
                <a:srgbClr val="000000"/>
              </a:solidFill>
              <a:latin typeface="Arial"/>
              <a:ea typeface="Arial"/>
              <a:cs typeface="Arial"/>
              <a:sym typeface="Arial"/>
            </a:endParaRPr>
          </a:p>
          <a:p>
            <a:pPr marL="0" marR="0" lvl="0" indent="0" algn="r" rtl="0">
              <a:lnSpc>
                <a:spcPct val="150000"/>
              </a:lnSpc>
              <a:spcBef>
                <a:spcPts val="60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…p.19</a:t>
            </a:r>
            <a:endParaRPr sz="1800" b="0" i="0" u="none" strike="noStrike" cap="none">
              <a:solidFill>
                <a:srgbClr val="000000"/>
              </a:solidFill>
              <a:latin typeface="Arial"/>
              <a:ea typeface="Arial"/>
              <a:cs typeface="Arial"/>
              <a:sym typeface="Arial"/>
            </a:endParaRPr>
          </a:p>
          <a:p>
            <a:pPr marL="0" marR="0" lvl="0" indent="0" algn="r" rtl="0">
              <a:lnSpc>
                <a:spcPct val="150000"/>
              </a:lnSpc>
              <a:spcBef>
                <a:spcPts val="60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…p.23</a:t>
            </a:r>
            <a:endParaRPr sz="1800" b="0" i="0" u="none" strike="noStrike" cap="none">
              <a:solidFill>
                <a:srgbClr val="000000"/>
              </a:solidFill>
              <a:latin typeface="Arial"/>
              <a:ea typeface="Arial"/>
              <a:cs typeface="Arial"/>
              <a:sym typeface="Arial"/>
            </a:endParaRPr>
          </a:p>
          <a:p>
            <a:pPr marL="0" marR="0" lvl="0" indent="0" algn="r" rtl="0">
              <a:lnSpc>
                <a:spcPct val="150000"/>
              </a:lnSpc>
              <a:spcBef>
                <a:spcPts val="60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…p.27</a:t>
            </a:r>
            <a:endParaRPr sz="1400" b="0" i="0" u="none" strike="noStrike" cap="none">
              <a:solidFill>
                <a:srgbClr val="000000"/>
              </a:solidFill>
              <a:latin typeface="Arial"/>
              <a:ea typeface="Arial"/>
              <a:cs typeface="Arial"/>
              <a:sym typeface="Arial"/>
            </a:endParaRPr>
          </a:p>
          <a:p>
            <a:pPr marL="0" marR="0" lvl="0" indent="0" algn="r" rtl="0">
              <a:lnSpc>
                <a:spcPct val="150000"/>
              </a:lnSpc>
              <a:spcBef>
                <a:spcPts val="60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…p.29</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txBox="1">
            <a:spLocks noGrp="1"/>
          </p:cNvSpPr>
          <p:nvPr>
            <p:ph type="title"/>
          </p:nvPr>
        </p:nvSpPr>
        <p:spPr>
          <a:xfrm>
            <a:off x="279899" y="380250"/>
            <a:ext cx="9228300" cy="3822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0">
                <a:latin typeface="Quattrocento Sans"/>
                <a:ea typeface="Quattrocento Sans"/>
                <a:cs typeface="Quattrocento Sans"/>
                <a:sym typeface="Quattrocento Sans"/>
              </a:rPr>
              <a:t>☑</a:t>
            </a:r>
            <a:r>
              <a:rPr lang="en-US"/>
              <a:t>まずは全従業員のステータスを「完了」OR「対象外」にしよう</a:t>
            </a:r>
            <a:endParaRPr/>
          </a:p>
        </p:txBody>
      </p:sp>
      <p:sp>
        <p:nvSpPr>
          <p:cNvPr id="103" name="Google Shape;103;p4"/>
          <p:cNvSpPr txBox="1"/>
          <p:nvPr/>
        </p:nvSpPr>
        <p:spPr>
          <a:xfrm>
            <a:off x="390250" y="1181475"/>
            <a:ext cx="9117900" cy="940114"/>
          </a:xfrm>
          <a:prstGeom prst="rect">
            <a:avLst/>
          </a:prstGeom>
          <a:noFill/>
          <a:ln>
            <a:noFill/>
          </a:ln>
        </p:spPr>
        <p:txBody>
          <a:bodyPr spcFirstLastPara="1" wrap="square" lIns="0" tIns="12050" rIns="0" bIns="0" anchor="t" anchorCtr="0">
            <a:spAutoFit/>
          </a:bodyPr>
          <a:lstStyle/>
          <a:p>
            <a:pPr marL="12700" marR="5080" lvl="0" indent="0" algn="l" rtl="0">
              <a:lnSpc>
                <a:spcPct val="100600"/>
              </a:lnSpc>
              <a:spcBef>
                <a:spcPts val="0"/>
              </a:spcBef>
              <a:spcAft>
                <a:spcPts val="0"/>
              </a:spcAft>
              <a:buClr>
                <a:srgbClr val="000000"/>
              </a:buClr>
              <a:buSzPts val="1650"/>
              <a:buFont typeface="Arial"/>
              <a:buNone/>
            </a:pPr>
            <a:r>
              <a:rPr lang="en-US" sz="1500" b="0" i="0" u="none" strike="noStrike" cap="none">
                <a:solidFill>
                  <a:srgbClr val="3E3E3E"/>
                </a:solidFill>
                <a:latin typeface="Arial"/>
                <a:ea typeface="Arial"/>
                <a:cs typeface="Arial"/>
                <a:sym typeface="Arial"/>
              </a:rPr>
              <a:t>従業員に年末調整の情報収集を開始後、まず目指すのは年末調整の「依頼一覧」に表示される従業員の</a:t>
            </a:r>
            <a:endParaRPr sz="1500" b="0" i="0" u="none" strike="noStrike" cap="none">
              <a:solidFill>
                <a:srgbClr val="3E3E3E"/>
              </a:solidFill>
              <a:latin typeface="Arial"/>
              <a:ea typeface="Arial"/>
              <a:cs typeface="Arial"/>
              <a:sym typeface="Arial"/>
            </a:endParaRPr>
          </a:p>
          <a:p>
            <a:pPr marL="12700" marR="5080" lvl="0" indent="0" algn="l" rtl="0">
              <a:lnSpc>
                <a:spcPct val="100600"/>
              </a:lnSpc>
              <a:spcBef>
                <a:spcPts val="0"/>
              </a:spcBef>
              <a:spcAft>
                <a:spcPts val="0"/>
              </a:spcAft>
              <a:buClr>
                <a:srgbClr val="000000"/>
              </a:buClr>
              <a:buSzPts val="1650"/>
              <a:buFont typeface="Arial"/>
              <a:buNone/>
            </a:pPr>
            <a:r>
              <a:rPr lang="en-US" sz="1500" b="0" i="0" u="none" strike="noStrike" cap="none">
                <a:solidFill>
                  <a:srgbClr val="3E3E3E"/>
                </a:solidFill>
                <a:latin typeface="Arial"/>
                <a:ea typeface="Arial"/>
                <a:cs typeface="Arial"/>
                <a:sym typeface="Arial"/>
              </a:rPr>
              <a:t>ステータスがすべて「完了」もしくは「対象外」になっている状態です。</a:t>
            </a:r>
            <a:endParaRPr sz="1500" b="0" i="0" u="none" strike="noStrike" cap="none">
              <a:solidFill>
                <a:schemeClr val="dk1"/>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1650"/>
              <a:buFont typeface="Arial"/>
              <a:buNone/>
            </a:pPr>
            <a:r>
              <a:rPr lang="en-US" sz="1500" b="0" i="0" u="none" strike="noStrike" cap="none">
                <a:solidFill>
                  <a:srgbClr val="3E3E3E"/>
                </a:solidFill>
                <a:latin typeface="Arial"/>
                <a:ea typeface="Arial"/>
                <a:cs typeface="Arial"/>
                <a:sym typeface="Arial"/>
              </a:rPr>
              <a:t>※全従業員のステータスが「完了」もしくは「対象外」になっていないと、</a:t>
            </a:r>
            <a:r>
              <a:rPr lang="en-US" sz="1500" b="0" i="0" u="none" strike="noStrike" cap="none">
                <a:solidFill>
                  <a:srgbClr val="3E3E3E"/>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年末調整の確定をすることができません</a:t>
            </a:r>
            <a:r>
              <a:rPr lang="en-US" sz="1500" b="0" i="0" u="none" strike="noStrike" cap="none">
                <a:solidFill>
                  <a:srgbClr val="3E3E3E"/>
                </a:solidFill>
                <a:latin typeface="Arial"/>
                <a:ea typeface="Arial"/>
                <a:cs typeface="Arial"/>
                <a:sym typeface="Arial"/>
              </a:rPr>
              <a:t>。</a:t>
            </a:r>
            <a:endParaRPr sz="1500" b="0" i="0" u="none" strike="noStrike" cap="none">
              <a:solidFill>
                <a:schemeClr val="dk1"/>
              </a:solidFill>
              <a:latin typeface="Arial"/>
              <a:ea typeface="Arial"/>
              <a:cs typeface="Arial"/>
              <a:sym typeface="Arial"/>
            </a:endParaRPr>
          </a:p>
        </p:txBody>
      </p:sp>
      <p:sp>
        <p:nvSpPr>
          <p:cNvPr id="104" name="Google Shape;104;p4"/>
          <p:cNvSpPr txBox="1"/>
          <p:nvPr/>
        </p:nvSpPr>
        <p:spPr>
          <a:xfrm>
            <a:off x="390244" y="3934289"/>
            <a:ext cx="4874214" cy="936154"/>
          </a:xfrm>
          <a:prstGeom prst="rect">
            <a:avLst/>
          </a:prstGeom>
          <a:noFill/>
          <a:ln>
            <a:noFill/>
          </a:ln>
        </p:spPr>
        <p:txBody>
          <a:bodyPr spcFirstLastPara="1" wrap="square" lIns="0" tIns="12700" rIns="0" bIns="0" anchor="t" anchorCtr="0">
            <a:spAutoFit/>
          </a:bodyPr>
          <a:lstStyle/>
          <a:p>
            <a:pPr marL="12700" marR="5080" lvl="0" indent="0" algn="l" rtl="0">
              <a:lnSpc>
                <a:spcPct val="100299"/>
              </a:lnSpc>
              <a:spcBef>
                <a:spcPts val="0"/>
              </a:spcBef>
              <a:spcAft>
                <a:spcPts val="0"/>
              </a:spcAft>
              <a:buClr>
                <a:srgbClr val="000000"/>
              </a:buClr>
              <a:buSzPts val="1650"/>
              <a:buFont typeface="Arial"/>
              <a:buNone/>
            </a:pPr>
            <a:r>
              <a:rPr lang="en-US" sz="1500" b="0" i="0" u="none" strike="noStrike" cap="none">
                <a:solidFill>
                  <a:srgbClr val="3E3E3E"/>
                </a:solidFill>
                <a:latin typeface="Arial"/>
                <a:ea typeface="Arial"/>
                <a:cs typeface="Arial"/>
                <a:sym typeface="Arial"/>
              </a:rPr>
              <a:t>対象外の従業員は「対象外」にします。</a:t>
            </a:r>
            <a:endParaRPr/>
          </a:p>
          <a:p>
            <a:pPr marL="12700" marR="5080" lvl="0" indent="0" algn="l" rtl="0">
              <a:lnSpc>
                <a:spcPct val="100299"/>
              </a:lnSpc>
              <a:spcBef>
                <a:spcPts val="0"/>
              </a:spcBef>
              <a:spcAft>
                <a:spcPts val="0"/>
              </a:spcAft>
              <a:buClr>
                <a:srgbClr val="000000"/>
              </a:buClr>
              <a:buSzPts val="1650"/>
              <a:buFont typeface="Arial"/>
              <a:buNone/>
            </a:pPr>
            <a:r>
              <a:rPr lang="en-US" sz="1500" b="0" i="0" u="none" strike="noStrike" cap="none">
                <a:solidFill>
                  <a:srgbClr val="3E3E3E"/>
                </a:solidFill>
                <a:latin typeface="Arial"/>
                <a:ea typeface="Arial"/>
                <a:cs typeface="Arial"/>
                <a:sym typeface="Arial"/>
              </a:rPr>
              <a:t>「依頼一覧」から対象外理由を選択するか、</a:t>
            </a:r>
            <a:endParaRPr sz="1500" b="0" i="0" u="none" strike="noStrike" cap="none">
              <a:solidFill>
                <a:srgbClr val="3E3E3E"/>
              </a:solidFill>
              <a:latin typeface="Arial"/>
              <a:ea typeface="Arial"/>
              <a:cs typeface="Arial"/>
              <a:sym typeface="Arial"/>
            </a:endParaRPr>
          </a:p>
          <a:p>
            <a:pPr marL="12700" marR="5080" lvl="0" indent="0" algn="l" rtl="0">
              <a:lnSpc>
                <a:spcPct val="100299"/>
              </a:lnSpc>
              <a:spcBef>
                <a:spcPts val="0"/>
              </a:spcBef>
              <a:spcAft>
                <a:spcPts val="0"/>
              </a:spcAft>
              <a:buClr>
                <a:srgbClr val="000000"/>
              </a:buClr>
              <a:buSzPts val="1650"/>
              <a:buFont typeface="Arial"/>
              <a:buNone/>
            </a:pPr>
            <a:r>
              <a:rPr lang="en-US" sz="1500" b="0" i="0" u="none" strike="noStrike" cap="none">
                <a:solidFill>
                  <a:srgbClr val="3E3E3E"/>
                </a:solidFill>
                <a:latin typeface="Arial"/>
                <a:ea typeface="Arial"/>
                <a:cs typeface="Arial"/>
                <a:sym typeface="Arial"/>
              </a:rPr>
              <a:t>各従業員の「今年の年末調整対象・甲乙区分」の項目を直接編集してください。</a:t>
            </a:r>
            <a:endParaRPr sz="1500" b="0" i="0" u="none" strike="noStrike" cap="none">
              <a:solidFill>
                <a:schemeClr val="dk1"/>
              </a:solidFill>
              <a:latin typeface="Arial"/>
              <a:ea typeface="Arial"/>
              <a:cs typeface="Arial"/>
              <a:sym typeface="Arial"/>
            </a:endParaRPr>
          </a:p>
        </p:txBody>
      </p:sp>
      <p:sp>
        <p:nvSpPr>
          <p:cNvPr id="105" name="Google Shape;105;p4"/>
          <p:cNvSpPr txBox="1">
            <a:spLocks noGrp="1"/>
          </p:cNvSpPr>
          <p:nvPr>
            <p:ph type="ftr" idx="11"/>
          </p:nvPr>
        </p:nvSpPr>
        <p:spPr>
          <a:xfrm>
            <a:off x="1866138" y="6425621"/>
            <a:ext cx="7571700" cy="194100"/>
          </a:xfrm>
          <a:prstGeom prst="rect">
            <a:avLst/>
          </a:prstGeom>
          <a:noFill/>
          <a:ln>
            <a:noFill/>
          </a:ln>
        </p:spPr>
        <p:txBody>
          <a:bodyPr spcFirstLastPara="1" wrap="square" lIns="0" tIns="4425" rIns="0" bIns="0" anchor="t" anchorCtr="0">
            <a:spAutoFit/>
          </a:bodyPr>
          <a:lstStyle/>
          <a:p>
            <a:pPr marL="12700" marR="5080" lvl="0" indent="0" algn="l" rtl="0">
              <a:lnSpc>
                <a:spcPct val="105300"/>
              </a:lnSpc>
              <a:spcBef>
                <a:spcPts val="0"/>
              </a:spcBef>
              <a:spcAft>
                <a:spcPts val="0"/>
              </a:spcAft>
              <a:buClr>
                <a:schemeClr val="dk1"/>
              </a:buClr>
              <a:buSzPts val="1400"/>
              <a:buFont typeface="Arial"/>
              <a:buNone/>
            </a:pPr>
            <a:r>
              <a:rPr lang="en-US"/>
              <a:t>本資料を無断で第三者に提示し、閲覧させ、また、複製、配布、譲渡することを固く禁じます。また、本資料に関する知的財産権は株式会社DONUTSに帰属し、本資料を無断で修正・加工することを固く禁じます。なお、株式会社DONUTSは、本資料の内容の正確性、完全性等について、何ら保証しません。</a:t>
            </a:r>
            <a:endParaRPr/>
          </a:p>
        </p:txBody>
      </p:sp>
      <p:sp>
        <p:nvSpPr>
          <p:cNvPr id="106" name="Google Shape;106;p4"/>
          <p:cNvSpPr txBox="1">
            <a:spLocks noGrp="1"/>
          </p:cNvSpPr>
          <p:nvPr>
            <p:ph type="sldNum" idx="12"/>
          </p:nvPr>
        </p:nvSpPr>
        <p:spPr>
          <a:xfrm>
            <a:off x="9605136" y="6551190"/>
            <a:ext cx="261000" cy="204600"/>
          </a:xfrm>
          <a:prstGeom prst="rect">
            <a:avLst/>
          </a:prstGeom>
          <a:noFill/>
          <a:ln>
            <a:noFill/>
          </a:ln>
        </p:spPr>
        <p:txBody>
          <a:bodyPr spcFirstLastPara="1" wrap="square" lIns="0" tIns="19675" rIns="0" bIns="0" anchor="t" anchorCtr="0">
            <a:spAutoFit/>
          </a:bodyPr>
          <a:lstStyle/>
          <a:p>
            <a:pPr marL="38100" lvl="0" indent="0" algn="l" rtl="0">
              <a:lnSpc>
                <a:spcPct val="100000"/>
              </a:lnSpc>
              <a:spcBef>
                <a:spcPts val="0"/>
              </a:spcBef>
              <a:spcAft>
                <a:spcPts val="0"/>
              </a:spcAft>
              <a:buSzPts val="1200"/>
              <a:buNone/>
            </a:pPr>
            <a:fld id="{00000000-1234-1234-1234-123412341234}" type="slidenum">
              <a:rPr lang="en-US"/>
              <a:t>4</a:t>
            </a:fld>
            <a:endParaRPr/>
          </a:p>
        </p:txBody>
      </p:sp>
      <p:pic>
        <p:nvPicPr>
          <p:cNvPr id="107" name="Google Shape;107;p4"/>
          <p:cNvPicPr preferRelativeResize="0"/>
          <p:nvPr/>
        </p:nvPicPr>
        <p:blipFill rotWithShape="1">
          <a:blip r:embed="rId3">
            <a:alphaModFix/>
          </a:blip>
          <a:srcRect/>
          <a:stretch/>
        </p:blipFill>
        <p:spPr>
          <a:xfrm>
            <a:off x="390244" y="2207404"/>
            <a:ext cx="9117906" cy="1551023"/>
          </a:xfrm>
          <a:prstGeom prst="rect">
            <a:avLst/>
          </a:prstGeom>
          <a:noFill/>
          <a:ln w="9525" cap="flat" cmpd="sng">
            <a:solidFill>
              <a:schemeClr val="dk1"/>
            </a:solidFill>
            <a:prstDash val="solid"/>
            <a:round/>
            <a:headEnd type="none" w="sm" len="sm"/>
            <a:tailEnd type="none" w="sm" len="sm"/>
          </a:ln>
        </p:spPr>
      </p:pic>
      <p:pic>
        <p:nvPicPr>
          <p:cNvPr id="108" name="Google Shape;108;p4"/>
          <p:cNvPicPr preferRelativeResize="0"/>
          <p:nvPr/>
        </p:nvPicPr>
        <p:blipFill rotWithShape="1">
          <a:blip r:embed="rId4">
            <a:alphaModFix/>
          </a:blip>
          <a:srcRect/>
          <a:stretch/>
        </p:blipFill>
        <p:spPr>
          <a:xfrm>
            <a:off x="6030604" y="3934289"/>
            <a:ext cx="3219928" cy="2341768"/>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5"/>
          <p:cNvSpPr txBox="1">
            <a:spLocks noGrp="1"/>
          </p:cNvSpPr>
          <p:nvPr>
            <p:ph type="title"/>
          </p:nvPr>
        </p:nvSpPr>
        <p:spPr>
          <a:xfrm>
            <a:off x="380173" y="368550"/>
            <a:ext cx="8992800" cy="3822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a:t>回答が完了していない従業員には再依頼することもできます</a:t>
            </a:r>
            <a:endParaRPr/>
          </a:p>
        </p:txBody>
      </p:sp>
      <p:sp>
        <p:nvSpPr>
          <p:cNvPr id="114" name="Google Shape;114;p5"/>
          <p:cNvSpPr txBox="1"/>
          <p:nvPr/>
        </p:nvSpPr>
        <p:spPr>
          <a:xfrm>
            <a:off x="308879" y="1223225"/>
            <a:ext cx="9296257" cy="9474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ステータスが「依頼中」の従業員には、再度依頼を送り、リマインドすることも可能です。</a:t>
            </a:r>
            <a:endParaRPr sz="1650" b="0" i="0" u="none" strike="noStrike" cap="none">
              <a:solidFill>
                <a:schemeClr val="dk1"/>
              </a:solidFill>
              <a:latin typeface="Arial"/>
              <a:ea typeface="Arial"/>
              <a:cs typeface="Arial"/>
              <a:sym typeface="Arial"/>
            </a:endParaRPr>
          </a:p>
          <a:p>
            <a:pPr marL="0" marR="0" lvl="0" indent="0" algn="l" rtl="0">
              <a:lnSpc>
                <a:spcPct val="100000"/>
              </a:lnSpc>
              <a:spcBef>
                <a:spcPts val="70"/>
              </a:spcBef>
              <a:spcAft>
                <a:spcPts val="0"/>
              </a:spcAft>
              <a:buClr>
                <a:srgbClr val="000000"/>
              </a:buClr>
              <a:buSzPts val="1050"/>
              <a:buFont typeface="Arial"/>
              <a:buNone/>
            </a:pPr>
            <a:endParaRPr sz="1050" b="0" i="0" u="none" strike="noStrike" cap="none">
              <a:solidFill>
                <a:schemeClr val="dk1"/>
              </a:solidFill>
              <a:latin typeface="Arial"/>
              <a:ea typeface="Arial"/>
              <a:cs typeface="Arial"/>
              <a:sym typeface="Arial"/>
            </a:endParaRPr>
          </a:p>
          <a:p>
            <a:pPr marL="12700" marR="5080" lvl="0" indent="0" algn="l" rtl="0">
              <a:lnSpc>
                <a:spcPct val="100000"/>
              </a:lnSpc>
              <a:spcBef>
                <a:spcPts val="5"/>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ステータスが「依頼中」の従業員に、左端の</a:t>
            </a:r>
            <a:r>
              <a:rPr lang="en-US" sz="1650" b="0" i="0" u="none" strike="noStrike" cap="none">
                <a:solidFill>
                  <a:srgbClr val="3E3E3E"/>
                </a:solidFill>
                <a:latin typeface="Quattrocento Sans"/>
                <a:ea typeface="Quattrocento Sans"/>
                <a:cs typeface="Quattrocento Sans"/>
                <a:sym typeface="Quattrocento Sans"/>
              </a:rPr>
              <a:t>☑</a:t>
            </a:r>
            <a:r>
              <a:rPr lang="en-US" sz="1650" b="0" i="0" u="none" strike="noStrike" cap="none">
                <a:solidFill>
                  <a:srgbClr val="3E3E3E"/>
                </a:solidFill>
                <a:latin typeface="Arial"/>
                <a:ea typeface="Arial"/>
                <a:cs typeface="Arial"/>
                <a:sym typeface="Arial"/>
              </a:rPr>
              <a:t>を入れ、「年末調整を依頼する」を</a:t>
            </a:r>
            <a:endParaRPr sz="1650" b="0" i="0" u="none" strike="noStrike" cap="none">
              <a:solidFill>
                <a:srgbClr val="3E3E3E"/>
              </a:solidFill>
              <a:latin typeface="Arial"/>
              <a:ea typeface="Arial"/>
              <a:cs typeface="Arial"/>
              <a:sym typeface="Arial"/>
            </a:endParaRPr>
          </a:p>
          <a:p>
            <a:pPr marL="12700" marR="5080" lvl="0" indent="0" algn="l" rtl="0">
              <a:lnSpc>
                <a:spcPct val="100000"/>
              </a:lnSpc>
              <a:spcBef>
                <a:spcPts val="5"/>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再度クリックすると、従業員宛に再度入力依頼メールが届きます。</a:t>
            </a:r>
            <a:endParaRPr sz="1650" b="0" i="0" u="none" strike="noStrike" cap="none">
              <a:solidFill>
                <a:schemeClr val="dk1"/>
              </a:solidFill>
              <a:latin typeface="Arial"/>
              <a:ea typeface="Arial"/>
              <a:cs typeface="Arial"/>
              <a:sym typeface="Arial"/>
            </a:endParaRPr>
          </a:p>
        </p:txBody>
      </p:sp>
      <p:sp>
        <p:nvSpPr>
          <p:cNvPr id="115" name="Google Shape;115;p5"/>
          <p:cNvSpPr txBox="1">
            <a:spLocks noGrp="1"/>
          </p:cNvSpPr>
          <p:nvPr>
            <p:ph type="ftr" idx="11"/>
          </p:nvPr>
        </p:nvSpPr>
        <p:spPr>
          <a:xfrm>
            <a:off x="1866138" y="6425621"/>
            <a:ext cx="7571700" cy="194100"/>
          </a:xfrm>
          <a:prstGeom prst="rect">
            <a:avLst/>
          </a:prstGeom>
          <a:noFill/>
          <a:ln>
            <a:noFill/>
          </a:ln>
        </p:spPr>
        <p:txBody>
          <a:bodyPr spcFirstLastPara="1" wrap="square" lIns="0" tIns="4425" rIns="0" bIns="0" anchor="t" anchorCtr="0">
            <a:spAutoFit/>
          </a:bodyPr>
          <a:lstStyle/>
          <a:p>
            <a:pPr marL="12700" marR="5080" lvl="0" indent="0" algn="l" rtl="0">
              <a:lnSpc>
                <a:spcPct val="105300"/>
              </a:lnSpc>
              <a:spcBef>
                <a:spcPts val="0"/>
              </a:spcBef>
              <a:spcAft>
                <a:spcPts val="0"/>
              </a:spcAft>
              <a:buSzPts val="1400"/>
              <a:buNone/>
            </a:pPr>
            <a:r>
              <a:rPr lang="en-US"/>
              <a:t>本資料を無断で第三者に提示し、閲覧させ、また、複製、配布、譲渡することを固く禁じます。また、本資料に関する知的財産権は株式会社DONUTSに帰属し、本資料を無断で修正・加工することを固く禁じます。なお、株式会社DONUTSは、本資料の内容の正確性、完全性等について、何ら保証しません。</a:t>
            </a:r>
            <a:endParaRPr/>
          </a:p>
        </p:txBody>
      </p:sp>
      <p:sp>
        <p:nvSpPr>
          <p:cNvPr id="116" name="Google Shape;116;p5"/>
          <p:cNvSpPr txBox="1">
            <a:spLocks noGrp="1"/>
          </p:cNvSpPr>
          <p:nvPr>
            <p:ph type="sldNum" idx="12"/>
          </p:nvPr>
        </p:nvSpPr>
        <p:spPr>
          <a:xfrm>
            <a:off x="9605136" y="6551190"/>
            <a:ext cx="261000" cy="204600"/>
          </a:xfrm>
          <a:prstGeom prst="rect">
            <a:avLst/>
          </a:prstGeom>
          <a:noFill/>
          <a:ln>
            <a:noFill/>
          </a:ln>
        </p:spPr>
        <p:txBody>
          <a:bodyPr spcFirstLastPara="1" wrap="square" lIns="0" tIns="19675" rIns="0" bIns="0" anchor="t" anchorCtr="0">
            <a:spAutoFit/>
          </a:bodyPr>
          <a:lstStyle/>
          <a:p>
            <a:pPr marL="38100" lvl="0" indent="0" algn="l" rtl="0">
              <a:lnSpc>
                <a:spcPct val="100000"/>
              </a:lnSpc>
              <a:spcBef>
                <a:spcPts val="0"/>
              </a:spcBef>
              <a:spcAft>
                <a:spcPts val="0"/>
              </a:spcAft>
              <a:buSzPts val="1200"/>
              <a:buNone/>
            </a:pPr>
            <a:fld id="{00000000-1234-1234-1234-123412341234}" type="slidenum">
              <a:rPr lang="en-US"/>
              <a:t>5</a:t>
            </a:fld>
            <a:endParaRPr/>
          </a:p>
        </p:txBody>
      </p:sp>
      <p:pic>
        <p:nvPicPr>
          <p:cNvPr id="117" name="Google Shape;117;p5"/>
          <p:cNvPicPr preferRelativeResize="0"/>
          <p:nvPr/>
        </p:nvPicPr>
        <p:blipFill rotWithShape="1">
          <a:blip r:embed="rId3">
            <a:alphaModFix/>
          </a:blip>
          <a:srcRect/>
          <a:stretch/>
        </p:blipFill>
        <p:spPr>
          <a:xfrm>
            <a:off x="308879" y="2400561"/>
            <a:ext cx="9296257" cy="3013581"/>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6"/>
          <p:cNvSpPr txBox="1">
            <a:spLocks noGrp="1"/>
          </p:cNvSpPr>
          <p:nvPr>
            <p:ph type="title"/>
          </p:nvPr>
        </p:nvSpPr>
        <p:spPr>
          <a:xfrm>
            <a:off x="309773" y="371925"/>
            <a:ext cx="8144100" cy="3822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0">
                <a:latin typeface="Quattrocento Sans"/>
                <a:ea typeface="Quattrocento Sans"/>
                <a:cs typeface="Quattrocento Sans"/>
                <a:sym typeface="Quattrocento Sans"/>
              </a:rPr>
              <a:t>☑</a:t>
            </a:r>
            <a:r>
              <a:rPr lang="en-US"/>
              <a:t>源泉徴収票に必要な情報を登録しよう</a:t>
            </a:r>
            <a:endParaRPr/>
          </a:p>
        </p:txBody>
      </p:sp>
      <p:sp>
        <p:nvSpPr>
          <p:cNvPr id="123" name="Google Shape;123;p6"/>
          <p:cNvSpPr txBox="1"/>
          <p:nvPr/>
        </p:nvSpPr>
        <p:spPr>
          <a:xfrm>
            <a:off x="462178" y="1476359"/>
            <a:ext cx="8807400" cy="5214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年末調整の依頼一覧の全従業員のステータスが「完了」もしくは「対象外」になると、</a:t>
            </a:r>
            <a:endParaRPr sz="1650" b="0" i="0" u="none" strike="noStrike" cap="none">
              <a:solidFill>
                <a:srgbClr val="3E3E3E"/>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年末調整画面左のメニューバー「結果一覧」から源泉徴収票のステータスが確認できます。</a:t>
            </a:r>
            <a:endParaRPr sz="1650" b="0" i="0" u="none" strike="noStrike" cap="none">
              <a:solidFill>
                <a:schemeClr val="dk1"/>
              </a:solidFill>
              <a:latin typeface="Arial"/>
              <a:ea typeface="Arial"/>
              <a:cs typeface="Arial"/>
              <a:sym typeface="Arial"/>
            </a:endParaRPr>
          </a:p>
        </p:txBody>
      </p:sp>
      <p:sp>
        <p:nvSpPr>
          <p:cNvPr id="124" name="Google Shape;124;p6"/>
          <p:cNvSpPr txBox="1"/>
          <p:nvPr/>
        </p:nvSpPr>
        <p:spPr>
          <a:xfrm>
            <a:off x="6739215" y="2826910"/>
            <a:ext cx="3126921" cy="2117700"/>
          </a:xfrm>
          <a:prstGeom prst="rect">
            <a:avLst/>
          </a:prstGeom>
          <a:noFill/>
          <a:ln>
            <a:noFill/>
          </a:ln>
        </p:spPr>
        <p:txBody>
          <a:bodyPr spcFirstLastPara="1" wrap="square" lIns="0" tIns="13325" rIns="0" bIns="0" anchor="t" anchorCtr="0">
            <a:spAutoFit/>
          </a:bodyPr>
          <a:lstStyle/>
          <a:p>
            <a:pPr marL="12700" marR="5080" lvl="0" indent="0" algn="l" rtl="0">
              <a:lnSpc>
                <a:spcPct val="100200"/>
              </a:lnSpc>
              <a:spcBef>
                <a:spcPts val="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◀この結果一覧の画面で</a:t>
            </a:r>
            <a:endParaRPr sz="1650" b="0" i="0" u="none" strike="noStrike" cap="none">
              <a:solidFill>
                <a:srgbClr val="3E3E3E"/>
              </a:solidFill>
              <a:latin typeface="Arial"/>
              <a:ea typeface="Arial"/>
              <a:cs typeface="Arial"/>
              <a:sym typeface="Arial"/>
            </a:endParaRPr>
          </a:p>
          <a:p>
            <a:pPr marL="12700" marR="5080" lvl="0" indent="0" algn="l" rtl="0">
              <a:lnSpc>
                <a:spcPct val="100200"/>
              </a:lnSpc>
              <a:spcBef>
                <a:spcPts val="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源泉徴収票作成に必要な</a:t>
            </a:r>
            <a:r>
              <a:rPr lang="en-US" sz="1800" b="0" i="0" u="none" strike="noStrike" cap="none">
                <a:solidFill>
                  <a:srgbClr val="3E3E3E"/>
                </a:solidFill>
                <a:latin typeface="Arial"/>
                <a:ea typeface="Arial"/>
                <a:cs typeface="Arial"/>
                <a:sym typeface="Arial"/>
              </a:rPr>
              <a:t>課税支給額、社会保険料控除額、</a:t>
            </a:r>
            <a:endParaRPr sz="1800" b="0" i="0" u="none" strike="noStrike" cap="none">
              <a:solidFill>
                <a:srgbClr val="3E3E3E"/>
              </a:solidFill>
              <a:latin typeface="Arial"/>
              <a:ea typeface="Arial"/>
              <a:cs typeface="Arial"/>
              <a:sym typeface="Arial"/>
            </a:endParaRPr>
          </a:p>
          <a:p>
            <a:pPr marL="12700" marR="5080" lvl="0" indent="0" algn="l" rtl="0">
              <a:lnSpc>
                <a:spcPct val="100200"/>
              </a:lnSpc>
              <a:spcBef>
                <a:spcPts val="0"/>
              </a:spcBef>
              <a:spcAft>
                <a:spcPts val="0"/>
              </a:spcAft>
              <a:buClr>
                <a:srgbClr val="000000"/>
              </a:buClr>
              <a:buSzPts val="1650"/>
              <a:buFont typeface="Arial"/>
              <a:buNone/>
            </a:pPr>
            <a:r>
              <a:rPr lang="en-US" sz="1800" b="0" i="0" u="none" strike="noStrike" cap="none">
                <a:solidFill>
                  <a:srgbClr val="3E3E3E"/>
                </a:solidFill>
                <a:latin typeface="Arial"/>
                <a:ea typeface="Arial"/>
                <a:cs typeface="Arial"/>
                <a:sym typeface="Arial"/>
              </a:rPr>
              <a:t>所得税額</a:t>
            </a:r>
            <a:r>
              <a:rPr lang="en-US" sz="1650" b="0" i="0" u="none" strike="noStrike" cap="none">
                <a:solidFill>
                  <a:srgbClr val="3E3E3E"/>
                </a:solidFill>
                <a:latin typeface="Arial"/>
                <a:ea typeface="Arial"/>
                <a:cs typeface="Arial"/>
                <a:sym typeface="Arial"/>
              </a:rPr>
              <a:t>を登録します。</a:t>
            </a:r>
            <a:endParaRPr sz="1650" b="0" i="0" u="none" strike="noStrike" cap="none">
              <a:solidFill>
                <a:schemeClr val="dk1"/>
              </a:solidFill>
              <a:latin typeface="Arial"/>
              <a:ea typeface="Arial"/>
              <a:cs typeface="Arial"/>
              <a:sym typeface="Arial"/>
            </a:endParaRPr>
          </a:p>
          <a:p>
            <a:pPr marL="12700" marR="59688" lvl="0" indent="0" algn="l" rtl="0">
              <a:lnSpc>
                <a:spcPct val="100299"/>
              </a:lnSpc>
              <a:spcBef>
                <a:spcPts val="1975"/>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登録の方法は3タイプあるので、いずれか使えるもの、便利なものを選択しましょう。</a:t>
            </a:r>
            <a:endParaRPr sz="1650" b="0" i="0" u="none" strike="noStrike" cap="none">
              <a:solidFill>
                <a:schemeClr val="dk1"/>
              </a:solidFill>
              <a:latin typeface="Arial"/>
              <a:ea typeface="Arial"/>
              <a:cs typeface="Arial"/>
              <a:sym typeface="Arial"/>
            </a:endParaRPr>
          </a:p>
        </p:txBody>
      </p:sp>
      <p:sp>
        <p:nvSpPr>
          <p:cNvPr id="125" name="Google Shape;125;p6"/>
          <p:cNvSpPr txBox="1">
            <a:spLocks noGrp="1"/>
          </p:cNvSpPr>
          <p:nvPr>
            <p:ph type="ftr" idx="11"/>
          </p:nvPr>
        </p:nvSpPr>
        <p:spPr>
          <a:xfrm>
            <a:off x="1866138" y="6425621"/>
            <a:ext cx="7571700" cy="194100"/>
          </a:xfrm>
          <a:prstGeom prst="rect">
            <a:avLst/>
          </a:prstGeom>
          <a:noFill/>
          <a:ln>
            <a:noFill/>
          </a:ln>
        </p:spPr>
        <p:txBody>
          <a:bodyPr spcFirstLastPara="1" wrap="square" lIns="0" tIns="4425" rIns="0" bIns="0" anchor="t" anchorCtr="0">
            <a:spAutoFit/>
          </a:bodyPr>
          <a:lstStyle/>
          <a:p>
            <a:pPr marL="12700" marR="5080" lvl="0" indent="0" algn="l" rtl="0">
              <a:lnSpc>
                <a:spcPct val="105300"/>
              </a:lnSpc>
              <a:spcBef>
                <a:spcPts val="0"/>
              </a:spcBef>
              <a:spcAft>
                <a:spcPts val="0"/>
              </a:spcAft>
              <a:buClr>
                <a:schemeClr val="dk1"/>
              </a:buClr>
              <a:buSzPts val="1400"/>
              <a:buFont typeface="Arial"/>
              <a:buNone/>
            </a:pPr>
            <a:r>
              <a:rPr lang="en-US"/>
              <a:t>本資料を無断で第三者に提示し、閲覧させ、また、複製、配布、譲渡することを固く禁じます。また、本資料に関する知的財産権は株式会社DONUTSに帰属し、本資料を無断で修正・加工することを固く禁じます。なお、株式会社DONUTSは、本資料の内容の正確性、完全性等について、何ら保証しません。</a:t>
            </a:r>
            <a:endParaRPr/>
          </a:p>
        </p:txBody>
      </p:sp>
      <p:sp>
        <p:nvSpPr>
          <p:cNvPr id="126" name="Google Shape;126;p6"/>
          <p:cNvSpPr txBox="1">
            <a:spLocks noGrp="1"/>
          </p:cNvSpPr>
          <p:nvPr>
            <p:ph type="sldNum" idx="12"/>
          </p:nvPr>
        </p:nvSpPr>
        <p:spPr>
          <a:xfrm>
            <a:off x="9605136" y="6551190"/>
            <a:ext cx="261000" cy="204600"/>
          </a:xfrm>
          <a:prstGeom prst="rect">
            <a:avLst/>
          </a:prstGeom>
          <a:noFill/>
          <a:ln>
            <a:noFill/>
          </a:ln>
        </p:spPr>
        <p:txBody>
          <a:bodyPr spcFirstLastPara="1" wrap="square" lIns="0" tIns="19675" rIns="0" bIns="0" anchor="t" anchorCtr="0">
            <a:spAutoFit/>
          </a:bodyPr>
          <a:lstStyle/>
          <a:p>
            <a:pPr marL="38100" lvl="0" indent="0" algn="l" rtl="0">
              <a:lnSpc>
                <a:spcPct val="100000"/>
              </a:lnSpc>
              <a:spcBef>
                <a:spcPts val="0"/>
              </a:spcBef>
              <a:spcAft>
                <a:spcPts val="0"/>
              </a:spcAft>
              <a:buSzPts val="1200"/>
              <a:buNone/>
            </a:pPr>
            <a:fld id="{00000000-1234-1234-1234-123412341234}" type="slidenum">
              <a:rPr lang="en-US"/>
              <a:t>6</a:t>
            </a:fld>
            <a:endParaRPr/>
          </a:p>
        </p:txBody>
      </p:sp>
      <p:pic>
        <p:nvPicPr>
          <p:cNvPr id="127" name="Google Shape;127;p6"/>
          <p:cNvPicPr preferRelativeResize="0"/>
          <p:nvPr/>
        </p:nvPicPr>
        <p:blipFill rotWithShape="1">
          <a:blip r:embed="rId3">
            <a:alphaModFix/>
          </a:blip>
          <a:srcRect/>
          <a:stretch/>
        </p:blipFill>
        <p:spPr>
          <a:xfrm>
            <a:off x="462178" y="2540380"/>
            <a:ext cx="6085182" cy="269076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7"/>
          <p:cNvSpPr txBox="1">
            <a:spLocks noGrp="1"/>
          </p:cNvSpPr>
          <p:nvPr>
            <p:ph type="title"/>
          </p:nvPr>
        </p:nvSpPr>
        <p:spPr>
          <a:xfrm>
            <a:off x="360076" y="392050"/>
            <a:ext cx="8983800" cy="3822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a:t>課税支給額、社会保険料控除額、所得税額を登録しよう</a:t>
            </a:r>
            <a:endParaRPr/>
          </a:p>
        </p:txBody>
      </p:sp>
      <p:sp>
        <p:nvSpPr>
          <p:cNvPr id="133" name="Google Shape;133;p7"/>
          <p:cNvSpPr txBox="1"/>
          <p:nvPr/>
        </p:nvSpPr>
        <p:spPr>
          <a:xfrm>
            <a:off x="505450" y="1527425"/>
            <a:ext cx="9505800" cy="3514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登録の仕方は、下記の3タイプあります。</a:t>
            </a:r>
            <a:endParaRPr sz="1650" b="0" i="0" u="none" strike="noStrike" cap="none">
              <a:solidFill>
                <a:schemeClr val="dk1"/>
              </a:solidFill>
              <a:latin typeface="Arial"/>
              <a:ea typeface="Arial"/>
              <a:cs typeface="Arial"/>
              <a:sym typeface="Arial"/>
            </a:endParaRPr>
          </a:p>
          <a:p>
            <a:pPr marL="0" marR="0" lvl="0" indent="0" algn="l" rtl="0">
              <a:lnSpc>
                <a:spcPct val="100000"/>
              </a:lnSpc>
              <a:spcBef>
                <a:spcPts val="65"/>
              </a:spcBef>
              <a:spcAft>
                <a:spcPts val="0"/>
              </a:spcAft>
              <a:buClr>
                <a:srgbClr val="000000"/>
              </a:buClr>
              <a:buSzPts val="1050"/>
              <a:buFont typeface="Arial"/>
              <a:buNone/>
            </a:pPr>
            <a:endParaRPr sz="1050" b="0" i="0" u="none" strike="noStrike" cap="none">
              <a:solidFill>
                <a:schemeClr val="dk1"/>
              </a:solidFill>
              <a:latin typeface="Arial"/>
              <a:ea typeface="Arial"/>
              <a:cs typeface="Arial"/>
              <a:sym typeface="Arial"/>
            </a:endParaRPr>
          </a:p>
          <a:p>
            <a:pPr marL="12700" marR="0" lvl="0" indent="0" algn="l" rtl="0">
              <a:lnSpc>
                <a:spcPct val="100000"/>
              </a:lnSpc>
              <a:spcBef>
                <a:spcPts val="5"/>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①給与・賞与データをジョブカン年末調整上で手入力で登録する</a:t>
            </a:r>
            <a:endParaRPr sz="1650" b="0" i="0" u="none" strike="noStrike" cap="none">
              <a:solidFill>
                <a:schemeClr val="dk1"/>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⇒1名ずつ分登録しますので、従業員数が多い会社には向きません。</a:t>
            </a:r>
            <a:endParaRPr sz="1650" b="0" i="0" u="none" strike="noStrike" cap="none">
              <a:solidFill>
                <a:schemeClr val="dk1"/>
              </a:solidFill>
              <a:latin typeface="Arial"/>
              <a:ea typeface="Arial"/>
              <a:cs typeface="Arial"/>
              <a:sym typeface="Arial"/>
            </a:endParaRPr>
          </a:p>
          <a:p>
            <a:pPr marL="220979" marR="0" lvl="0" indent="0" algn="l" rtl="0">
              <a:lnSpc>
                <a:spcPct val="100000"/>
              </a:lnSpc>
              <a:spcBef>
                <a:spcPts val="1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誰かの登録情報を修正したい、というような場合に使います。</a:t>
            </a:r>
            <a:endParaRPr sz="1650" b="0" i="0" u="none" strike="noStrike" cap="none">
              <a:solidFill>
                <a:schemeClr val="dk1"/>
              </a:solidFill>
              <a:latin typeface="Arial"/>
              <a:ea typeface="Arial"/>
              <a:cs typeface="Arial"/>
              <a:sym typeface="Arial"/>
            </a:endParaRPr>
          </a:p>
          <a:p>
            <a:pPr marL="0" marR="0" lvl="0" indent="0" algn="l" rtl="0">
              <a:lnSpc>
                <a:spcPct val="100000"/>
              </a:lnSpc>
              <a:spcBef>
                <a:spcPts val="60"/>
              </a:spcBef>
              <a:spcAft>
                <a:spcPts val="0"/>
              </a:spcAft>
              <a:buClr>
                <a:srgbClr val="000000"/>
              </a:buClr>
              <a:buSzPts val="1050"/>
              <a:buFont typeface="Arial"/>
              <a:buNone/>
            </a:pPr>
            <a:endParaRPr sz="1050" b="0" i="0" u="none" strike="noStrike" cap="none">
              <a:solidFill>
                <a:schemeClr val="dk1"/>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②給与・賞与データをCSVで一括登録する</a:t>
            </a:r>
            <a:endParaRPr sz="1650" b="0" i="0" u="none" strike="noStrike" cap="none">
              <a:solidFill>
                <a:schemeClr val="dk1"/>
              </a:solidFill>
              <a:latin typeface="Arial"/>
              <a:ea typeface="Arial"/>
              <a:cs typeface="Arial"/>
              <a:sym typeface="Arial"/>
            </a:endParaRPr>
          </a:p>
          <a:p>
            <a:pPr marL="12700" marR="5080" lvl="0" indent="0" algn="l" rtl="0">
              <a:lnSpc>
                <a:spcPct val="120545"/>
              </a:lnSpc>
              <a:spcBef>
                <a:spcPts val="55"/>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⇒ジョブカン以外の給与システムを使っている（</a:t>
            </a:r>
            <a:r>
              <a:rPr lang="en-US" sz="1650" b="0" i="0" u="none" strike="noStrike" cap="none">
                <a:solidFill>
                  <a:srgbClr val="FA8B00"/>
                </a:solidFill>
                <a:latin typeface="Arial"/>
                <a:ea typeface="Arial"/>
                <a:cs typeface="Arial"/>
                <a:sym typeface="Arial"/>
              </a:rPr>
              <a:t>ジョブカン労務HRのみ利用している</a:t>
            </a:r>
            <a:r>
              <a:rPr lang="en-US" sz="1650" b="0" i="0" u="none" strike="noStrike" cap="none">
                <a:solidFill>
                  <a:srgbClr val="3E3E3E"/>
                </a:solidFill>
                <a:latin typeface="Arial"/>
                <a:ea typeface="Arial"/>
                <a:cs typeface="Arial"/>
                <a:sym typeface="Arial"/>
              </a:rPr>
              <a:t>）</a:t>
            </a:r>
            <a:br>
              <a:rPr lang="en-US" sz="1650" b="0" i="0" u="none" strike="noStrike" cap="none">
                <a:solidFill>
                  <a:srgbClr val="3E3E3E"/>
                </a:solidFill>
                <a:latin typeface="Arial"/>
                <a:ea typeface="Arial"/>
                <a:cs typeface="Arial"/>
                <a:sym typeface="Arial"/>
              </a:rPr>
            </a:br>
            <a:r>
              <a:rPr lang="en-US" sz="1650" b="0" i="0" u="none" strike="noStrike" cap="none">
                <a:solidFill>
                  <a:srgbClr val="3E3E3E"/>
                </a:solidFill>
                <a:latin typeface="Arial"/>
                <a:ea typeface="Arial"/>
                <a:cs typeface="Arial"/>
                <a:sym typeface="Arial"/>
              </a:rPr>
              <a:t>    という会社はこの方法で一括登録しましょう。</a:t>
            </a:r>
            <a:endParaRPr sz="1650" b="0" i="0" u="none" strike="noStrike" cap="none">
              <a:solidFill>
                <a:schemeClr val="dk1"/>
              </a:solidFill>
              <a:latin typeface="Arial"/>
              <a:ea typeface="Arial"/>
              <a:cs typeface="Arial"/>
              <a:sym typeface="Arial"/>
            </a:endParaRPr>
          </a:p>
          <a:p>
            <a:pPr marL="12700" marR="0" lvl="0" indent="0" algn="l" rtl="0">
              <a:lnSpc>
                <a:spcPct val="100000"/>
              </a:lnSpc>
              <a:spcBef>
                <a:spcPts val="192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③ジョブカン給与計算から取得する</a:t>
            </a:r>
            <a:endParaRPr sz="1650" b="0" i="0" u="none" strike="noStrike" cap="none">
              <a:solidFill>
                <a:schemeClr val="dk1"/>
              </a:solidFill>
              <a:latin typeface="Arial"/>
              <a:ea typeface="Arial"/>
              <a:cs typeface="Arial"/>
              <a:sym typeface="Arial"/>
            </a:endParaRPr>
          </a:p>
          <a:p>
            <a:pPr marL="220979" marR="942975" lvl="0" indent="-208915" algn="l" rtl="0">
              <a:lnSpc>
                <a:spcPct val="100000"/>
              </a:lnSpc>
              <a:spcBef>
                <a:spcPts val="1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a:t>
            </a:r>
            <a:r>
              <a:rPr lang="en-US" sz="1650" b="0" i="0" u="sng" strike="noStrike" cap="none">
                <a:solidFill>
                  <a:srgbClr val="FA8B00"/>
                </a:solidFill>
                <a:latin typeface="Arial"/>
                <a:ea typeface="Arial"/>
                <a:cs typeface="Arial"/>
                <a:sym typeface="Arial"/>
              </a:rPr>
              <a:t>ジョブカン給与計算を利用している</a:t>
            </a:r>
            <a:r>
              <a:rPr lang="en-US" sz="1650" b="0" i="0" u="none" strike="noStrike" cap="none">
                <a:solidFill>
                  <a:srgbClr val="3E3E3E"/>
                </a:solidFill>
                <a:latin typeface="Arial"/>
                <a:ea typeface="Arial"/>
                <a:cs typeface="Arial"/>
                <a:sym typeface="Arial"/>
              </a:rPr>
              <a:t>場合には、この方法がおすすめです。</a:t>
            </a:r>
            <a:endParaRPr sz="1400" b="0" i="0" u="none" strike="noStrike" cap="none">
              <a:solidFill>
                <a:srgbClr val="000000"/>
              </a:solidFill>
              <a:latin typeface="Arial"/>
              <a:ea typeface="Arial"/>
              <a:cs typeface="Arial"/>
              <a:sym typeface="Arial"/>
            </a:endParaRPr>
          </a:p>
          <a:p>
            <a:pPr marL="220979" marR="942975" lvl="0" indent="-208915" algn="l" rtl="0">
              <a:lnSpc>
                <a:spcPct val="100000"/>
              </a:lnSpc>
              <a:spcBef>
                <a:spcPts val="1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    連携する前に、予めジョブカン給与計算側で行っておくべき作業があるので、</a:t>
            </a:r>
            <a:endParaRPr sz="1650" b="0" i="0" u="none" strike="noStrike" cap="none">
              <a:solidFill>
                <a:schemeClr val="dk1"/>
              </a:solidFill>
              <a:latin typeface="Arial"/>
              <a:ea typeface="Arial"/>
              <a:cs typeface="Arial"/>
              <a:sym typeface="Arial"/>
            </a:endParaRPr>
          </a:p>
          <a:p>
            <a:pPr marL="220979" marR="0" lvl="0" indent="0" algn="l" rtl="0">
              <a:lnSpc>
                <a:spcPct val="100000"/>
              </a:lnSpc>
              <a:spcBef>
                <a:spcPts val="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そのあたりを重点的にチェックしておきましょう。</a:t>
            </a:r>
            <a:endParaRPr sz="1650" b="0" i="0" u="none" strike="noStrike" cap="none">
              <a:solidFill>
                <a:schemeClr val="dk1"/>
              </a:solidFill>
              <a:latin typeface="Arial"/>
              <a:ea typeface="Arial"/>
              <a:cs typeface="Arial"/>
              <a:sym typeface="Arial"/>
            </a:endParaRPr>
          </a:p>
        </p:txBody>
      </p:sp>
      <p:pic>
        <p:nvPicPr>
          <p:cNvPr id="134" name="Google Shape;134;p7"/>
          <p:cNvPicPr preferRelativeResize="0"/>
          <p:nvPr/>
        </p:nvPicPr>
        <p:blipFill rotWithShape="1">
          <a:blip r:embed="rId3">
            <a:alphaModFix/>
          </a:blip>
          <a:srcRect/>
          <a:stretch/>
        </p:blipFill>
        <p:spPr>
          <a:xfrm>
            <a:off x="8585279" y="1109210"/>
            <a:ext cx="1068415" cy="1063153"/>
          </a:xfrm>
          <a:prstGeom prst="rect">
            <a:avLst/>
          </a:prstGeom>
          <a:noFill/>
          <a:ln>
            <a:noFill/>
          </a:ln>
        </p:spPr>
      </p:pic>
      <p:sp>
        <p:nvSpPr>
          <p:cNvPr id="135" name="Google Shape;135;p7"/>
          <p:cNvSpPr txBox="1">
            <a:spLocks noGrp="1"/>
          </p:cNvSpPr>
          <p:nvPr>
            <p:ph type="ftr" idx="11"/>
          </p:nvPr>
        </p:nvSpPr>
        <p:spPr>
          <a:xfrm>
            <a:off x="1866138" y="6425621"/>
            <a:ext cx="7571700" cy="194100"/>
          </a:xfrm>
          <a:prstGeom prst="rect">
            <a:avLst/>
          </a:prstGeom>
          <a:noFill/>
          <a:ln>
            <a:noFill/>
          </a:ln>
        </p:spPr>
        <p:txBody>
          <a:bodyPr spcFirstLastPara="1" wrap="square" lIns="0" tIns="4425" rIns="0" bIns="0" anchor="t" anchorCtr="0">
            <a:spAutoFit/>
          </a:bodyPr>
          <a:lstStyle/>
          <a:p>
            <a:pPr marL="12700" marR="5080" lvl="0" indent="0" algn="l" rtl="0">
              <a:lnSpc>
                <a:spcPct val="105300"/>
              </a:lnSpc>
              <a:spcBef>
                <a:spcPts val="0"/>
              </a:spcBef>
              <a:spcAft>
                <a:spcPts val="0"/>
              </a:spcAft>
              <a:buClr>
                <a:schemeClr val="dk1"/>
              </a:buClr>
              <a:buSzPts val="1400"/>
              <a:buFont typeface="Arial"/>
              <a:buNone/>
            </a:pPr>
            <a:r>
              <a:rPr lang="en-US"/>
              <a:t>本資料を無断で第三者に提示し、閲覧させ、また、複製、配布、譲渡することを固く禁じます。また、本資料に関する知的財産権は株式会社DONUTSに帰属し、本資料を無断で修正・加工することを固く禁じます。なお、株式会社DONUTSは、本資料の内容の正確性、完全性等について、何ら保証しません。</a:t>
            </a:r>
            <a:endParaRPr/>
          </a:p>
        </p:txBody>
      </p:sp>
      <p:sp>
        <p:nvSpPr>
          <p:cNvPr id="136" name="Google Shape;136;p7"/>
          <p:cNvSpPr txBox="1">
            <a:spLocks noGrp="1"/>
          </p:cNvSpPr>
          <p:nvPr>
            <p:ph type="sldNum" idx="12"/>
          </p:nvPr>
        </p:nvSpPr>
        <p:spPr>
          <a:xfrm>
            <a:off x="9605136" y="6551190"/>
            <a:ext cx="261000" cy="204600"/>
          </a:xfrm>
          <a:prstGeom prst="rect">
            <a:avLst/>
          </a:prstGeom>
          <a:noFill/>
          <a:ln>
            <a:noFill/>
          </a:ln>
        </p:spPr>
        <p:txBody>
          <a:bodyPr spcFirstLastPara="1" wrap="square" lIns="0" tIns="19675" rIns="0" bIns="0" anchor="t" anchorCtr="0">
            <a:spAutoFit/>
          </a:bodyPr>
          <a:lstStyle/>
          <a:p>
            <a:pPr marL="38100" lvl="0" indent="0" algn="l" rtl="0">
              <a:lnSpc>
                <a:spcPct val="100000"/>
              </a:lnSpc>
              <a:spcBef>
                <a:spcPts val="0"/>
              </a:spcBef>
              <a:spcAft>
                <a:spcPts val="0"/>
              </a:spcAft>
              <a:buSzPts val="1200"/>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8"/>
          <p:cNvSpPr txBox="1">
            <a:spLocks noGrp="1"/>
          </p:cNvSpPr>
          <p:nvPr>
            <p:ph type="title"/>
          </p:nvPr>
        </p:nvSpPr>
        <p:spPr>
          <a:xfrm>
            <a:off x="255525" y="356050"/>
            <a:ext cx="8274600" cy="3822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a:t>①</a:t>
            </a:r>
            <a:r>
              <a:rPr lang="en-US">
                <a:solidFill>
                  <a:srgbClr val="333333"/>
                </a:solidFill>
              </a:rPr>
              <a:t>給与・賞与データをジョブカン年末調整上で登録する</a:t>
            </a:r>
            <a:endParaRPr/>
          </a:p>
        </p:txBody>
      </p:sp>
      <p:sp>
        <p:nvSpPr>
          <p:cNvPr id="142" name="Google Shape;142;p8"/>
          <p:cNvSpPr txBox="1"/>
          <p:nvPr/>
        </p:nvSpPr>
        <p:spPr>
          <a:xfrm>
            <a:off x="5873113" y="1562315"/>
            <a:ext cx="3455400" cy="1543356"/>
          </a:xfrm>
          <a:prstGeom prst="rect">
            <a:avLst/>
          </a:prstGeom>
          <a:noFill/>
          <a:ln>
            <a:noFill/>
          </a:ln>
        </p:spPr>
        <p:txBody>
          <a:bodyPr spcFirstLastPara="1" wrap="square" lIns="0" tIns="12050" rIns="0" bIns="0" anchor="t" anchorCtr="0">
            <a:spAutoFit/>
          </a:bodyPr>
          <a:lstStyle/>
          <a:p>
            <a:pPr marL="12700" marR="5080" lvl="0" indent="0" algn="l" rtl="0">
              <a:lnSpc>
                <a:spcPct val="100600"/>
              </a:lnSpc>
              <a:spcBef>
                <a:spcPts val="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◀① 結果一覧の画面で</a:t>
            </a:r>
            <a:r>
              <a:rPr lang="en-US" sz="1650" b="0" i="0" u="none" strike="noStrike" cap="none">
                <a:solidFill>
                  <a:srgbClr val="3E3E3E"/>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「未入力」を</a:t>
            </a:r>
            <a:r>
              <a:rPr lang="en-US" sz="1650" b="0" i="0" u="none" strike="noStrike" cap="none">
                <a:solidFill>
                  <a:srgbClr val="3E3E3E"/>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a:r>
            <a:br>
              <a:rPr lang="en-US" sz="1650" b="0" i="0" u="none" strike="noStrike" cap="none">
                <a:solidFill>
                  <a:srgbClr val="3E3E3E"/>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br>
            <a:r>
              <a:rPr lang="en-US" sz="1650" b="0" i="0" u="none" strike="noStrike" cap="none">
                <a:solidFill>
                  <a:srgbClr val="3E3E3E"/>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a:t>
            </a:r>
            <a:r>
              <a:rPr lang="en-US" sz="1650" b="0" i="0" u="none" strike="noStrike" cap="none">
                <a:solidFill>
                  <a:srgbClr val="3E3E3E"/>
                </a:solidFill>
                <a:latin typeface="Arial"/>
                <a:ea typeface="Arial"/>
                <a:cs typeface="Arial"/>
                <a:sym typeface="Arial"/>
              </a:rPr>
              <a:t>クリックします</a:t>
            </a:r>
            <a:endParaRPr sz="1650" b="0" i="0" u="none" strike="noStrike" cap="none">
              <a:solidFill>
                <a:schemeClr val="dk1"/>
              </a:solidFill>
              <a:latin typeface="Arial"/>
              <a:ea typeface="Arial"/>
              <a:cs typeface="Arial"/>
              <a:sym typeface="Arial"/>
            </a:endParaRPr>
          </a:p>
          <a:p>
            <a:pPr marL="12700" marR="38735" lvl="0" indent="0" algn="l" rtl="0">
              <a:lnSpc>
                <a:spcPct val="100299"/>
              </a:lnSpc>
              <a:spcBef>
                <a:spcPts val="1975"/>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   ② クリックすると、源泉徴収票に</a:t>
            </a:r>
            <a:br>
              <a:rPr lang="en-US" sz="1650" b="0" i="0" u="none" strike="noStrike" cap="none">
                <a:solidFill>
                  <a:srgbClr val="3E3E3E"/>
                </a:solidFill>
                <a:latin typeface="Arial"/>
                <a:ea typeface="Arial"/>
                <a:cs typeface="Arial"/>
                <a:sym typeface="Arial"/>
              </a:rPr>
            </a:br>
            <a:r>
              <a:rPr lang="en-US" sz="1650" b="0" i="0" u="none" strike="noStrike" cap="none">
                <a:solidFill>
                  <a:srgbClr val="3E3E3E"/>
                </a:solidFill>
                <a:latin typeface="Arial"/>
                <a:ea typeface="Arial"/>
                <a:cs typeface="Arial"/>
                <a:sym typeface="Arial"/>
              </a:rPr>
              <a:t>       記載されるデータが確認できる   </a:t>
            </a:r>
            <a:br>
              <a:rPr lang="en-US" sz="1650" b="0" i="0" u="none" strike="noStrike" cap="none">
                <a:solidFill>
                  <a:srgbClr val="3E3E3E"/>
                </a:solidFill>
                <a:latin typeface="Arial"/>
                <a:ea typeface="Arial"/>
                <a:cs typeface="Arial"/>
                <a:sym typeface="Arial"/>
              </a:rPr>
            </a:br>
            <a:r>
              <a:rPr lang="en-US" sz="1650" b="0" i="0" u="none" strike="noStrike" cap="none">
                <a:solidFill>
                  <a:srgbClr val="3E3E3E"/>
                </a:solidFill>
                <a:latin typeface="Arial"/>
                <a:ea typeface="Arial"/>
                <a:cs typeface="Arial"/>
                <a:sym typeface="Arial"/>
              </a:rPr>
              <a:t>       ので、入力・修正します▼</a:t>
            </a:r>
            <a:endParaRPr sz="1650" b="0" i="0" u="none" strike="noStrike" cap="none">
              <a:solidFill>
                <a:schemeClr val="dk1"/>
              </a:solidFill>
              <a:latin typeface="Arial"/>
              <a:ea typeface="Arial"/>
              <a:cs typeface="Arial"/>
              <a:sym typeface="Arial"/>
            </a:endParaRPr>
          </a:p>
        </p:txBody>
      </p:sp>
      <p:sp>
        <p:nvSpPr>
          <p:cNvPr id="143" name="Google Shape;143;p8"/>
          <p:cNvSpPr txBox="1">
            <a:spLocks noGrp="1"/>
          </p:cNvSpPr>
          <p:nvPr>
            <p:ph type="ftr" idx="11"/>
          </p:nvPr>
        </p:nvSpPr>
        <p:spPr>
          <a:xfrm>
            <a:off x="1866138" y="6425621"/>
            <a:ext cx="7571700" cy="194100"/>
          </a:xfrm>
          <a:prstGeom prst="rect">
            <a:avLst/>
          </a:prstGeom>
          <a:noFill/>
          <a:ln>
            <a:noFill/>
          </a:ln>
        </p:spPr>
        <p:txBody>
          <a:bodyPr spcFirstLastPara="1" wrap="square" lIns="0" tIns="4425" rIns="0" bIns="0" anchor="t" anchorCtr="0">
            <a:spAutoFit/>
          </a:bodyPr>
          <a:lstStyle/>
          <a:p>
            <a:pPr marL="12700" marR="5080" lvl="0" indent="0" algn="l" rtl="0">
              <a:lnSpc>
                <a:spcPct val="105300"/>
              </a:lnSpc>
              <a:spcBef>
                <a:spcPts val="0"/>
              </a:spcBef>
              <a:spcAft>
                <a:spcPts val="0"/>
              </a:spcAft>
              <a:buClr>
                <a:schemeClr val="dk1"/>
              </a:buClr>
              <a:buSzPts val="1400"/>
              <a:buFont typeface="Arial"/>
              <a:buNone/>
            </a:pPr>
            <a:r>
              <a:rPr lang="en-US"/>
              <a:t>本資料を無断で第三者に提示し、閲覧させ、また、複製、配布、譲渡することを固く禁じます。また、本資料に関する知的財産権は株式会社DONUTSに帰属し、本資料を無断で修正・加工することを固く禁じます。なお、株式会社DONUTSは、本資料の内容の正確性、完全性等について、何ら保証しません。</a:t>
            </a:r>
            <a:endParaRPr/>
          </a:p>
        </p:txBody>
      </p:sp>
      <p:sp>
        <p:nvSpPr>
          <p:cNvPr id="144" name="Google Shape;144;p8"/>
          <p:cNvSpPr txBox="1">
            <a:spLocks noGrp="1"/>
          </p:cNvSpPr>
          <p:nvPr>
            <p:ph type="sldNum" idx="12"/>
          </p:nvPr>
        </p:nvSpPr>
        <p:spPr>
          <a:xfrm>
            <a:off x="9605136" y="6551190"/>
            <a:ext cx="261000" cy="204600"/>
          </a:xfrm>
          <a:prstGeom prst="rect">
            <a:avLst/>
          </a:prstGeom>
          <a:noFill/>
          <a:ln>
            <a:noFill/>
          </a:ln>
        </p:spPr>
        <p:txBody>
          <a:bodyPr spcFirstLastPara="1" wrap="square" lIns="0" tIns="19675" rIns="0" bIns="0" anchor="t" anchorCtr="0">
            <a:spAutoFit/>
          </a:bodyPr>
          <a:lstStyle/>
          <a:p>
            <a:pPr marL="38100" lvl="0" indent="0" algn="l" rtl="0">
              <a:lnSpc>
                <a:spcPct val="100000"/>
              </a:lnSpc>
              <a:spcBef>
                <a:spcPts val="0"/>
              </a:spcBef>
              <a:spcAft>
                <a:spcPts val="0"/>
              </a:spcAft>
              <a:buSzPts val="1200"/>
              <a:buNone/>
            </a:pPr>
            <a:fld id="{00000000-1234-1234-1234-123412341234}" type="slidenum">
              <a:rPr lang="en-US"/>
              <a:t>8</a:t>
            </a:fld>
            <a:endParaRPr/>
          </a:p>
        </p:txBody>
      </p:sp>
      <p:sp>
        <p:nvSpPr>
          <p:cNvPr id="145" name="Google Shape;145;p8"/>
          <p:cNvSpPr txBox="1"/>
          <p:nvPr/>
        </p:nvSpPr>
        <p:spPr>
          <a:xfrm>
            <a:off x="734785" y="4307756"/>
            <a:ext cx="5138327" cy="1293939"/>
          </a:xfrm>
          <a:prstGeom prst="rect">
            <a:avLst/>
          </a:prstGeom>
          <a:noFill/>
          <a:ln>
            <a:noFill/>
          </a:ln>
        </p:spPr>
        <p:txBody>
          <a:bodyPr spcFirstLastPara="1" wrap="square" lIns="0" tIns="11425" rIns="0" bIns="0" anchor="t" anchorCtr="0">
            <a:spAutoFit/>
          </a:bodyPr>
          <a:lstStyle/>
          <a:p>
            <a:pPr marL="12700" marR="5080" lvl="0" indent="0" algn="l" rtl="0">
              <a:lnSpc>
                <a:spcPct val="100699"/>
              </a:lnSpc>
              <a:spcBef>
                <a:spcPts val="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▶③ 保険料や、摘要欄・備考欄の修正や追記も行い、 </a:t>
            </a:r>
            <a:br>
              <a:rPr lang="en-US" sz="1650" b="0" i="0" u="none" strike="noStrike" cap="none">
                <a:solidFill>
                  <a:srgbClr val="3E3E3E"/>
                </a:solidFill>
                <a:latin typeface="Arial"/>
                <a:ea typeface="Arial"/>
                <a:cs typeface="Arial"/>
                <a:sym typeface="Arial"/>
              </a:rPr>
            </a:br>
            <a:r>
              <a:rPr lang="en-US" sz="1650" b="0" i="0" u="none" strike="noStrike" cap="none">
                <a:solidFill>
                  <a:srgbClr val="3E3E3E"/>
                </a:solidFill>
                <a:latin typeface="Arial"/>
                <a:ea typeface="Arial"/>
                <a:cs typeface="Arial"/>
                <a:sym typeface="Arial"/>
              </a:rPr>
              <a:t>        保存します。</a:t>
            </a:r>
            <a:endParaRPr sz="1650" b="0" i="0" u="none" strike="noStrike" cap="none">
              <a:solidFill>
                <a:schemeClr val="dk1"/>
              </a:solidFill>
              <a:latin typeface="Arial"/>
              <a:ea typeface="Arial"/>
              <a:cs typeface="Arial"/>
              <a:sym typeface="Arial"/>
            </a:endParaRPr>
          </a:p>
          <a:p>
            <a:pPr marL="12700" marR="248284" lvl="0" indent="0" algn="l" rtl="0">
              <a:lnSpc>
                <a:spcPct val="100600"/>
              </a:lnSpc>
              <a:spcBef>
                <a:spcPts val="197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   ④ 保存すると、源泉徴収票ステータスが</a:t>
            </a:r>
            <a:br>
              <a:rPr lang="en-US" sz="1650" b="0" i="0" u="none" strike="noStrike" cap="none">
                <a:solidFill>
                  <a:srgbClr val="3E3E3E"/>
                </a:solidFill>
                <a:latin typeface="Arial"/>
                <a:ea typeface="Arial"/>
                <a:cs typeface="Arial"/>
                <a:sym typeface="Arial"/>
              </a:rPr>
            </a:br>
            <a:r>
              <a:rPr lang="en-US" sz="1650" b="0" i="0" u="none" strike="noStrike" cap="none">
                <a:solidFill>
                  <a:srgbClr val="3E3E3E"/>
                </a:solidFill>
                <a:latin typeface="Arial"/>
                <a:ea typeface="Arial"/>
                <a:cs typeface="Arial"/>
                <a:sym typeface="Arial"/>
              </a:rPr>
              <a:t>      「未入力」から「入力済」に変わります。</a:t>
            </a:r>
            <a:endParaRPr sz="1650" b="0" i="0" u="none" strike="noStrike" cap="none">
              <a:solidFill>
                <a:schemeClr val="dk1"/>
              </a:solidFill>
              <a:latin typeface="Arial"/>
              <a:ea typeface="Arial"/>
              <a:cs typeface="Arial"/>
              <a:sym typeface="Arial"/>
            </a:endParaRPr>
          </a:p>
        </p:txBody>
      </p:sp>
      <p:pic>
        <p:nvPicPr>
          <p:cNvPr id="146" name="Google Shape;146;p8"/>
          <p:cNvPicPr preferRelativeResize="0"/>
          <p:nvPr/>
        </p:nvPicPr>
        <p:blipFill rotWithShape="1">
          <a:blip r:embed="rId3">
            <a:alphaModFix/>
          </a:blip>
          <a:srcRect/>
          <a:stretch/>
        </p:blipFill>
        <p:spPr>
          <a:xfrm>
            <a:off x="255525" y="1139746"/>
            <a:ext cx="5447697" cy="2385039"/>
          </a:xfrm>
          <a:prstGeom prst="rect">
            <a:avLst/>
          </a:prstGeom>
          <a:noFill/>
          <a:ln w="9525" cap="flat" cmpd="sng">
            <a:solidFill>
              <a:schemeClr val="dk1"/>
            </a:solidFill>
            <a:prstDash val="solid"/>
            <a:round/>
            <a:headEnd type="none" w="sm" len="sm"/>
            <a:tailEnd type="none" w="sm" len="sm"/>
          </a:ln>
        </p:spPr>
      </p:pic>
      <p:pic>
        <p:nvPicPr>
          <p:cNvPr id="147" name="Google Shape;147;p8" descr="https://lh7-rt.googleusercontent.com/slidesz/AGV_vUdv3820X4-oL3OuDnDcJGmiYLchup7z7xtADcf52xyQAUubvltg632R0QHKei-b2V8fk_L0nRo0MRMJyv99hw7xQdUoMsjEoo9YWa9EVlHhGrhVosQUE04U33MbYty0YUoR_69S9gLVGz-_sdRCrevBUN-szNo=s2048?key=ywp3O3T4ew_KFCYUHO4lvQ"/>
          <p:cNvPicPr preferRelativeResize="0"/>
          <p:nvPr/>
        </p:nvPicPr>
        <p:blipFill rotWithShape="1">
          <a:blip r:embed="rId4">
            <a:alphaModFix/>
          </a:blip>
          <a:srcRect/>
          <a:stretch/>
        </p:blipFill>
        <p:spPr>
          <a:xfrm>
            <a:off x="6113976" y="3619208"/>
            <a:ext cx="3214537" cy="2662296"/>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9"/>
          <p:cNvSpPr txBox="1">
            <a:spLocks noGrp="1"/>
          </p:cNvSpPr>
          <p:nvPr>
            <p:ph type="title"/>
          </p:nvPr>
        </p:nvSpPr>
        <p:spPr>
          <a:xfrm>
            <a:off x="179326" y="365200"/>
            <a:ext cx="7152600" cy="3822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a:solidFill>
                  <a:srgbClr val="333333"/>
                </a:solidFill>
              </a:rPr>
              <a:t>②給与・賞与データを</a:t>
            </a:r>
            <a:r>
              <a:rPr lang="en-US" b="0">
                <a:solidFill>
                  <a:srgbClr val="333333"/>
                </a:solidFill>
                <a:latin typeface="Arial"/>
                <a:ea typeface="Arial"/>
                <a:cs typeface="Arial"/>
                <a:sym typeface="Arial"/>
              </a:rPr>
              <a:t>CSV</a:t>
            </a:r>
            <a:r>
              <a:rPr lang="en-US">
                <a:solidFill>
                  <a:srgbClr val="333333"/>
                </a:solidFill>
              </a:rPr>
              <a:t>で一括登録する</a:t>
            </a:r>
            <a:endParaRPr/>
          </a:p>
        </p:txBody>
      </p:sp>
      <p:sp>
        <p:nvSpPr>
          <p:cNvPr id="153" name="Google Shape;153;p9"/>
          <p:cNvSpPr txBox="1"/>
          <p:nvPr/>
        </p:nvSpPr>
        <p:spPr>
          <a:xfrm>
            <a:off x="5396593" y="1198305"/>
            <a:ext cx="4106928" cy="2043493"/>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◀① 結果一覧画面の「給与・賞与データ一 </a:t>
            </a:r>
            <a:br>
              <a:rPr lang="en-US" sz="1650" b="0" i="0" u="none" strike="noStrike" cap="none">
                <a:solidFill>
                  <a:srgbClr val="3E3E3E"/>
                </a:solidFill>
                <a:latin typeface="Arial"/>
                <a:ea typeface="Arial"/>
                <a:cs typeface="Arial"/>
                <a:sym typeface="Arial"/>
              </a:rPr>
            </a:br>
            <a:r>
              <a:rPr lang="en-US" sz="1650" b="0" i="0" u="none" strike="noStrike" cap="none">
                <a:solidFill>
                  <a:srgbClr val="3E3E3E"/>
                </a:solidFill>
                <a:latin typeface="Arial"/>
                <a:ea typeface="Arial"/>
                <a:cs typeface="Arial"/>
                <a:sym typeface="Arial"/>
              </a:rPr>
              <a:t>        括登録」をクリックします。</a:t>
            </a:r>
            <a:endParaRPr sz="1650" b="0" i="0" u="none" strike="noStrike" cap="none">
              <a:solidFill>
                <a:srgbClr val="3E3E3E"/>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1650"/>
              <a:buFont typeface="Arial"/>
              <a:buNone/>
            </a:pPr>
            <a:endParaRPr sz="1650" b="0" i="0" u="none" strike="noStrike" cap="none">
              <a:solidFill>
                <a:srgbClr val="3E3E3E"/>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   ② CSVファイルに給与・賞与データを</a:t>
            </a:r>
            <a:br>
              <a:rPr lang="en-US" sz="1650" b="0" i="0" u="none" strike="noStrike" cap="none">
                <a:solidFill>
                  <a:srgbClr val="3E3E3E"/>
                </a:solidFill>
                <a:latin typeface="Arial"/>
                <a:ea typeface="Arial"/>
                <a:cs typeface="Arial"/>
                <a:sym typeface="Arial"/>
              </a:rPr>
            </a:br>
            <a:r>
              <a:rPr lang="en-US" sz="1650" b="0" i="0" u="none" strike="noStrike" cap="none">
                <a:solidFill>
                  <a:srgbClr val="3E3E3E"/>
                </a:solidFill>
                <a:latin typeface="Arial"/>
                <a:ea typeface="Arial"/>
                <a:cs typeface="Arial"/>
                <a:sym typeface="Arial"/>
              </a:rPr>
              <a:t>       入力しCSV形式で保存します。</a:t>
            </a:r>
            <a:endParaRPr sz="14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
            </a:r>
            <a:br>
              <a:rPr lang="en-US" sz="1650" b="0" i="0" u="none" strike="noStrike" cap="none">
                <a:solidFill>
                  <a:srgbClr val="3E3E3E"/>
                </a:solidFill>
                <a:latin typeface="Arial"/>
                <a:ea typeface="Arial"/>
                <a:cs typeface="Arial"/>
                <a:sym typeface="Arial"/>
              </a:rPr>
            </a:br>
            <a:r>
              <a:rPr lang="en-US" sz="1650" b="0" i="0" u="none" strike="noStrike" cap="none">
                <a:solidFill>
                  <a:srgbClr val="3E3E3E"/>
                </a:solidFill>
                <a:latin typeface="Arial"/>
                <a:ea typeface="Arial"/>
                <a:cs typeface="Arial"/>
                <a:sym typeface="Arial"/>
              </a:rPr>
              <a:t>   ※ Excel形式で保存しないように</a:t>
            </a:r>
            <a:br>
              <a:rPr lang="en-US" sz="1650" b="0" i="0" u="none" strike="noStrike" cap="none">
                <a:solidFill>
                  <a:srgbClr val="3E3E3E"/>
                </a:solidFill>
                <a:latin typeface="Arial"/>
                <a:ea typeface="Arial"/>
                <a:cs typeface="Arial"/>
                <a:sym typeface="Arial"/>
              </a:rPr>
            </a:br>
            <a:r>
              <a:rPr lang="en-US" sz="1650" b="0" i="0" u="none" strike="noStrike" cap="none">
                <a:solidFill>
                  <a:srgbClr val="3E3E3E"/>
                </a:solidFill>
                <a:latin typeface="Arial"/>
                <a:ea typeface="Arial"/>
                <a:cs typeface="Arial"/>
                <a:sym typeface="Arial"/>
              </a:rPr>
              <a:t>        注意しましょう！</a:t>
            </a:r>
            <a:endParaRPr sz="1650" b="0" i="0" u="none" strike="noStrike" cap="none">
              <a:solidFill>
                <a:schemeClr val="dk1"/>
              </a:solidFill>
              <a:latin typeface="Arial"/>
              <a:ea typeface="Arial"/>
              <a:cs typeface="Arial"/>
              <a:sym typeface="Arial"/>
            </a:endParaRPr>
          </a:p>
        </p:txBody>
      </p:sp>
      <p:sp>
        <p:nvSpPr>
          <p:cNvPr id="154" name="Google Shape;154;p9"/>
          <p:cNvSpPr txBox="1">
            <a:spLocks noGrp="1"/>
          </p:cNvSpPr>
          <p:nvPr>
            <p:ph type="ftr" idx="11"/>
          </p:nvPr>
        </p:nvSpPr>
        <p:spPr>
          <a:xfrm>
            <a:off x="1866138" y="6425621"/>
            <a:ext cx="7571700" cy="194100"/>
          </a:xfrm>
          <a:prstGeom prst="rect">
            <a:avLst/>
          </a:prstGeom>
          <a:noFill/>
          <a:ln>
            <a:noFill/>
          </a:ln>
        </p:spPr>
        <p:txBody>
          <a:bodyPr spcFirstLastPara="1" wrap="square" lIns="0" tIns="4425" rIns="0" bIns="0" anchor="t" anchorCtr="0">
            <a:spAutoFit/>
          </a:bodyPr>
          <a:lstStyle/>
          <a:p>
            <a:pPr marL="12700" marR="5080" lvl="0" indent="0" algn="l" rtl="0">
              <a:lnSpc>
                <a:spcPct val="105300"/>
              </a:lnSpc>
              <a:spcBef>
                <a:spcPts val="0"/>
              </a:spcBef>
              <a:spcAft>
                <a:spcPts val="0"/>
              </a:spcAft>
              <a:buClr>
                <a:schemeClr val="dk1"/>
              </a:buClr>
              <a:buSzPts val="1400"/>
              <a:buFont typeface="Arial"/>
              <a:buNone/>
            </a:pPr>
            <a:r>
              <a:rPr lang="en-US"/>
              <a:t>本資料を無断で第三者に提示し、閲覧させ、また、複製、配布、譲渡することを固く禁じます。また、本資料に関する知的財産権は株式会社DONUTSに帰属し、本資料を無断で修正・加工することを固く禁じます。なお、株式会社DONUTSは、本資料の内容の正確性、完全性等について、何ら保証しません。</a:t>
            </a:r>
            <a:endParaRPr/>
          </a:p>
        </p:txBody>
      </p:sp>
      <p:sp>
        <p:nvSpPr>
          <p:cNvPr id="155" name="Google Shape;155;p9"/>
          <p:cNvSpPr txBox="1">
            <a:spLocks noGrp="1"/>
          </p:cNvSpPr>
          <p:nvPr>
            <p:ph type="sldNum" idx="12"/>
          </p:nvPr>
        </p:nvSpPr>
        <p:spPr>
          <a:xfrm>
            <a:off x="9605136" y="6551190"/>
            <a:ext cx="261000" cy="204600"/>
          </a:xfrm>
          <a:prstGeom prst="rect">
            <a:avLst/>
          </a:prstGeom>
          <a:noFill/>
          <a:ln>
            <a:noFill/>
          </a:ln>
        </p:spPr>
        <p:txBody>
          <a:bodyPr spcFirstLastPara="1" wrap="square" lIns="0" tIns="19675" rIns="0" bIns="0" anchor="t" anchorCtr="0">
            <a:spAutoFit/>
          </a:bodyPr>
          <a:lstStyle/>
          <a:p>
            <a:pPr marL="38100" lvl="0" indent="0" algn="l" rtl="0">
              <a:lnSpc>
                <a:spcPct val="100000"/>
              </a:lnSpc>
              <a:spcBef>
                <a:spcPts val="0"/>
              </a:spcBef>
              <a:spcAft>
                <a:spcPts val="0"/>
              </a:spcAft>
              <a:buSzPts val="1200"/>
              <a:buNone/>
            </a:pPr>
            <a:fld id="{00000000-1234-1234-1234-123412341234}" type="slidenum">
              <a:rPr lang="en-US"/>
              <a:t>9</a:t>
            </a:fld>
            <a:endParaRPr/>
          </a:p>
        </p:txBody>
      </p:sp>
      <p:pic>
        <p:nvPicPr>
          <p:cNvPr id="156" name="Google Shape;156;p9"/>
          <p:cNvPicPr preferRelativeResize="0"/>
          <p:nvPr/>
        </p:nvPicPr>
        <p:blipFill rotWithShape="1">
          <a:blip r:embed="rId3">
            <a:alphaModFix/>
          </a:blip>
          <a:srcRect/>
          <a:stretch/>
        </p:blipFill>
        <p:spPr>
          <a:xfrm>
            <a:off x="219267" y="1198305"/>
            <a:ext cx="5038534" cy="2184597"/>
          </a:xfrm>
          <a:prstGeom prst="rect">
            <a:avLst/>
          </a:prstGeom>
          <a:noFill/>
          <a:ln w="9525" cap="flat" cmpd="sng">
            <a:solidFill>
              <a:schemeClr val="dk1"/>
            </a:solidFill>
            <a:prstDash val="solid"/>
            <a:round/>
            <a:headEnd type="none" w="sm" len="sm"/>
            <a:tailEnd type="none" w="sm" len="sm"/>
          </a:ln>
        </p:spPr>
      </p:pic>
      <p:pic>
        <p:nvPicPr>
          <p:cNvPr id="157" name="Google Shape;157;p9"/>
          <p:cNvPicPr preferRelativeResize="0"/>
          <p:nvPr/>
        </p:nvPicPr>
        <p:blipFill rotWithShape="1">
          <a:blip r:embed="rId4">
            <a:alphaModFix/>
          </a:blip>
          <a:srcRect/>
          <a:stretch/>
        </p:blipFill>
        <p:spPr>
          <a:xfrm>
            <a:off x="6618463" y="3728253"/>
            <a:ext cx="2885058" cy="2238805"/>
          </a:xfrm>
          <a:prstGeom prst="rect">
            <a:avLst/>
          </a:prstGeom>
          <a:noFill/>
          <a:ln w="9525" cap="flat" cmpd="sng">
            <a:solidFill>
              <a:schemeClr val="dk1"/>
            </a:solidFill>
            <a:prstDash val="solid"/>
            <a:round/>
            <a:headEnd type="none" w="sm" len="sm"/>
            <a:tailEnd type="none" w="sm" len="sm"/>
          </a:ln>
        </p:spPr>
      </p:pic>
      <p:sp>
        <p:nvSpPr>
          <p:cNvPr id="158" name="Google Shape;158;p9"/>
          <p:cNvSpPr txBox="1"/>
          <p:nvPr/>
        </p:nvSpPr>
        <p:spPr>
          <a:xfrm>
            <a:off x="219266" y="4210629"/>
            <a:ext cx="6399198" cy="1274052"/>
          </a:xfrm>
          <a:prstGeom prst="rect">
            <a:avLst/>
          </a:prstGeom>
          <a:noFill/>
          <a:ln>
            <a:noFill/>
          </a:ln>
        </p:spPr>
        <p:txBody>
          <a:bodyPr spcFirstLastPara="1" wrap="square" lIns="0" tIns="12050" rIns="0" bIns="0" anchor="t" anchorCtr="0">
            <a:spAutoFit/>
          </a:bodyPr>
          <a:lstStyle/>
          <a:p>
            <a:pPr marL="12700" marR="146685" lvl="0" indent="0" algn="l" rtl="0">
              <a:lnSpc>
                <a:spcPct val="100000"/>
              </a:lnSpc>
              <a:spcBef>
                <a:spcPts val="5"/>
              </a:spcBef>
              <a:spcAft>
                <a:spcPts val="0"/>
              </a:spcAft>
              <a:buClr>
                <a:srgbClr val="000000"/>
              </a:buClr>
              <a:buSzPts val="1650"/>
              <a:buFont typeface="Arial"/>
              <a:buNone/>
            </a:pPr>
            <a:r>
              <a:rPr lang="en-US" sz="1650" b="0" i="0" u="none" strike="noStrike" cap="none">
                <a:solidFill>
                  <a:srgbClr val="3E3E3E"/>
                </a:solidFill>
                <a:latin typeface="Arial"/>
                <a:ea typeface="Arial"/>
                <a:cs typeface="Arial"/>
                <a:sym typeface="Arial"/>
              </a:rPr>
              <a:t>▶ ③ 作成したCSVファイルをアップロードすると完了です。</a:t>
            </a:r>
            <a:endParaRPr sz="1650" b="0" i="0" u="none" strike="noStrike" cap="none">
              <a:solidFill>
                <a:srgbClr val="3E3E3E"/>
              </a:solidFill>
              <a:latin typeface="Arial"/>
              <a:ea typeface="Arial"/>
              <a:cs typeface="Arial"/>
              <a:sym typeface="Arial"/>
            </a:endParaRPr>
          </a:p>
          <a:p>
            <a:pPr marL="12700" marR="146685" lvl="0" indent="0" algn="l" rtl="0">
              <a:lnSpc>
                <a:spcPct val="100000"/>
              </a:lnSpc>
              <a:spcBef>
                <a:spcPts val="5"/>
              </a:spcBef>
              <a:spcAft>
                <a:spcPts val="0"/>
              </a:spcAft>
              <a:buClr>
                <a:srgbClr val="000000"/>
              </a:buClr>
              <a:buSzPts val="1650"/>
              <a:buFont typeface="Arial"/>
              <a:buNone/>
            </a:pPr>
            <a:endParaRPr sz="1150" b="0" i="0" u="none" strike="noStrike" cap="none">
              <a:solidFill>
                <a:srgbClr val="333333"/>
              </a:solidFill>
              <a:highlight>
                <a:srgbClr val="FFFFFF"/>
              </a:highlight>
              <a:latin typeface="Arial"/>
              <a:ea typeface="Arial"/>
              <a:cs typeface="Arial"/>
              <a:sym typeface="Arial"/>
            </a:endParaRPr>
          </a:p>
          <a:p>
            <a:pPr marL="12700" marR="146685" lvl="0" indent="0" algn="l" rtl="0">
              <a:lnSpc>
                <a:spcPct val="100000"/>
              </a:lnSpc>
              <a:spcBef>
                <a:spcPts val="5"/>
              </a:spcBef>
              <a:spcAft>
                <a:spcPts val="0"/>
              </a:spcAft>
              <a:buClr>
                <a:srgbClr val="000000"/>
              </a:buClr>
              <a:buSzPts val="1650"/>
              <a:buFont typeface="Arial"/>
              <a:buNone/>
            </a:pPr>
            <a:r>
              <a:rPr lang="en-US" sz="1350" b="0" i="0" u="none" strike="noStrike" cap="none">
                <a:solidFill>
                  <a:srgbClr val="333333"/>
                </a:solidFill>
                <a:highlight>
                  <a:srgbClr val="FFFFFF"/>
                </a:highlight>
                <a:latin typeface="Arial"/>
                <a:ea typeface="Arial"/>
                <a:cs typeface="Arial"/>
                <a:sym typeface="Arial"/>
              </a:rPr>
              <a:t>【</a:t>
            </a:r>
            <a:r>
              <a:rPr lang="en-US" sz="1350" b="0" i="0" u="none" strike="noStrike" cap="none">
                <a:solidFill>
                  <a:srgbClr val="FF0000"/>
                </a:solidFill>
                <a:highlight>
                  <a:srgbClr val="FFFFFF"/>
                </a:highlight>
                <a:latin typeface="Arial"/>
                <a:ea typeface="Arial"/>
                <a:cs typeface="Arial"/>
                <a:sym typeface="Arial"/>
              </a:rPr>
              <a:t>注意</a:t>
            </a:r>
            <a:r>
              <a:rPr lang="en-US" sz="1350" b="0" i="0" u="none" strike="noStrike" cap="none">
                <a:solidFill>
                  <a:srgbClr val="333333"/>
                </a:solidFill>
                <a:highlight>
                  <a:srgbClr val="FFFFFF"/>
                </a:highlight>
                <a:latin typeface="Arial"/>
                <a:ea typeface="Arial"/>
                <a:cs typeface="Arial"/>
                <a:sym typeface="Arial"/>
              </a:rPr>
              <a:t>】</a:t>
            </a:r>
            <a:endParaRPr sz="1350" b="0" i="0" u="none" strike="noStrike" cap="none">
              <a:solidFill>
                <a:srgbClr val="333333"/>
              </a:solidFill>
              <a:highlight>
                <a:srgbClr val="FFFFFF"/>
              </a:highlight>
              <a:latin typeface="Arial"/>
              <a:ea typeface="Arial"/>
              <a:cs typeface="Arial"/>
              <a:sym typeface="Arial"/>
            </a:endParaRPr>
          </a:p>
          <a:p>
            <a:pPr marL="12700" marR="146685" lvl="0" indent="0" algn="l" rtl="0">
              <a:lnSpc>
                <a:spcPct val="100000"/>
              </a:lnSpc>
              <a:spcBef>
                <a:spcPts val="5"/>
              </a:spcBef>
              <a:spcAft>
                <a:spcPts val="0"/>
              </a:spcAft>
              <a:buClr>
                <a:srgbClr val="000000"/>
              </a:buClr>
              <a:buSzPts val="1650"/>
              <a:buFont typeface="Arial"/>
              <a:buNone/>
            </a:pPr>
            <a:r>
              <a:rPr lang="en-US" sz="1350" b="0" i="0" u="none" strike="noStrike" cap="none">
                <a:solidFill>
                  <a:srgbClr val="333333"/>
                </a:solidFill>
                <a:highlight>
                  <a:srgbClr val="FFFFFF"/>
                </a:highlight>
                <a:latin typeface="Arial"/>
                <a:ea typeface="Arial"/>
                <a:cs typeface="Arial"/>
                <a:sym typeface="Arial"/>
              </a:rPr>
              <a:t>更新しない項目は列ごと削除頂いて更新頂くと誤入力を減らすことができます。</a:t>
            </a:r>
            <a:endParaRPr sz="1350" b="0" i="0" u="none" strike="noStrike" cap="none">
              <a:solidFill>
                <a:srgbClr val="333333"/>
              </a:solidFill>
              <a:highlight>
                <a:srgbClr val="FFFFFF"/>
              </a:highlight>
              <a:latin typeface="Arial"/>
              <a:ea typeface="Arial"/>
              <a:cs typeface="Arial"/>
              <a:sym typeface="Arial"/>
            </a:endParaRPr>
          </a:p>
          <a:p>
            <a:pPr marL="12700" marR="146685" lvl="0" indent="0" algn="l" rtl="0">
              <a:lnSpc>
                <a:spcPct val="100000"/>
              </a:lnSpc>
              <a:spcBef>
                <a:spcPts val="5"/>
              </a:spcBef>
              <a:spcAft>
                <a:spcPts val="0"/>
              </a:spcAft>
              <a:buClr>
                <a:srgbClr val="000000"/>
              </a:buClr>
              <a:buSzPts val="1650"/>
              <a:buFont typeface="Arial"/>
              <a:buNone/>
            </a:pPr>
            <a:r>
              <a:rPr lang="en-US" sz="1350" b="0" i="0" u="none" strike="noStrike" cap="none">
                <a:solidFill>
                  <a:srgbClr val="333333"/>
                </a:solidFill>
                <a:highlight>
                  <a:srgbClr val="FFFFFF"/>
                </a:highlight>
                <a:latin typeface="Arial"/>
                <a:ea typeface="Arial"/>
                <a:cs typeface="Arial"/>
                <a:sym typeface="Arial"/>
              </a:rPr>
              <a:t>金額の入力箇所をブランクのまま更新をかけてしまいますと「0円」で上書きされてしまいます。</a:t>
            </a:r>
            <a:endParaRPr sz="1850" b="0" i="0" u="none" strike="noStrike" cap="none">
              <a:solidFill>
                <a:srgbClr val="3E3E3E"/>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AE4345"/>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2262</Words>
  <Application>Microsoft Office PowerPoint</Application>
  <PresentationFormat>A4 210 x 297 mm</PresentationFormat>
  <Paragraphs>276</Paragraphs>
  <Slides>29</Slides>
  <Notes>29</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29</vt:i4>
      </vt:variant>
    </vt:vector>
  </HeadingPairs>
  <TitlesOfParts>
    <vt:vector size="34" baseType="lpstr">
      <vt:lpstr>Calibri</vt:lpstr>
      <vt:lpstr>MS Gothic</vt:lpstr>
      <vt:lpstr>Arial</vt:lpstr>
      <vt:lpstr>Quattrocento Sans</vt:lpstr>
      <vt:lpstr>Office Theme</vt:lpstr>
      <vt:lpstr>PowerPoint プレゼンテーション</vt:lpstr>
      <vt:lpstr>本マニュアルの概要</vt:lpstr>
      <vt:lpstr>PowerPoint プレゼンテーション</vt:lpstr>
      <vt:lpstr>☑まずは全従業員のステータスを「完了」OR「対象外」にしよう</vt:lpstr>
      <vt:lpstr>回答が完了していない従業員には再依頼することもできます</vt:lpstr>
      <vt:lpstr>☑源泉徴収票に必要な情報を登録しよう</vt:lpstr>
      <vt:lpstr>課税支給額、社会保険料控除額、所得税額を登録しよう</vt:lpstr>
      <vt:lpstr>①給与・賞与データをジョブカン年末調整上で登録する</vt:lpstr>
      <vt:lpstr>②給与・賞与データをCSVで一括登録する</vt:lpstr>
      <vt:lpstr>③ジョブカン給与計算から取得する</vt:lpstr>
      <vt:lpstr>☑年末調整を確定しよう</vt:lpstr>
      <vt:lpstr>☑TODOを進めていこう</vt:lpstr>
      <vt:lpstr>☑過不足額の精算を行う</vt:lpstr>
      <vt:lpstr>☑ジョブカン給与計算を使っている場合：過不足額の清算</vt:lpstr>
      <vt:lpstr>☑源泉徴収票を交付しよう</vt:lpstr>
      <vt:lpstr>①メールで源泉徴収票を交付する</vt:lpstr>
      <vt:lpstr>②マイページで源泉徴収票を交付する</vt:lpstr>
      <vt:lpstr>③紙（PDFを印刷）して交付する／それぞれを一括で実施する</vt:lpstr>
      <vt:lpstr>☑給与支払報告書を提出しよう</vt:lpstr>
      <vt:lpstr>総括表の設定をする</vt:lpstr>
      <vt:lpstr>自動作成された給与支払報告書を出力する</vt:lpstr>
      <vt:lpstr>自動作成された給与支払報告書を出力する</vt:lpstr>
      <vt:lpstr>☑税務署提出準備を行う（源泉徴収票、法定調書合計表）</vt:lpstr>
      <vt:lpstr>税務署提出対象か判定を確認⇒出力</vt:lpstr>
      <vt:lpstr>源泉徴収票（税務署提出用）をダウンロードする</vt:lpstr>
      <vt:lpstr>法定調書合計表の内容を確認・転記する</vt:lpstr>
      <vt:lpstr>☑年末調整で収集した従業員データをジョブカンに反映しよう</vt:lpstr>
      <vt:lpstr>☑年末調整で収集した従業員データをジョブカンに反映する</vt:lpstr>
      <vt:lpstr>【よくある質問】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nakano.shinshiro</dc:creator>
  <cp:lastModifiedBy>chiba.masahiro</cp:lastModifiedBy>
  <cp:revision>2</cp:revision>
  <dcterms:created xsi:type="dcterms:W3CDTF">2021-06-02T02:35:40Z</dcterms:created>
  <dcterms:modified xsi:type="dcterms:W3CDTF">2025-12-17T01:18:55Z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2020-12-01T00:00:00Z</vt:filetime>
  </property>
  <property fmtid="{D5CDD505-2E9C-101B-9397-08002B2CF9AE}" pid="3" name="Creator">
    <vt:lpwstr>Microsoft® PowerPoint® 2016</vt:lpwstr>
  </property>
  <property fmtid="{D5CDD505-2E9C-101B-9397-08002B2CF9AE}" pid="4" name="LastSaved">
    <vt:filetime>2021-06-02T00:00:00Z</vt:filetime>
  </property>
</Properties>
</file>