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9906000"/>
  <p:notesSz cx="9939325" cy="14368450"/>
  <p:embeddedFontLst>
    <p:embeddedFont>
      <p:font typeface="Noto Sans Javanese"/>
      <p:regular r:id="rId54"/>
      <p:bold r:id="rId55"/>
    </p:embeddedFont>
    <p:embeddedFont>
      <p:font typeface="Noto Sans JP"/>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jgEmM+aT1oXhw0RmyHQl8+XLad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4BEE84-4BEE-4A09-A306-181C660B5C58}">
  <a:tblStyle styleId="{654BEE84-4BEE-4A09-A306-181C660B5C5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NotoSansJavanese-bold.fntdata"/><Relationship Id="rId10" Type="http://schemas.openxmlformats.org/officeDocument/2006/relationships/slide" Target="slides/slide5.xml"/><Relationship Id="rId54" Type="http://schemas.openxmlformats.org/officeDocument/2006/relationships/font" Target="fonts/NotoSansJavanese-regular.fntdata"/><Relationship Id="rId13" Type="http://schemas.openxmlformats.org/officeDocument/2006/relationships/slide" Target="slides/slide8.xml"/><Relationship Id="rId57" Type="http://schemas.openxmlformats.org/officeDocument/2006/relationships/font" Target="fonts/NotoSansJP-bold.fntdata"/><Relationship Id="rId12" Type="http://schemas.openxmlformats.org/officeDocument/2006/relationships/slide" Target="slides/slide7.xml"/><Relationship Id="rId56" Type="http://schemas.openxmlformats.org/officeDocument/2006/relationships/font" Target="fonts/NotoSansJP-regular.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656875" y="1077625"/>
            <a:ext cx="6626400" cy="5388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p:nvPr>
            <p:ph idx="2" type="sldImg"/>
          </p:nvPr>
        </p:nvSpPr>
        <p:spPr>
          <a:xfrm>
            <a:off x="1468438" y="1795463"/>
            <a:ext cx="7002462"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1: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302">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8ea13c96d8_1_5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38ea13c96d8_1_5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739228e38c_0_88: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70" name="Google Shape;170;g1739228e38c_0_88: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8ea13c96d8_1_68: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78" name="Google Shape;178;g38ea13c96d8_1_68: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795d77d5bc_0_170: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1795d77d5bc_0_170:notes"/>
          <p:cNvSpPr txBox="1"/>
          <p:nvPr>
            <p:ph idx="1" type="body"/>
          </p:nvPr>
        </p:nvSpPr>
        <p:spPr>
          <a:xfrm>
            <a:off x="993932" y="6825014"/>
            <a:ext cx="7951500" cy="6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795d77d5bc_0_14: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216" name="Google Shape;216;g1795d77d5bc_0_14: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795d77d5bc_0_22: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g1795d77d5bc_0_22: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795d77d5bc_0_3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236" name="Google Shape;236;g1795d77d5bc_0_3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795d77d5bc_0_38: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250" name="Google Shape;250;g1795d77d5bc_0_38: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8ea13c96d8_1_10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g38ea13c96d8_1_10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8ea13c96d8_1_113: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g38ea13c96d8_1_113: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 name="Google Shape;56;p2: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3ecc55a8e1_0_383: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g13ecc55a8e1_0_383: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3ecc55a8e1_0_431: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g13ecc55a8e1_0_431: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7999cec85b_0_24: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g37999cec85b_0_24: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94b3380e55_0_89: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294b3380e55_0_89:notes"/>
          <p:cNvSpPr txBox="1"/>
          <p:nvPr>
            <p:ph idx="1" type="body"/>
          </p:nvPr>
        </p:nvSpPr>
        <p:spPr>
          <a:xfrm>
            <a:off x="993925" y="6825000"/>
            <a:ext cx="7951500" cy="6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94b3380e55_0_61: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4" name="Google Shape;344;g294b3380e55_0_61: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8ea13c96d8_1_15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 name="Google Shape;351;g38ea13c96d8_1_15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8ea13c96d8_1_165: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 name="Google Shape;360;g38ea13c96d8_1_165: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8ea13c96d8_1_176: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g38ea13c96d8_1_176: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8ea13c96d8_1_19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g38ea13c96d8_1_19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8ea13c96d8_1_203: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7" name="Google Shape;387;g38ea13c96d8_1_203: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8ea13c96d8_1_32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g38ea13c96d8_1_32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8ea13c96d8_1_216: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6" name="Google Shape;396;g38ea13c96d8_1_216: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8ea13c96d8_1_227: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g38ea13c96d8_1_227: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8ea13c96d8_1_238: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 name="Google Shape;414;g38ea13c96d8_1_238: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p3: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774da871dd_0_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7" name="Google Shape;437;g1774da871dd_0_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7b0f5819cd_0_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g17b0f5819cd_0_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7a98375e6d_0_3: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g17a98375e6d_0_3: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8ea13c96d8_1_25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4" name="Google Shape;464;g38ea13c96d8_1_25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66a4d8f64b_0_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8" name="Google Shape;488;g166a4d8f64b_0_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3ecc55a8e1_0_463: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9" name="Google Shape;499;g13ecc55a8e1_0_463: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8ea13c96d8_1_6: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g38ea13c96d8_1_6: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8ea13c96d8_1_276: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6" name="Google Shape;516;g38ea13c96d8_1_276: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3ecc55a8e1_0_488: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0" name="Google Shape;540;g13ecc55a8e1_0_488: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7a98375e6d_0_86: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8" name="Google Shape;548;g17a98375e6d_0_86: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38ea13c96d8_1_30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8" name="Google Shape;558;g38ea13c96d8_1_30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4: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2" name="Google Shape;572;p4: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6: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9" name="Google Shape;579;p6: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7: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8" name="Google Shape;588;p7: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9532439449_0_15:notes"/>
          <p:cNvSpPr txBox="1"/>
          <p:nvPr>
            <p:ph idx="1" type="body"/>
          </p:nvPr>
        </p:nvSpPr>
        <p:spPr>
          <a:xfrm>
            <a:off x="993925" y="6825000"/>
            <a:ext cx="7951500" cy="6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7" name="Google Shape;597;g29532439449_0_15: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8: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2">
              <a:solidFill>
                <a:schemeClr val="dk1"/>
              </a:solidFill>
            </a:endParaRPr>
          </a:p>
        </p:txBody>
      </p:sp>
      <p:sp>
        <p:nvSpPr>
          <p:cNvPr id="606" name="Google Shape;606;p8: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5: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8ea13c96d8_1_2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g38ea13c96d8_1_2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795d77d5bc_0_0: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1795d77d5bc_0_0: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739228e38c_0_7: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g1739228e38c_0_7: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ecc55a8e1_0_265:notes"/>
          <p:cNvSpPr txBox="1"/>
          <p:nvPr>
            <p:ph idx="1" type="body"/>
          </p:nvPr>
        </p:nvSpPr>
        <p:spPr>
          <a:xfrm>
            <a:off x="993933" y="6914827"/>
            <a:ext cx="7951800" cy="56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13ecc55a8e1_0_265:notes"/>
          <p:cNvSpPr/>
          <p:nvPr>
            <p:ph idx="2" type="sldImg"/>
          </p:nvPr>
        </p:nvSpPr>
        <p:spPr>
          <a:xfrm>
            <a:off x="1468438" y="1797050"/>
            <a:ext cx="7002462" cy="48482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2">
  <p:cSld name="TITLE_2">
    <p:spTree>
      <p:nvGrpSpPr>
        <p:cNvPr id="11" name="Shape 11"/>
        <p:cNvGrpSpPr/>
        <p:nvPr/>
      </p:nvGrpSpPr>
      <p:grpSpPr>
        <a:xfrm>
          <a:off x="0" y="0"/>
          <a:ext cx="0" cy="0"/>
          <a:chOff x="0" y="0"/>
          <a:chExt cx="0" cy="0"/>
        </a:xfrm>
      </p:grpSpPr>
      <p:sp>
        <p:nvSpPr>
          <p:cNvPr id="12" name="Google Shape;12;g294b3380e55_0_133"/>
          <p:cNvSpPr txBox="1"/>
          <p:nvPr>
            <p:ph type="ctrTitle"/>
          </p:nvPr>
        </p:nvSpPr>
        <p:spPr>
          <a:xfrm>
            <a:off x="742950" y="1122363"/>
            <a:ext cx="8420100" cy="2387700"/>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g294b3380e55_0_133"/>
          <p:cNvSpPr txBox="1"/>
          <p:nvPr>
            <p:ph idx="1" type="subTitle"/>
          </p:nvPr>
        </p:nvSpPr>
        <p:spPr>
          <a:xfrm>
            <a:off x="1238250" y="3602038"/>
            <a:ext cx="7429500" cy="1655700"/>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rgbClr val="00000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rgbClr val="000000"/>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rgbClr val="000000"/>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9pPr>
          </a:lstStyle>
          <a:p/>
        </p:txBody>
      </p:sp>
      <p:sp>
        <p:nvSpPr>
          <p:cNvPr id="14" name="Google Shape;14;g294b3380e55_0_133"/>
          <p:cNvSpPr txBox="1"/>
          <p:nvPr>
            <p:ph idx="10" type="dt"/>
          </p:nvPr>
        </p:nvSpPr>
        <p:spPr>
          <a:xfrm>
            <a:off x="681038" y="6356352"/>
            <a:ext cx="22290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g294b3380e55_0_133"/>
          <p:cNvSpPr txBox="1"/>
          <p:nvPr>
            <p:ph idx="12" type="sldNum"/>
          </p:nvPr>
        </p:nvSpPr>
        <p:spPr>
          <a:xfrm>
            <a:off x="6996113" y="6356352"/>
            <a:ext cx="2229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ユーザー設定レイアウト">
  <p:cSld name="ユーザー設定レイアウト">
    <p:spTree>
      <p:nvGrpSpPr>
        <p:cNvPr id="16" name="Shape 16"/>
        <p:cNvGrpSpPr/>
        <p:nvPr/>
      </p:nvGrpSpPr>
      <p:grpSpPr>
        <a:xfrm>
          <a:off x="0" y="0"/>
          <a:ext cx="0" cy="0"/>
          <a:chOff x="0" y="0"/>
          <a:chExt cx="0" cy="0"/>
        </a:xfrm>
      </p:grpSpPr>
      <p:sp>
        <p:nvSpPr>
          <p:cNvPr id="17" name="Google Shape;17;g294b3380e55_0_114"/>
          <p:cNvSpPr txBox="1"/>
          <p:nvPr>
            <p:ph type="title"/>
          </p:nvPr>
        </p:nvSpPr>
        <p:spPr>
          <a:xfrm>
            <a:off x="294995" y="167296"/>
            <a:ext cx="8095200" cy="642000"/>
          </a:xfrm>
          <a:prstGeom prst="rect">
            <a:avLst/>
          </a:prstGeom>
          <a:noFill/>
          <a:ln>
            <a:noFill/>
          </a:ln>
        </p:spPr>
        <p:txBody>
          <a:bodyPr anchorCtr="0" anchor="ctr" bIns="42050" lIns="84125" spcFirstLastPara="1" rIns="84125" wrap="square" tIns="42050">
            <a:noAutofit/>
          </a:bodyPr>
          <a:lstStyle>
            <a:lvl1pPr lvl="0" marR="0" rtl="0" algn="l">
              <a:lnSpc>
                <a:spcPct val="90000"/>
              </a:lnSpc>
              <a:spcBef>
                <a:spcPts val="0"/>
              </a:spcBef>
              <a:spcAft>
                <a:spcPts val="0"/>
              </a:spcAft>
              <a:buClr>
                <a:schemeClr val="dk1"/>
              </a:buClr>
              <a:buSzPts val="2900"/>
              <a:buFont typeface="Arial"/>
              <a:buNone/>
              <a:defRPr b="0" i="0" sz="2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9pPr>
          </a:lstStyle>
          <a:p/>
        </p:txBody>
      </p:sp>
      <p:sp>
        <p:nvSpPr>
          <p:cNvPr id="18" name="Google Shape;18;g294b3380e55_0_114"/>
          <p:cNvSpPr txBox="1"/>
          <p:nvPr>
            <p:ph idx="10" type="dt"/>
          </p:nvPr>
        </p:nvSpPr>
        <p:spPr>
          <a:xfrm>
            <a:off x="681039" y="6356357"/>
            <a:ext cx="2229000" cy="365100"/>
          </a:xfrm>
          <a:prstGeom prst="rect">
            <a:avLst/>
          </a:prstGeom>
          <a:noFill/>
          <a:ln>
            <a:noFill/>
          </a:ln>
        </p:spPr>
        <p:txBody>
          <a:bodyPr anchorCtr="0" anchor="ctr" bIns="42050" lIns="84125" spcFirstLastPara="1" rIns="84125" wrap="square" tIns="42050">
            <a:noAutofit/>
          </a:bodyPr>
          <a:lstStyle>
            <a:lvl1pPr lvl="0" marR="0" rtl="0" algn="l">
              <a:lnSpc>
                <a:spcPct val="100000"/>
              </a:lnSpc>
              <a:spcBef>
                <a:spcPts val="0"/>
              </a:spcBef>
              <a:spcAft>
                <a:spcPts val="0"/>
              </a:spcAft>
              <a:buClr>
                <a:srgbClr val="000000"/>
              </a:buClr>
              <a:buSzPts val="13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9pPr>
          </a:lstStyle>
          <a:p/>
        </p:txBody>
      </p:sp>
      <p:sp>
        <p:nvSpPr>
          <p:cNvPr id="19" name="Google Shape;19;g294b3380e55_0_114"/>
          <p:cNvSpPr txBox="1"/>
          <p:nvPr>
            <p:ph idx="11" type="ftr"/>
          </p:nvPr>
        </p:nvSpPr>
        <p:spPr>
          <a:xfrm>
            <a:off x="3281366" y="6356353"/>
            <a:ext cx="3343200" cy="365100"/>
          </a:xfrm>
          <a:prstGeom prst="rect">
            <a:avLst/>
          </a:prstGeom>
          <a:noFill/>
          <a:ln>
            <a:noFill/>
          </a:ln>
        </p:spPr>
        <p:txBody>
          <a:bodyPr anchorCtr="0" anchor="ctr" bIns="42050" lIns="84125" spcFirstLastPara="1" rIns="84125" wrap="square" tIns="42050">
            <a:noAutofit/>
          </a:bodyPr>
          <a:lstStyle>
            <a:lvl1pPr lvl="0" marR="0" algn="ctr">
              <a:lnSpc>
                <a:spcPct val="100000"/>
              </a:lnSpc>
              <a:spcBef>
                <a:spcPts val="0"/>
              </a:spcBef>
              <a:spcAft>
                <a:spcPts val="0"/>
              </a:spcAft>
              <a:buSzPts val="13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300"/>
              <a:buNone/>
              <a:defRPr b="0" i="0" sz="17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300"/>
              <a:buNone/>
              <a:defRPr b="0" i="0" sz="17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300"/>
              <a:buNone/>
              <a:defRPr b="0" i="0" sz="17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300"/>
              <a:buNone/>
              <a:defRPr b="0" i="0" sz="17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300"/>
              <a:buNone/>
              <a:defRPr b="0" i="0" sz="17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300"/>
              <a:buNone/>
              <a:defRPr b="0" i="0" sz="17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300"/>
              <a:buNone/>
              <a:defRPr b="0" i="0" sz="17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300"/>
              <a:buNone/>
              <a:defRPr b="0" i="0" sz="1700" u="none" cap="none" strike="noStrike">
                <a:solidFill>
                  <a:schemeClr val="dk1"/>
                </a:solidFill>
                <a:latin typeface="Calibri"/>
                <a:ea typeface="Calibri"/>
                <a:cs typeface="Calibri"/>
                <a:sym typeface="Calibri"/>
              </a:defRPr>
            </a:lvl9pPr>
          </a:lstStyle>
          <a:p/>
        </p:txBody>
      </p:sp>
      <p:sp>
        <p:nvSpPr>
          <p:cNvPr id="20" name="Google Shape;20;g294b3380e55_0_114"/>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
        <p:nvSpPr>
          <p:cNvPr id="21" name="Google Shape;21;g294b3380e55_0_114"/>
          <p:cNvSpPr txBox="1"/>
          <p:nvPr>
            <p:ph idx="1" type="body"/>
          </p:nvPr>
        </p:nvSpPr>
        <p:spPr>
          <a:xfrm>
            <a:off x="294995" y="885634"/>
            <a:ext cx="9330600" cy="679500"/>
          </a:xfrm>
          <a:prstGeom prst="rect">
            <a:avLst/>
          </a:prstGeom>
          <a:noFill/>
          <a:ln>
            <a:noFill/>
          </a:ln>
        </p:spPr>
        <p:txBody>
          <a:bodyPr anchorCtr="0" anchor="t" bIns="42050" lIns="84125" spcFirstLastPara="1" rIns="84125" wrap="square" tIns="4205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g294b3380e55_0_114"/>
          <p:cNvSpPr txBox="1"/>
          <p:nvPr>
            <p:ph idx="2" type="body"/>
          </p:nvPr>
        </p:nvSpPr>
        <p:spPr>
          <a:xfrm>
            <a:off x="294995" y="1775855"/>
            <a:ext cx="9330600" cy="4349400"/>
          </a:xfrm>
          <a:prstGeom prst="rect">
            <a:avLst/>
          </a:prstGeom>
          <a:noFill/>
          <a:ln>
            <a:noFill/>
          </a:ln>
        </p:spPr>
        <p:txBody>
          <a:bodyPr anchorCtr="0" anchor="t" bIns="42050" lIns="84125" spcFirstLastPara="1" rIns="84125" wrap="square" tIns="4205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3">
  <p:cSld name="TITLE_3">
    <p:spTree>
      <p:nvGrpSpPr>
        <p:cNvPr id="23" name="Shape 23"/>
        <p:cNvGrpSpPr/>
        <p:nvPr/>
      </p:nvGrpSpPr>
      <p:grpSpPr>
        <a:xfrm>
          <a:off x="0" y="0"/>
          <a:ext cx="0" cy="0"/>
          <a:chOff x="0" y="0"/>
          <a:chExt cx="0" cy="0"/>
        </a:xfrm>
      </p:grpSpPr>
      <p:sp>
        <p:nvSpPr>
          <p:cNvPr id="24" name="Google Shape;24;g294b3380e55_0_139"/>
          <p:cNvSpPr txBox="1"/>
          <p:nvPr>
            <p:ph type="ctrTitle"/>
          </p:nvPr>
        </p:nvSpPr>
        <p:spPr>
          <a:xfrm>
            <a:off x="742952" y="1122365"/>
            <a:ext cx="8420100" cy="2387700"/>
          </a:xfrm>
          <a:prstGeom prst="rect">
            <a:avLst/>
          </a:prstGeom>
          <a:noFill/>
          <a:ln>
            <a:noFill/>
          </a:ln>
        </p:spPr>
        <p:txBody>
          <a:bodyPr anchorCtr="0" anchor="b" bIns="42050" lIns="84125" spcFirstLastPara="1" rIns="84125" wrap="square" tIns="42050">
            <a:noAutofit/>
          </a:bodyPr>
          <a:lstStyle>
            <a:lvl1pPr lvl="0" marR="0" rtl="0" algn="ctr">
              <a:lnSpc>
                <a:spcPct val="90000"/>
              </a:lnSpc>
              <a:spcBef>
                <a:spcPts val="0"/>
              </a:spcBef>
              <a:spcAft>
                <a:spcPts val="0"/>
              </a:spcAft>
              <a:buClr>
                <a:schemeClr val="dk1"/>
              </a:buClr>
              <a:buSzPts val="6100"/>
              <a:buFont typeface="Calibri"/>
              <a:buNone/>
              <a:defRPr b="0" i="0" sz="6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9pPr>
          </a:lstStyle>
          <a:p/>
        </p:txBody>
      </p:sp>
      <p:sp>
        <p:nvSpPr>
          <p:cNvPr id="25" name="Google Shape;25;g294b3380e55_0_139"/>
          <p:cNvSpPr txBox="1"/>
          <p:nvPr>
            <p:ph idx="1" type="subTitle"/>
          </p:nvPr>
        </p:nvSpPr>
        <p:spPr>
          <a:xfrm>
            <a:off x="1238252" y="3602040"/>
            <a:ext cx="7429500" cy="1655700"/>
          </a:xfrm>
          <a:prstGeom prst="rect">
            <a:avLst/>
          </a:prstGeom>
          <a:noFill/>
          <a:ln>
            <a:noFill/>
          </a:ln>
        </p:spPr>
        <p:txBody>
          <a:bodyPr anchorCtr="0" anchor="t" bIns="42050" lIns="84125" spcFirstLastPara="1" rIns="84125" wrap="square" tIns="4205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 name="Google Shape;26;g294b3380e55_0_139"/>
          <p:cNvSpPr txBox="1"/>
          <p:nvPr>
            <p:ph idx="10" type="dt"/>
          </p:nvPr>
        </p:nvSpPr>
        <p:spPr>
          <a:xfrm>
            <a:off x="681039" y="6356353"/>
            <a:ext cx="2229000" cy="365100"/>
          </a:xfrm>
          <a:prstGeom prst="rect">
            <a:avLst/>
          </a:prstGeom>
          <a:noFill/>
          <a:ln>
            <a:noFill/>
          </a:ln>
        </p:spPr>
        <p:txBody>
          <a:bodyPr anchorCtr="0" anchor="ctr" bIns="42050" lIns="84125" spcFirstLastPara="1" rIns="84125" wrap="square" tIns="42050">
            <a:noAutofit/>
          </a:bodyPr>
          <a:lstStyle>
            <a:lvl1pPr lvl="0" marR="0" rtl="0" algn="l">
              <a:lnSpc>
                <a:spcPct val="100000"/>
              </a:lnSpc>
              <a:spcBef>
                <a:spcPts val="0"/>
              </a:spcBef>
              <a:spcAft>
                <a:spcPts val="0"/>
              </a:spcAft>
              <a:buClr>
                <a:srgbClr val="000000"/>
              </a:buClr>
              <a:buSzPts val="13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9pPr>
          </a:lstStyle>
          <a:p/>
        </p:txBody>
      </p:sp>
      <p:sp>
        <p:nvSpPr>
          <p:cNvPr id="27" name="Google Shape;27;g294b3380e55_0_139"/>
          <p:cNvSpPr txBox="1"/>
          <p:nvPr>
            <p:ph idx="12" type="sldNum"/>
          </p:nvPr>
        </p:nvSpPr>
        <p:spPr>
          <a:xfrm>
            <a:off x="7368887" y="6492875"/>
            <a:ext cx="2229000" cy="365100"/>
          </a:xfrm>
          <a:prstGeom prst="rect">
            <a:avLst/>
          </a:prstGeom>
          <a:noFill/>
          <a:ln>
            <a:noFill/>
          </a:ln>
        </p:spPr>
        <p:txBody>
          <a:bodyPr anchorCtr="0" anchor="ctr" bIns="42050" lIns="84125" spcFirstLastPara="1" rIns="84125" wrap="square" tIns="4205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type="blank">
  <p:cSld name="BLANK">
    <p:spTree>
      <p:nvGrpSpPr>
        <p:cNvPr id="28" name="Shape 28"/>
        <p:cNvGrpSpPr/>
        <p:nvPr/>
      </p:nvGrpSpPr>
      <p:grpSpPr>
        <a:xfrm>
          <a:off x="0" y="0"/>
          <a:ext cx="0" cy="0"/>
          <a:chOff x="0" y="0"/>
          <a:chExt cx="0" cy="0"/>
        </a:xfrm>
      </p:grpSpPr>
      <p:sp>
        <p:nvSpPr>
          <p:cNvPr id="29" name="Google Shape;29;g294b3380e55_0_122"/>
          <p:cNvSpPr/>
          <p:nvPr/>
        </p:nvSpPr>
        <p:spPr>
          <a:xfrm>
            <a:off x="1" y="118535"/>
            <a:ext cx="9906000" cy="863700"/>
          </a:xfrm>
          <a:prstGeom prst="rect">
            <a:avLst/>
          </a:prstGeom>
          <a:solidFill>
            <a:schemeClr val="lt1"/>
          </a:solidFill>
          <a:ln>
            <a:noFill/>
          </a:ln>
        </p:spPr>
        <p:txBody>
          <a:bodyPr anchorCtr="0" anchor="ctr" bIns="45375" lIns="90775" spcFirstLastPara="1" rIns="90775" wrap="square" tIns="453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1">
  <p:cSld name="TITLE_1">
    <p:spTree>
      <p:nvGrpSpPr>
        <p:cNvPr id="30" name="Shape 30"/>
        <p:cNvGrpSpPr/>
        <p:nvPr/>
      </p:nvGrpSpPr>
      <p:grpSpPr>
        <a:xfrm>
          <a:off x="0" y="0"/>
          <a:ext cx="0" cy="0"/>
          <a:chOff x="0" y="0"/>
          <a:chExt cx="0" cy="0"/>
        </a:xfrm>
      </p:grpSpPr>
      <p:sp>
        <p:nvSpPr>
          <p:cNvPr id="31" name="Google Shape;31;g294b3380e55_0_108"/>
          <p:cNvSpPr txBox="1"/>
          <p:nvPr>
            <p:ph type="ctrTitle"/>
          </p:nvPr>
        </p:nvSpPr>
        <p:spPr>
          <a:xfrm>
            <a:off x="742952" y="1122365"/>
            <a:ext cx="8420100" cy="2387700"/>
          </a:xfrm>
          <a:prstGeom prst="rect">
            <a:avLst/>
          </a:prstGeom>
          <a:noFill/>
          <a:ln>
            <a:noFill/>
          </a:ln>
        </p:spPr>
        <p:txBody>
          <a:bodyPr anchorCtr="0" anchor="b" bIns="42050" lIns="84125" spcFirstLastPara="1" rIns="84125" wrap="square" tIns="42050">
            <a:noAutofit/>
          </a:bodyPr>
          <a:lstStyle>
            <a:lvl1pPr lvl="0" marR="0" rtl="0" algn="ctr">
              <a:lnSpc>
                <a:spcPct val="90000"/>
              </a:lnSpc>
              <a:spcBef>
                <a:spcPts val="0"/>
              </a:spcBef>
              <a:spcAft>
                <a:spcPts val="0"/>
              </a:spcAft>
              <a:buClr>
                <a:schemeClr val="dk1"/>
              </a:buClr>
              <a:buSzPts val="6100"/>
              <a:buFont typeface="Calibri"/>
              <a:buNone/>
              <a:defRPr b="0" i="0" sz="61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300"/>
              <a:buFont typeface="Arial"/>
              <a:buNone/>
              <a:defRPr b="0" i="0" sz="1700" u="none" cap="none" strike="noStrike">
                <a:solidFill>
                  <a:srgbClr val="000000"/>
                </a:solidFill>
                <a:latin typeface="Arial"/>
                <a:ea typeface="Arial"/>
                <a:cs typeface="Arial"/>
                <a:sym typeface="Arial"/>
              </a:defRPr>
            </a:lvl9pPr>
          </a:lstStyle>
          <a:p/>
        </p:txBody>
      </p:sp>
      <p:sp>
        <p:nvSpPr>
          <p:cNvPr id="32" name="Google Shape;32;g294b3380e55_0_108"/>
          <p:cNvSpPr txBox="1"/>
          <p:nvPr>
            <p:ph idx="1" type="subTitle"/>
          </p:nvPr>
        </p:nvSpPr>
        <p:spPr>
          <a:xfrm>
            <a:off x="1238252" y="3602040"/>
            <a:ext cx="7429500" cy="1655700"/>
          </a:xfrm>
          <a:prstGeom prst="rect">
            <a:avLst/>
          </a:prstGeom>
          <a:noFill/>
          <a:ln>
            <a:noFill/>
          </a:ln>
        </p:spPr>
        <p:txBody>
          <a:bodyPr anchorCtr="0" anchor="t" bIns="42050" lIns="84125" spcFirstLastPara="1" rIns="84125" wrap="square" tIns="4205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3" name="Google Shape;33;g294b3380e55_0_108"/>
          <p:cNvSpPr txBox="1"/>
          <p:nvPr>
            <p:ph idx="10" type="dt"/>
          </p:nvPr>
        </p:nvSpPr>
        <p:spPr>
          <a:xfrm>
            <a:off x="681039" y="6356353"/>
            <a:ext cx="2229000" cy="365100"/>
          </a:xfrm>
          <a:prstGeom prst="rect">
            <a:avLst/>
          </a:prstGeom>
          <a:noFill/>
          <a:ln>
            <a:noFill/>
          </a:ln>
        </p:spPr>
        <p:txBody>
          <a:bodyPr anchorCtr="0" anchor="ctr" bIns="42050" lIns="84125" spcFirstLastPara="1" rIns="84125" wrap="square" tIns="42050">
            <a:noAutofit/>
          </a:bodyPr>
          <a:lstStyle>
            <a:lvl1pPr lvl="0" marR="0" rtl="0" algn="l">
              <a:lnSpc>
                <a:spcPct val="100000"/>
              </a:lnSpc>
              <a:spcBef>
                <a:spcPts val="0"/>
              </a:spcBef>
              <a:spcAft>
                <a:spcPts val="0"/>
              </a:spcAft>
              <a:buClr>
                <a:srgbClr val="000000"/>
              </a:buClr>
              <a:buSzPts val="13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9pPr>
          </a:lstStyle>
          <a:p/>
        </p:txBody>
      </p:sp>
      <p:sp>
        <p:nvSpPr>
          <p:cNvPr id="34" name="Google Shape;34;g294b3380e55_0_108"/>
          <p:cNvSpPr txBox="1"/>
          <p:nvPr>
            <p:ph idx="12" type="sldNum"/>
          </p:nvPr>
        </p:nvSpPr>
        <p:spPr>
          <a:xfrm>
            <a:off x="7368887" y="6492875"/>
            <a:ext cx="2229000" cy="365100"/>
          </a:xfrm>
          <a:prstGeom prst="rect">
            <a:avLst/>
          </a:prstGeom>
          <a:noFill/>
          <a:ln>
            <a:noFill/>
          </a:ln>
        </p:spPr>
        <p:txBody>
          <a:bodyPr anchorCtr="0" anchor="ctr" bIns="42050" lIns="84125" spcFirstLastPara="1" rIns="84125" wrap="square" tIns="4205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35" name="Shape 35"/>
        <p:cNvGrpSpPr/>
        <p:nvPr/>
      </p:nvGrpSpPr>
      <p:grpSpPr>
        <a:xfrm>
          <a:off x="0" y="0"/>
          <a:ext cx="0" cy="0"/>
          <a:chOff x="0" y="0"/>
          <a:chExt cx="0" cy="0"/>
        </a:xfrm>
      </p:grpSpPr>
      <p:sp>
        <p:nvSpPr>
          <p:cNvPr id="36" name="Google Shape;36;g294b3380e55_0_124"/>
          <p:cNvSpPr/>
          <p:nvPr/>
        </p:nvSpPr>
        <p:spPr>
          <a:xfrm>
            <a:off x="187530" y="657541"/>
            <a:ext cx="9541193" cy="0"/>
          </a:xfrm>
          <a:custGeom>
            <a:rect b="b" l="l" r="r" t="t"/>
            <a:pathLst>
              <a:path extrusionOk="0" h="120000" w="10287000">
                <a:moveTo>
                  <a:pt x="0" y="0"/>
                </a:moveTo>
                <a:lnTo>
                  <a:pt x="10286873" y="0"/>
                </a:lnTo>
              </a:path>
            </a:pathLst>
          </a:custGeom>
          <a:noFill/>
          <a:ln cap="flat" cmpd="sng" w="25900">
            <a:solidFill>
              <a:srgbClr val="FFD76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p:txBody>
      </p:sp>
      <p:pic>
        <p:nvPicPr>
          <p:cNvPr id="37" name="Google Shape;37;g294b3380e55_0_124"/>
          <p:cNvPicPr preferRelativeResize="0"/>
          <p:nvPr/>
        </p:nvPicPr>
        <p:blipFill rotWithShape="1">
          <a:blip r:embed="rId2">
            <a:alphaModFix/>
          </a:blip>
          <a:srcRect b="0" l="0" r="0" t="0"/>
          <a:stretch/>
        </p:blipFill>
        <p:spPr>
          <a:xfrm>
            <a:off x="6323487" y="256570"/>
            <a:ext cx="1845341" cy="212413"/>
          </a:xfrm>
          <a:prstGeom prst="rect">
            <a:avLst/>
          </a:prstGeom>
          <a:noFill/>
          <a:ln>
            <a:noFill/>
          </a:ln>
        </p:spPr>
      </p:pic>
      <p:pic>
        <p:nvPicPr>
          <p:cNvPr id="38" name="Google Shape;38;g294b3380e55_0_124"/>
          <p:cNvPicPr preferRelativeResize="0"/>
          <p:nvPr/>
        </p:nvPicPr>
        <p:blipFill rotWithShape="1">
          <a:blip r:embed="rId3">
            <a:alphaModFix/>
          </a:blip>
          <a:srcRect b="0" l="0" r="0" t="0"/>
          <a:stretch/>
        </p:blipFill>
        <p:spPr>
          <a:xfrm>
            <a:off x="8242110" y="115200"/>
            <a:ext cx="1316064" cy="495154"/>
          </a:xfrm>
          <a:prstGeom prst="rect">
            <a:avLst/>
          </a:prstGeom>
          <a:noFill/>
          <a:ln>
            <a:noFill/>
          </a:ln>
        </p:spPr>
      </p:pic>
      <p:sp>
        <p:nvSpPr>
          <p:cNvPr id="39" name="Google Shape;39;g294b3380e55_0_124"/>
          <p:cNvSpPr txBox="1"/>
          <p:nvPr/>
        </p:nvSpPr>
        <p:spPr>
          <a:xfrm>
            <a:off x="9532468" y="6632419"/>
            <a:ext cx="293700" cy="106200"/>
          </a:xfrm>
          <a:prstGeom prst="rect">
            <a:avLst/>
          </a:prstGeom>
          <a:noFill/>
          <a:ln>
            <a:noFill/>
          </a:ln>
        </p:spPr>
        <p:txBody>
          <a:bodyPr anchorCtr="0" anchor="ctr" bIns="36100" lIns="72225" spcFirstLastPara="1" rIns="72225" wrap="square" tIns="36100">
            <a:noAutofit/>
          </a:bodyPr>
          <a:lstStyle/>
          <a:p>
            <a:pPr indent="0" lvl="0" marL="0" marR="0" rtl="0" algn="r">
              <a:lnSpc>
                <a:spcPct val="100000"/>
              </a:lnSpc>
              <a:spcBef>
                <a:spcPts val="0"/>
              </a:spcBef>
              <a:spcAft>
                <a:spcPts val="0"/>
              </a:spcAft>
              <a:buClr>
                <a:srgbClr val="888888"/>
              </a:buClr>
              <a:buSzPts val="1100"/>
              <a:buFont typeface="Arial"/>
              <a:buNone/>
            </a:pPr>
            <a:fld id="{00000000-1234-1234-1234-123412341234}" type="slidenum">
              <a:rPr b="0" i="0" lang="ja-JP" sz="900" u="none" cap="none" strike="noStrike">
                <a:solidFill>
                  <a:srgbClr val="9E9E9E"/>
                </a:solidFill>
                <a:latin typeface="Arial"/>
                <a:ea typeface="Arial"/>
                <a:cs typeface="Arial"/>
                <a:sym typeface="Arial"/>
              </a:rPr>
              <a:t>‹#›</a:t>
            </a:fld>
            <a:endParaRPr b="0" i="0" sz="900" u="none" cap="none" strike="noStrike">
              <a:solidFill>
                <a:srgbClr val="9E9E9E"/>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40" name="Shape 40"/>
        <p:cNvGrpSpPr/>
        <p:nvPr/>
      </p:nvGrpSpPr>
      <p:grpSpPr>
        <a:xfrm>
          <a:off x="0" y="0"/>
          <a:ext cx="0" cy="0"/>
          <a:chOff x="0" y="0"/>
          <a:chExt cx="0" cy="0"/>
        </a:xfrm>
      </p:grpSpPr>
      <p:sp>
        <p:nvSpPr>
          <p:cNvPr id="41" name="Google Shape;41;g294b3380e55_0_130"/>
          <p:cNvSpPr txBox="1"/>
          <p:nvPr/>
        </p:nvSpPr>
        <p:spPr>
          <a:xfrm>
            <a:off x="9530874" y="6629350"/>
            <a:ext cx="293400" cy="106200"/>
          </a:xfrm>
          <a:prstGeom prst="rect">
            <a:avLst/>
          </a:prstGeom>
          <a:noFill/>
          <a:ln>
            <a:noFill/>
          </a:ln>
        </p:spPr>
        <p:txBody>
          <a:bodyPr anchorCtr="0" anchor="ctr" bIns="36100" lIns="72225" spcFirstLastPara="1" rIns="72225" wrap="square" tIns="36100">
            <a:noAutofit/>
          </a:bodyPr>
          <a:lstStyle/>
          <a:p>
            <a:pPr indent="0" lvl="0" marL="0" marR="0" rtl="0" algn="r">
              <a:lnSpc>
                <a:spcPct val="100000"/>
              </a:lnSpc>
              <a:spcBef>
                <a:spcPts val="0"/>
              </a:spcBef>
              <a:spcAft>
                <a:spcPts val="0"/>
              </a:spcAft>
              <a:buClr>
                <a:srgbClr val="888888"/>
              </a:buClr>
              <a:buSzPts val="1100"/>
              <a:buFont typeface="Arial"/>
              <a:buNone/>
            </a:pPr>
            <a:fld id="{00000000-1234-1234-1234-123412341234}" type="slidenum">
              <a:rPr b="0" i="0" lang="ja-JP" sz="900" u="none" cap="none" strike="noStrike">
                <a:solidFill>
                  <a:srgbClr val="7F7F7F"/>
                </a:solidFill>
                <a:latin typeface="Arial"/>
                <a:ea typeface="Arial"/>
                <a:cs typeface="Arial"/>
                <a:sym typeface="Arial"/>
              </a:rPr>
              <a:t>‹#›</a:t>
            </a:fld>
            <a:endParaRPr b="0" i="0" sz="900" u="none" cap="none" strike="noStrike">
              <a:solidFill>
                <a:srgbClr val="7F7F7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294b3380e55_0_101"/>
          <p:cNvSpPr txBox="1"/>
          <p:nvPr/>
        </p:nvSpPr>
        <p:spPr>
          <a:xfrm>
            <a:off x="10350132" y="7285019"/>
            <a:ext cx="226200" cy="138600"/>
          </a:xfrm>
          <a:prstGeom prst="rect">
            <a:avLst/>
          </a:prstGeom>
          <a:noFill/>
          <a:ln>
            <a:noFill/>
          </a:ln>
        </p:spPr>
        <p:txBody>
          <a:bodyPr anchorCtr="0" anchor="t" bIns="0" lIns="0" spcFirstLastPara="1" rIns="0" wrap="square" tIns="0">
            <a:spAutoFit/>
          </a:bodyPr>
          <a:lstStyle/>
          <a:p>
            <a:pPr indent="0" lvl="0" marL="38100" marR="0" rtl="0" algn="l">
              <a:lnSpc>
                <a:spcPct val="100000"/>
              </a:lnSpc>
              <a:spcBef>
                <a:spcPts val="0"/>
              </a:spcBef>
              <a:spcAft>
                <a:spcPts val="0"/>
              </a:spcAft>
              <a:buClr>
                <a:srgbClr val="000000"/>
              </a:buClr>
              <a:buSzPts val="900"/>
              <a:buFont typeface="Arial"/>
              <a:buNone/>
            </a:pPr>
            <a:fld id="{00000000-1234-1234-1234-123412341234}" type="slidenum">
              <a:rPr b="0" i="0" lang="ja-JP" sz="900" u="none" cap="none" strike="noStrike">
                <a:solidFill>
                  <a:srgbClr val="7E7E7E"/>
                </a:solidFill>
                <a:latin typeface="Arial"/>
                <a:ea typeface="Arial"/>
                <a:cs typeface="Arial"/>
                <a:sym typeface="Arial"/>
              </a:rPr>
              <a:t>‹#›</a:t>
            </a:fld>
            <a:endParaRPr b="0" i="0" sz="900" u="none" cap="none" strike="noStrike">
              <a:solidFill>
                <a:srgbClr val="7E7E7E"/>
              </a:solidFill>
              <a:latin typeface="Arial"/>
              <a:ea typeface="Arial"/>
              <a:cs typeface="Arial"/>
              <a:sym typeface="Arial"/>
            </a:endParaRPr>
          </a:p>
        </p:txBody>
      </p:sp>
      <p:sp>
        <p:nvSpPr>
          <p:cNvPr id="7" name="Google Shape;7;g294b3380e55_0_101"/>
          <p:cNvSpPr txBox="1"/>
          <p:nvPr>
            <p:ph idx="11" type="ftr"/>
          </p:nvPr>
        </p:nvSpPr>
        <p:spPr>
          <a:xfrm>
            <a:off x="4613098" y="6684929"/>
            <a:ext cx="691200" cy="978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300"/>
              <a:buFont typeface="Arial"/>
              <a:buNone/>
              <a:defRPr b="0" i="0" sz="600" u="none" cap="none" strike="noStrike">
                <a:solidFill>
                  <a:srgbClr val="404040"/>
                </a:solidFill>
                <a:latin typeface="Arial"/>
                <a:ea typeface="Arial"/>
                <a:cs typeface="Arial"/>
                <a:sym typeface="Arial"/>
              </a:defRPr>
            </a:lvl1pPr>
            <a:lvl2pPr lvl="1"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300"/>
              <a:buFont typeface="Arial"/>
              <a:buNone/>
              <a:defRPr b="0" i="0" sz="1700" u="none" cap="none" strike="noStrike">
                <a:solidFill>
                  <a:schemeClr val="dk1"/>
                </a:solidFill>
                <a:latin typeface="Calibri"/>
                <a:ea typeface="Calibri"/>
                <a:cs typeface="Calibri"/>
                <a:sym typeface="Calibri"/>
              </a:defRPr>
            </a:lvl9pPr>
          </a:lstStyle>
          <a:p/>
        </p:txBody>
      </p:sp>
      <p:sp>
        <p:nvSpPr>
          <p:cNvPr id="8" name="Google Shape;8;g294b3380e55_0_101"/>
          <p:cNvSpPr/>
          <p:nvPr/>
        </p:nvSpPr>
        <p:spPr>
          <a:xfrm>
            <a:off x="187530" y="657541"/>
            <a:ext cx="9541193" cy="0"/>
          </a:xfrm>
          <a:custGeom>
            <a:rect b="b" l="l" r="r" t="t"/>
            <a:pathLst>
              <a:path extrusionOk="0" h="120000" w="10287000">
                <a:moveTo>
                  <a:pt x="0" y="0"/>
                </a:moveTo>
                <a:lnTo>
                  <a:pt x="10286873" y="0"/>
                </a:lnTo>
              </a:path>
            </a:pathLst>
          </a:custGeom>
          <a:noFill/>
          <a:ln cap="flat" cmpd="sng" w="25900">
            <a:solidFill>
              <a:srgbClr val="FFD76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p:txBody>
      </p:sp>
      <p:pic>
        <p:nvPicPr>
          <p:cNvPr id="9" name="Google Shape;9;g294b3380e55_0_101"/>
          <p:cNvPicPr preferRelativeResize="0"/>
          <p:nvPr/>
        </p:nvPicPr>
        <p:blipFill rotWithShape="1">
          <a:blip r:embed="rId1">
            <a:alphaModFix/>
          </a:blip>
          <a:srcRect b="0" l="0" r="0" t="0"/>
          <a:stretch/>
        </p:blipFill>
        <p:spPr>
          <a:xfrm>
            <a:off x="7883868" y="256570"/>
            <a:ext cx="1845341" cy="212413"/>
          </a:xfrm>
          <a:prstGeom prst="rect">
            <a:avLst/>
          </a:prstGeom>
          <a:noFill/>
          <a:ln>
            <a:noFill/>
          </a:ln>
        </p:spPr>
      </p:pic>
      <p:sp>
        <p:nvSpPr>
          <p:cNvPr id="10" name="Google Shape;10;g294b3380e55_0_101"/>
          <p:cNvSpPr txBox="1"/>
          <p:nvPr/>
        </p:nvSpPr>
        <p:spPr>
          <a:xfrm>
            <a:off x="2090460" y="6508757"/>
            <a:ext cx="5943600" cy="365100"/>
          </a:xfrm>
          <a:prstGeom prst="rect">
            <a:avLst/>
          </a:prstGeom>
          <a:noFill/>
          <a:ln>
            <a:noFill/>
          </a:ln>
        </p:spPr>
        <p:txBody>
          <a:bodyPr anchorCtr="0" anchor="b" bIns="36875" lIns="73775" spcFirstLastPara="1" rIns="73775" wrap="square" tIns="36875">
            <a:noAutofit/>
          </a:bodyPr>
          <a:lstStyle/>
          <a:p>
            <a:pPr indent="0" lvl="0" marL="12700" marR="0" rtl="0" algn="ctr">
              <a:lnSpc>
                <a:spcPct val="100000"/>
              </a:lnSpc>
              <a:spcBef>
                <a:spcPts val="0"/>
              </a:spcBef>
              <a:spcAft>
                <a:spcPts val="0"/>
              </a:spcAft>
              <a:buClr>
                <a:srgbClr val="000000"/>
              </a:buClr>
              <a:buSzPts val="700"/>
              <a:buFont typeface="Arial"/>
              <a:buNone/>
            </a:pPr>
            <a:r>
              <a:rPr b="0" i="0" lang="ja-JP" sz="700" u="none" cap="none" strike="noStrike">
                <a:solidFill>
                  <a:srgbClr val="404040"/>
                </a:solidFill>
                <a:latin typeface="Arial"/>
                <a:ea typeface="Arial"/>
                <a:cs typeface="Arial"/>
                <a:sym typeface="Arial"/>
              </a:rPr>
              <a:t>© 2025 DONUTS.</a:t>
            </a:r>
            <a:endParaRPr b="0" i="0" sz="700" u="none" cap="none" strike="noStrike">
              <a:solidFill>
                <a:srgbClr val="40404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88888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24.png"/><Relationship Id="rId4" Type="http://schemas.openxmlformats.org/officeDocument/2006/relationships/image" Target="../media/image28.png"/><Relationship Id="rId5"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
          <p:cNvSpPr txBox="1"/>
          <p:nvPr>
            <p:ph type="ctrTitle"/>
          </p:nvPr>
        </p:nvSpPr>
        <p:spPr>
          <a:xfrm>
            <a:off x="742950" y="1122363"/>
            <a:ext cx="84201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0" lang="ja-JP"/>
              <a:t> </a:t>
            </a:r>
            <a:endParaRPr/>
          </a:p>
        </p:txBody>
      </p:sp>
      <p:sp>
        <p:nvSpPr>
          <p:cNvPr id="47" name="Google Shape;47;p1"/>
          <p:cNvSpPr/>
          <p:nvPr/>
        </p:nvSpPr>
        <p:spPr>
          <a:xfrm>
            <a:off x="4725576" y="3119617"/>
            <a:ext cx="221400" cy="28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56"/>
              <a:buFont typeface="Arial"/>
              <a:buNone/>
            </a:pPr>
            <a:r>
              <a:rPr b="0" i="0" lang="ja-JP" sz="1256"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 name="Google Shape;48;p1"/>
          <p:cNvSpPr/>
          <p:nvPr/>
        </p:nvSpPr>
        <p:spPr>
          <a:xfrm>
            <a:off x="4725576" y="3119617"/>
            <a:ext cx="221400" cy="28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56"/>
              <a:buFont typeface="Arial"/>
              <a:buNone/>
            </a:pPr>
            <a:r>
              <a:rPr b="0" i="0" lang="ja-JP" sz="1256"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9" name="Google Shape;49;p1"/>
          <p:cNvPicPr preferRelativeResize="0"/>
          <p:nvPr/>
        </p:nvPicPr>
        <p:blipFill rotWithShape="1">
          <a:blip r:embed="rId3">
            <a:alphaModFix/>
          </a:blip>
          <a:srcRect b="0" l="0" r="0" t="0"/>
          <a:stretch/>
        </p:blipFill>
        <p:spPr>
          <a:xfrm>
            <a:off x="105975" y="821925"/>
            <a:ext cx="9694049" cy="4723696"/>
          </a:xfrm>
          <a:prstGeom prst="rect">
            <a:avLst/>
          </a:prstGeom>
          <a:noFill/>
          <a:ln>
            <a:noFill/>
          </a:ln>
        </p:spPr>
      </p:pic>
      <p:pic>
        <p:nvPicPr>
          <p:cNvPr id="50" name="Google Shape;50;p1"/>
          <p:cNvPicPr preferRelativeResize="0"/>
          <p:nvPr/>
        </p:nvPicPr>
        <p:blipFill rotWithShape="1">
          <a:blip r:embed="rId4">
            <a:alphaModFix/>
          </a:blip>
          <a:srcRect b="0" l="0" r="0" t="0"/>
          <a:stretch/>
        </p:blipFill>
        <p:spPr>
          <a:xfrm>
            <a:off x="6133106" y="5871587"/>
            <a:ext cx="922152" cy="629913"/>
          </a:xfrm>
          <a:prstGeom prst="rect">
            <a:avLst/>
          </a:prstGeom>
          <a:noFill/>
          <a:ln>
            <a:noFill/>
          </a:ln>
        </p:spPr>
      </p:pic>
      <p:pic>
        <p:nvPicPr>
          <p:cNvPr id="51" name="Google Shape;51;p1"/>
          <p:cNvPicPr preferRelativeResize="0"/>
          <p:nvPr/>
        </p:nvPicPr>
        <p:blipFill rotWithShape="1">
          <a:blip r:embed="rId5">
            <a:alphaModFix/>
          </a:blip>
          <a:srcRect b="0" l="0" r="0" t="0"/>
          <a:stretch/>
        </p:blipFill>
        <p:spPr>
          <a:xfrm>
            <a:off x="5085062" y="5869100"/>
            <a:ext cx="922151" cy="629913"/>
          </a:xfrm>
          <a:prstGeom prst="rect">
            <a:avLst/>
          </a:prstGeom>
          <a:noFill/>
          <a:ln>
            <a:noFill/>
          </a:ln>
        </p:spPr>
      </p:pic>
      <p:sp>
        <p:nvSpPr>
          <p:cNvPr id="52" name="Google Shape;52;p1"/>
          <p:cNvSpPr txBox="1"/>
          <p:nvPr/>
        </p:nvSpPr>
        <p:spPr>
          <a:xfrm>
            <a:off x="7155815" y="5869093"/>
            <a:ext cx="2644200" cy="632400"/>
          </a:xfrm>
          <a:prstGeom prst="rect">
            <a:avLst/>
          </a:prstGeom>
          <a:noFill/>
          <a:ln>
            <a:noFill/>
          </a:ln>
        </p:spPr>
        <p:txBody>
          <a:bodyPr anchorCtr="0" anchor="t" bIns="0" lIns="0" spcFirstLastPara="1" rIns="0" wrap="square" tIns="12025">
            <a:spAutoFit/>
          </a:bodyPr>
          <a:lstStyle/>
          <a:p>
            <a:pPr indent="0" lvl="0" marL="12694" marR="5077" rtl="0" algn="l">
              <a:lnSpc>
                <a:spcPct val="100899"/>
              </a:lnSpc>
              <a:spcBef>
                <a:spcPts val="0"/>
              </a:spcBef>
              <a:spcAft>
                <a:spcPts val="0"/>
              </a:spcAft>
              <a:buClr>
                <a:srgbClr val="000000"/>
              </a:buClr>
              <a:buSzPts val="800"/>
              <a:buFont typeface="Arial"/>
              <a:buNone/>
            </a:pPr>
            <a:r>
              <a:rPr b="0" i="0" lang="ja-JP" sz="800" u="none" cap="none" strike="noStrike">
                <a:solidFill>
                  <a:srgbClr val="262626"/>
                </a:solidFill>
                <a:latin typeface="Noto Sans Javanese"/>
                <a:ea typeface="Noto Sans Javanese"/>
                <a:cs typeface="Noto Sans Javanese"/>
                <a:sym typeface="Noto Sans Javanese"/>
              </a:rPr>
              <a:t>情報セキュリティマネジメントシステムに関する国際標準規格「ISO/IEC 27001:2013／JIS Q 27001:2014」の要求事項および「ISO/IEC 27017:2015」に基づくISMSクラウドセキュリティ認証に関する要求事項(JIP-ISMS517-1.0)に適合。</a:t>
            </a:r>
            <a:endParaRPr b="0" i="0" sz="800" u="none" cap="none" strike="noStrike">
              <a:solidFill>
                <a:srgbClr val="262626"/>
              </a:solidFill>
              <a:latin typeface="Noto Sans Javanese"/>
              <a:ea typeface="Noto Sans Javanese"/>
              <a:cs typeface="Noto Sans Javanese"/>
              <a:sym typeface="Noto Sans Javanese"/>
            </a:endParaRPr>
          </a:p>
        </p:txBody>
      </p:sp>
      <p:sp>
        <p:nvSpPr>
          <p:cNvPr id="53" name="Google Shape;53;p1"/>
          <p:cNvSpPr/>
          <p:nvPr/>
        </p:nvSpPr>
        <p:spPr>
          <a:xfrm>
            <a:off x="169800" y="103000"/>
            <a:ext cx="3241200" cy="501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Noto Sans JP"/>
                <a:ea typeface="Noto Sans JP"/>
                <a:cs typeface="Noto Sans JP"/>
                <a:sym typeface="Noto Sans JP"/>
              </a:rPr>
              <a:t>FY2025</a:t>
            </a:r>
            <a:endParaRPr b="1" i="0" sz="2300" u="none" cap="none" strike="noStrike">
              <a:solidFill>
                <a:schemeClr val="dk2"/>
              </a:solidFill>
              <a:latin typeface="Noto Sans JP"/>
              <a:ea typeface="Noto Sans JP"/>
              <a:cs typeface="Noto Sans JP"/>
              <a:sym typeface="Noto Sans JP"/>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8ea13c96d8_1_5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159" name="Google Shape;159;g38ea13c96d8_1_50"/>
          <p:cNvSpPr txBox="1"/>
          <p:nvPr/>
        </p:nvSpPr>
        <p:spPr>
          <a:xfrm>
            <a:off x="322313" y="216775"/>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800"/>
              <a:buFont typeface="Arial"/>
              <a:buNone/>
            </a:pPr>
            <a:r>
              <a:rPr b="1" i="0" lang="ja-JP" sz="2300" u="none" cap="none" strike="noStrike">
                <a:solidFill>
                  <a:schemeClr val="dk2"/>
                </a:solidFill>
                <a:latin typeface="Noto Sans JP"/>
                <a:ea typeface="Noto Sans JP"/>
                <a:cs typeface="Noto Sans JP"/>
                <a:sym typeface="Noto Sans JP"/>
              </a:rPr>
              <a:t>Contents</a:t>
            </a:r>
            <a:endParaRPr b="1" i="0" sz="2300" u="none" cap="none" strike="noStrike">
              <a:solidFill>
                <a:schemeClr val="dk2"/>
              </a:solidFill>
              <a:latin typeface="Noto Sans JP"/>
              <a:ea typeface="Noto Sans JP"/>
              <a:cs typeface="Noto Sans JP"/>
              <a:sym typeface="Noto Sans JP"/>
            </a:endParaRPr>
          </a:p>
        </p:txBody>
      </p:sp>
      <p:sp>
        <p:nvSpPr>
          <p:cNvPr id="160" name="Google Shape;160;g38ea13c96d8_1_50"/>
          <p:cNvSpPr txBox="1"/>
          <p:nvPr/>
        </p:nvSpPr>
        <p:spPr>
          <a:xfrm>
            <a:off x="434975" y="1310868"/>
            <a:ext cx="9236700" cy="40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Arial"/>
                <a:ea typeface="Arial"/>
                <a:cs typeface="Arial"/>
                <a:sym typeface="Arial"/>
              </a:rPr>
              <a:t>Schedule of the Year-end Tax Adjustment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What is Year-end Tax Adjustment?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595959"/>
                </a:solidFill>
                <a:latin typeface="Noto Sans JP"/>
                <a:ea typeface="Noto Sans JP"/>
                <a:cs typeface="Noto Sans JP"/>
                <a:sym typeface="Noto Sans JP"/>
              </a:rPr>
              <a:t>☑ </a:t>
            </a:r>
            <a:r>
              <a:rPr b="0" i="0" lang="ja-JP" sz="1600" u="none" cap="none" strike="noStrike">
                <a:solidFill>
                  <a:srgbClr val="595959"/>
                </a:solidFill>
                <a:latin typeface="Noto Sans JP"/>
                <a:ea typeface="Noto Sans JP"/>
                <a:cs typeface="Noto Sans JP"/>
                <a:sym typeface="Noto Sans JP"/>
              </a:rPr>
              <a:t>Before Starting Year-end Tax Adjustments (preparation before input)</a:t>
            </a:r>
            <a:endParaRPr b="0" i="0" sz="16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Explanation of Each Survey Question</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Flow After Completing the Survey</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1900" u="none" cap="none" strike="noStrike">
                <a:solidFill>
                  <a:srgbClr val="595959"/>
                </a:solidFill>
                <a:latin typeface="Noto Sans JP"/>
                <a:ea typeface="Noto Sans JP"/>
                <a:cs typeface="Noto Sans JP"/>
                <a:sym typeface="Noto Sans JP"/>
              </a:rPr>
              <a:t>   </a:t>
            </a:r>
            <a:r>
              <a:rPr b="0" i="0" lang="ja-JP" sz="1900" u="none" cap="none" strike="noStrike">
                <a:solidFill>
                  <a:srgbClr val="D9D9D9"/>
                </a:solidFill>
                <a:latin typeface="Noto Sans JP"/>
                <a:ea typeface="Noto Sans JP"/>
                <a:cs typeface="Noto Sans JP"/>
                <a:sym typeface="Noto Sans JP"/>
              </a:rPr>
              <a:t>（</a:t>
            </a:r>
            <a:r>
              <a:rPr b="0" i="0" lang="ja-JP" sz="1400" u="none" cap="none" strike="noStrike">
                <a:solidFill>
                  <a:srgbClr val="D9D9D9"/>
                </a:solidFill>
                <a:latin typeface="Noto Sans JP"/>
                <a:ea typeface="Noto Sans JP"/>
                <a:cs typeface="Noto Sans JP"/>
                <a:sym typeface="Noto Sans JP"/>
              </a:rPr>
              <a:t>How to handle correction requests, how to verify withholding tax statements, etc.</a:t>
            </a:r>
            <a:r>
              <a:rPr b="0" i="0" lang="ja-JP" sz="1900" u="none" cap="none" strike="noStrike">
                <a:solidFill>
                  <a:srgbClr val="D9D9D9"/>
                </a:solidFill>
                <a:latin typeface="Noto Sans JP"/>
                <a:ea typeface="Noto Sans JP"/>
                <a:cs typeface="Noto Sans JP"/>
                <a:sym typeface="Noto Sans JP"/>
              </a:rPr>
              <a:t>）</a:t>
            </a:r>
            <a:endParaRPr b="0" i="0" sz="19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19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Frequently Asked Questions About Employee Surveys</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p:txBody>
      </p:sp>
      <p:cxnSp>
        <p:nvCxnSpPr>
          <p:cNvPr id="161" name="Google Shape;161;g38ea13c96d8_1_50"/>
          <p:cNvCxnSpPr/>
          <p:nvPr/>
        </p:nvCxnSpPr>
        <p:spPr>
          <a:xfrm>
            <a:off x="531125" y="1719868"/>
            <a:ext cx="4078200" cy="6300"/>
          </a:xfrm>
          <a:prstGeom prst="straightConnector1">
            <a:avLst/>
          </a:prstGeom>
          <a:noFill/>
          <a:ln cap="flat" cmpd="sng" w="28575">
            <a:solidFill>
              <a:srgbClr val="EC5460"/>
            </a:solidFill>
            <a:prstDash val="dot"/>
            <a:round/>
            <a:headEnd len="sm" w="sm" type="none"/>
            <a:tailEnd len="sm" w="sm" type="none"/>
          </a:ln>
        </p:spPr>
      </p:cxnSp>
      <p:cxnSp>
        <p:nvCxnSpPr>
          <p:cNvPr id="162" name="Google Shape;162;g38ea13c96d8_1_50"/>
          <p:cNvCxnSpPr/>
          <p:nvPr/>
        </p:nvCxnSpPr>
        <p:spPr>
          <a:xfrm flipH="1" rot="10800000">
            <a:off x="551075" y="2453993"/>
            <a:ext cx="3349200" cy="4200"/>
          </a:xfrm>
          <a:prstGeom prst="straightConnector1">
            <a:avLst/>
          </a:prstGeom>
          <a:noFill/>
          <a:ln cap="flat" cmpd="sng" w="28575">
            <a:solidFill>
              <a:srgbClr val="EC5460"/>
            </a:solidFill>
            <a:prstDash val="dot"/>
            <a:round/>
            <a:headEnd len="sm" w="sm" type="none"/>
            <a:tailEnd len="sm" w="sm" type="none"/>
          </a:ln>
        </p:spPr>
      </p:cxnSp>
      <p:cxnSp>
        <p:nvCxnSpPr>
          <p:cNvPr id="163" name="Google Shape;163;g38ea13c96d8_1_50"/>
          <p:cNvCxnSpPr/>
          <p:nvPr/>
        </p:nvCxnSpPr>
        <p:spPr>
          <a:xfrm flipH="1" rot="10800000">
            <a:off x="551075" y="3191119"/>
            <a:ext cx="6670800" cy="5400"/>
          </a:xfrm>
          <a:prstGeom prst="straightConnector1">
            <a:avLst/>
          </a:prstGeom>
          <a:noFill/>
          <a:ln cap="flat" cmpd="sng" w="28575">
            <a:solidFill>
              <a:srgbClr val="EC5460"/>
            </a:solidFill>
            <a:prstDash val="dot"/>
            <a:round/>
            <a:headEnd len="sm" w="sm" type="none"/>
            <a:tailEnd len="sm" w="sm" type="none"/>
          </a:ln>
        </p:spPr>
      </p:cxnSp>
      <p:cxnSp>
        <p:nvCxnSpPr>
          <p:cNvPr id="164" name="Google Shape;164;g38ea13c96d8_1_50"/>
          <p:cNvCxnSpPr/>
          <p:nvPr/>
        </p:nvCxnSpPr>
        <p:spPr>
          <a:xfrm flipH="1" rot="10800000">
            <a:off x="551075" y="3928246"/>
            <a:ext cx="3787800" cy="6600"/>
          </a:xfrm>
          <a:prstGeom prst="straightConnector1">
            <a:avLst/>
          </a:prstGeom>
          <a:noFill/>
          <a:ln cap="flat" cmpd="sng" w="28575">
            <a:solidFill>
              <a:srgbClr val="EC5460"/>
            </a:solidFill>
            <a:prstDash val="dot"/>
            <a:round/>
            <a:headEnd len="sm" w="sm" type="none"/>
            <a:tailEnd len="sm" w="sm" type="none"/>
          </a:ln>
        </p:spPr>
      </p:cxnSp>
      <p:cxnSp>
        <p:nvCxnSpPr>
          <p:cNvPr id="165" name="Google Shape;165;g38ea13c96d8_1_50"/>
          <p:cNvCxnSpPr/>
          <p:nvPr/>
        </p:nvCxnSpPr>
        <p:spPr>
          <a:xfrm flipH="1" rot="10800000">
            <a:off x="551075" y="4627884"/>
            <a:ext cx="3433200" cy="900"/>
          </a:xfrm>
          <a:prstGeom prst="straightConnector1">
            <a:avLst/>
          </a:prstGeom>
          <a:noFill/>
          <a:ln cap="flat" cmpd="sng" w="28575">
            <a:solidFill>
              <a:srgbClr val="EC5460"/>
            </a:solidFill>
            <a:prstDash val="dot"/>
            <a:round/>
            <a:headEnd len="sm" w="sm" type="none"/>
            <a:tailEnd len="sm" w="sm" type="none"/>
          </a:ln>
        </p:spPr>
      </p:cxnSp>
      <p:cxnSp>
        <p:nvCxnSpPr>
          <p:cNvPr id="166" name="Google Shape;166;g38ea13c96d8_1_50"/>
          <p:cNvCxnSpPr/>
          <p:nvPr/>
        </p:nvCxnSpPr>
        <p:spPr>
          <a:xfrm flipH="1" rot="10800000">
            <a:off x="551075" y="4945237"/>
            <a:ext cx="7193400" cy="13500"/>
          </a:xfrm>
          <a:prstGeom prst="straightConnector1">
            <a:avLst/>
          </a:prstGeom>
          <a:noFill/>
          <a:ln cap="flat" cmpd="sng" w="28575">
            <a:solidFill>
              <a:srgbClr val="EC5460"/>
            </a:solidFill>
            <a:prstDash val="dot"/>
            <a:round/>
            <a:headEnd len="sm" w="sm" type="none"/>
            <a:tailEnd len="sm" w="sm" type="none"/>
          </a:ln>
        </p:spPr>
      </p:cxnSp>
      <p:cxnSp>
        <p:nvCxnSpPr>
          <p:cNvPr id="167" name="Google Shape;167;g38ea13c96d8_1_50"/>
          <p:cNvCxnSpPr/>
          <p:nvPr/>
        </p:nvCxnSpPr>
        <p:spPr>
          <a:xfrm flipH="1" rot="10800000">
            <a:off x="551075" y="5579731"/>
            <a:ext cx="5355300" cy="10800"/>
          </a:xfrm>
          <a:prstGeom prst="straightConnector1">
            <a:avLst/>
          </a:prstGeom>
          <a:noFill/>
          <a:ln cap="flat" cmpd="sng" w="28575">
            <a:solidFill>
              <a:srgbClr val="EC5460"/>
            </a:solidFill>
            <a:prstDash val="dot"/>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739228e38c_0_88"/>
          <p:cNvSpPr txBox="1"/>
          <p:nvPr>
            <p:ph idx="12" type="sldNum"/>
          </p:nvPr>
        </p:nvSpPr>
        <p:spPr>
          <a:xfrm>
            <a:off x="7677006" y="6539550"/>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173" name="Google Shape;173;g1739228e38c_0_88"/>
          <p:cNvSpPr txBox="1"/>
          <p:nvPr/>
        </p:nvSpPr>
        <p:spPr>
          <a:xfrm>
            <a:off x="263400" y="249375"/>
            <a:ext cx="9379200" cy="3360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100" u="none" cap="none" strike="noStrike">
                <a:solidFill>
                  <a:schemeClr val="dk2"/>
                </a:solidFill>
                <a:latin typeface="Noto Sans JP"/>
                <a:ea typeface="Noto Sans JP"/>
                <a:cs typeface="Noto Sans JP"/>
                <a:sym typeface="Noto Sans JP"/>
              </a:rPr>
              <a:t>Before Starting  Year-end Tax Adjustments </a:t>
            </a:r>
            <a:endParaRPr b="1" i="0" sz="1600" u="none" cap="none" strike="noStrike">
              <a:solidFill>
                <a:schemeClr val="dk2"/>
              </a:solidFill>
              <a:latin typeface="Noto Sans JP"/>
              <a:ea typeface="Noto Sans JP"/>
              <a:cs typeface="Noto Sans JP"/>
              <a:sym typeface="Noto Sans JP"/>
            </a:endParaRPr>
          </a:p>
        </p:txBody>
      </p:sp>
      <p:graphicFrame>
        <p:nvGraphicFramePr>
          <p:cNvPr id="174" name="Google Shape;174;g1739228e38c_0_88"/>
          <p:cNvGraphicFramePr/>
          <p:nvPr/>
        </p:nvGraphicFramePr>
        <p:xfrm>
          <a:off x="157663" y="745001"/>
          <a:ext cx="3000000" cy="3000000"/>
        </p:xfrm>
        <a:graphic>
          <a:graphicData uri="http://schemas.openxmlformats.org/drawingml/2006/table">
            <a:tbl>
              <a:tblPr>
                <a:noFill/>
                <a:tableStyleId>{654BEE84-4BEE-4A09-A306-181C660B5C58}</a:tableStyleId>
              </a:tblPr>
              <a:tblGrid>
                <a:gridCol w="2591000"/>
                <a:gridCol w="6999675"/>
              </a:tblGrid>
              <a:tr h="32005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solidFill>
                            <a:schemeClr val="lt1"/>
                          </a:solidFill>
                          <a:latin typeface="Noto Sans JP"/>
                          <a:ea typeface="Noto Sans JP"/>
                          <a:cs typeface="Noto Sans JP"/>
                          <a:sym typeface="Noto Sans JP"/>
                        </a:rPr>
                        <a:t>Target individuals</a:t>
                      </a:r>
                      <a:endParaRPr sz="900" u="none" cap="none" strike="noStrike">
                        <a:solidFill>
                          <a:schemeClr val="lt1"/>
                        </a:solidFill>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solidFill>
                            <a:schemeClr val="lt1"/>
                          </a:solidFill>
                          <a:latin typeface="Noto Sans JP"/>
                          <a:ea typeface="Noto Sans JP"/>
                          <a:cs typeface="Noto Sans JP"/>
                          <a:sym typeface="Noto Sans JP"/>
                        </a:rPr>
                        <a:t>Required documents</a:t>
                      </a:r>
                      <a:endParaRPr sz="900" u="none" cap="none" strike="noStrike">
                        <a:solidFill>
                          <a:schemeClr val="lt1"/>
                        </a:solidFill>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1"/>
                    </a:solidFill>
                  </a:tcPr>
                </a:tc>
              </a:tr>
              <a:tr h="487750">
                <a:tc>
                  <a:txBody>
                    <a:bodyPr/>
                    <a:lstStyle/>
                    <a:p>
                      <a:pPr indent="0" lvl="0" marL="0" marR="0" rtl="0" algn="l">
                        <a:lnSpc>
                          <a:spcPct val="100000"/>
                        </a:lnSpc>
                        <a:spcBef>
                          <a:spcPts val="0"/>
                        </a:spcBef>
                        <a:spcAft>
                          <a:spcPts val="0"/>
                        </a:spcAft>
                        <a:buClr>
                          <a:srgbClr val="000000"/>
                        </a:buClr>
                        <a:buSzPts val="1100"/>
                        <a:buFont typeface="Arial"/>
                        <a:buNone/>
                      </a:pPr>
                      <a:r>
                        <a:rPr lang="ja-JP" sz="1000" u="none" cap="none" strike="noStrike">
                          <a:latin typeface="Noto Sans JP"/>
                          <a:ea typeface="Noto Sans JP"/>
                          <a:cs typeface="Noto Sans JP"/>
                          <a:sym typeface="Noto Sans JP"/>
                        </a:rPr>
                        <a:t>Mid-career workers</a:t>
                      </a:r>
                      <a:endParaRPr sz="10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000" u="none" cap="none" strike="noStrike">
                          <a:solidFill>
                            <a:schemeClr val="dk1"/>
                          </a:solidFill>
                          <a:latin typeface="Noto Sans JP"/>
                          <a:ea typeface="Noto Sans JP"/>
                          <a:cs typeface="Noto Sans JP"/>
                          <a:sym typeface="Noto Sans JP"/>
                        </a:rPr>
                        <a:t> "Withholding tax statement of salary income" of the previous job who received payment after January 1st, this year</a:t>
                      </a:r>
                      <a:r>
                        <a:rPr lang="ja-JP" sz="1000" u="none" cap="none" strike="noStrike">
                          <a:solidFill>
                            <a:srgbClr val="FF0000"/>
                          </a:solidFill>
                          <a:latin typeface="Noto Sans JP"/>
                          <a:ea typeface="Noto Sans JP"/>
                          <a:cs typeface="Noto Sans JP"/>
                          <a:sym typeface="Noto Sans JP"/>
                        </a:rPr>
                        <a:t> *</a:t>
                      </a:r>
                      <a:r>
                        <a:rPr lang="ja-JP" sz="1000" u="none" cap="none" strike="noStrike">
                          <a:solidFill>
                            <a:schemeClr val="dk1"/>
                          </a:solidFill>
                          <a:latin typeface="Noto Sans JP"/>
                          <a:ea typeface="Noto Sans JP"/>
                          <a:cs typeface="Noto Sans JP"/>
                          <a:sym typeface="Noto Sans JP"/>
                        </a:rPr>
                        <a:t>If submitted at the time of joining the company, you don’t need to resubmit</a:t>
                      </a:r>
                      <a:endParaRPr sz="10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r>
              <a:tr h="830700">
                <a:tc>
                  <a:txBody>
                    <a:bodyPr/>
                    <a:lstStyle/>
                    <a:p>
                      <a:pPr indent="0" lvl="0" marL="0" marR="0" rtl="0" algn="l">
                        <a:lnSpc>
                          <a:spcPct val="150000"/>
                        </a:lnSpc>
                        <a:spcBef>
                          <a:spcPts val="0"/>
                        </a:spcBef>
                        <a:spcAft>
                          <a:spcPts val="0"/>
                        </a:spcAft>
                        <a:buClr>
                          <a:srgbClr val="000000"/>
                        </a:buClr>
                        <a:buSzPts val="1000"/>
                        <a:buFont typeface="Arial"/>
                        <a:buNone/>
                      </a:pPr>
                      <a:r>
                        <a:rPr lang="ja-JP" sz="1000" u="none" cap="none" strike="noStrike">
                          <a:solidFill>
                            <a:schemeClr val="dk1"/>
                          </a:solidFill>
                          <a:latin typeface="Noto Sans JP"/>
                          <a:ea typeface="Noto Sans JP"/>
                          <a:cs typeface="Noto Sans JP"/>
                          <a:sym typeface="Noto Sans JP"/>
                        </a:rPr>
                        <a:t>Persons who receive a working student deduction or a disability deduction </a:t>
                      </a:r>
                      <a:endParaRPr sz="1000" u="none" cap="none" strike="noStrike">
                        <a:solidFill>
                          <a:schemeClr val="dk1"/>
                        </a:solidFill>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latin typeface="Noto Sans JP"/>
                          <a:ea typeface="Noto Sans JP"/>
                          <a:cs typeface="Noto Sans JP"/>
                          <a:sym typeface="Noto Sans JP"/>
                        </a:rPr>
                        <a:t>・Working student: </a:t>
                      </a:r>
                      <a:r>
                        <a:rPr b="1" lang="ja-JP" sz="1000" u="none" cap="none" strike="noStrike">
                          <a:solidFill>
                            <a:schemeClr val="dk1"/>
                          </a:solidFill>
                          <a:latin typeface="Noto Sans JP"/>
                          <a:ea typeface="Noto Sans JP"/>
                          <a:cs typeface="Noto Sans JP"/>
                          <a:sym typeface="Noto Sans JP"/>
                        </a:rPr>
                        <a:t>Documents certifying that the student is a working student (copy of student ID card, etc.) </a:t>
                      </a:r>
                      <a:endParaRPr b="1" sz="10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lang="ja-JP" sz="1000" u="none" cap="none" strike="noStrike">
                          <a:solidFill>
                            <a:schemeClr val="dk1"/>
                          </a:solidFill>
                          <a:latin typeface="Noto Sans JP"/>
                          <a:ea typeface="Noto Sans JP"/>
                          <a:cs typeface="Noto Sans JP"/>
                          <a:sym typeface="Noto Sans JP"/>
                        </a:rPr>
                        <a:t>・Persons who receive a disability deduction: </a:t>
                      </a:r>
                      <a:r>
                        <a:rPr b="1" lang="ja-JP" sz="1000" u="none" cap="none" strike="noStrike">
                          <a:solidFill>
                            <a:schemeClr val="dk1"/>
                          </a:solidFill>
                          <a:latin typeface="Noto Sans JP"/>
                          <a:ea typeface="Noto Sans JP"/>
                          <a:cs typeface="Noto Sans JP"/>
                          <a:sym typeface="Noto Sans JP"/>
                        </a:rPr>
                        <a:t>Disability certificate</a:t>
                      </a:r>
                      <a:r>
                        <a:rPr lang="ja-JP" sz="1000" u="none" cap="none" strike="noStrike">
                          <a:latin typeface="Noto Sans JP"/>
                          <a:ea typeface="Noto Sans JP"/>
                          <a:cs typeface="Noto Sans JP"/>
                          <a:sym typeface="Noto Sans JP"/>
                        </a:rPr>
                        <a:t>※Individuals attending designated schools, etc., must submit: ① A copy of the certificate proving that the school, etc., meets certain requirements. ② A certificate proving that the individual is a student or trainee enrolled in the course described in ①.</a:t>
                      </a:r>
                      <a:endParaRPr b="1" sz="10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r>
              <a:tr h="602500">
                <a:tc>
                  <a:txBody>
                    <a:bodyPr/>
                    <a:lstStyle/>
                    <a:p>
                      <a:pPr indent="0" lvl="0" marL="0" marR="0" rtl="0" algn="l">
                        <a:lnSpc>
                          <a:spcPct val="150000"/>
                        </a:lnSpc>
                        <a:spcBef>
                          <a:spcPts val="0"/>
                        </a:spcBef>
                        <a:spcAft>
                          <a:spcPts val="0"/>
                        </a:spcAft>
                        <a:buClr>
                          <a:srgbClr val="000000"/>
                        </a:buClr>
                        <a:buSzPts val="1000"/>
                        <a:buFont typeface="Arial"/>
                        <a:buNone/>
                      </a:pPr>
                      <a:r>
                        <a:rPr lang="ja-JP" sz="1000" u="none" cap="none" strike="noStrike">
                          <a:solidFill>
                            <a:schemeClr val="dk1"/>
                          </a:solidFill>
                          <a:latin typeface="Noto Sans JP"/>
                          <a:ea typeface="Noto Sans JP"/>
                          <a:cs typeface="Noto Sans JP"/>
                          <a:sym typeface="Noto Sans JP"/>
                        </a:rPr>
                        <a:t>Those who receive spouse deduction or special spouse deduction </a:t>
                      </a:r>
                      <a:endParaRPr sz="10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ja-JP" sz="1000" u="none" cap="none" strike="noStrike">
                          <a:solidFill>
                            <a:schemeClr val="dk1"/>
                          </a:solidFill>
                          <a:latin typeface="Noto Sans JP"/>
                          <a:ea typeface="Noto Sans JP"/>
                          <a:cs typeface="Noto Sans JP"/>
                          <a:sym typeface="Noto Sans JP"/>
                        </a:rPr>
                        <a:t> Spouse income statement</a:t>
                      </a:r>
                      <a:endParaRPr b="1" sz="10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r>
              <a:tr h="1021875">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latin typeface="Noto Sans JP"/>
                          <a:ea typeface="Noto Sans JP"/>
                          <a:cs typeface="Noto Sans JP"/>
                          <a:sym typeface="Noto Sans JP"/>
                        </a:rPr>
                        <a:t>Those who have insurance</a:t>
                      </a:r>
                      <a:r>
                        <a:rPr b="1" lang="ja-JP" sz="1000" u="none" cap="none" strike="noStrike">
                          <a:solidFill>
                            <a:schemeClr val="dk1"/>
                          </a:solidFill>
                        </a:rPr>
                        <a:t> </a:t>
                      </a:r>
                      <a:endParaRPr sz="10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ja-JP" sz="1000" u="none" cap="none" strike="noStrike">
                          <a:solidFill>
                            <a:schemeClr val="dk1"/>
                          </a:solidFill>
                          <a:latin typeface="Noto Sans JP"/>
                          <a:ea typeface="Noto Sans JP"/>
                          <a:cs typeface="Noto Sans JP"/>
                          <a:sym typeface="Noto Sans JP"/>
                        </a:rPr>
                        <a:t>・Certificate of deduction for Life insurance premiums</a:t>
                      </a:r>
                      <a:r>
                        <a:rPr lang="ja-JP" sz="1000" u="none" cap="none" strike="noStrike">
                          <a:solidFill>
                            <a:schemeClr val="accent2"/>
                          </a:solidFill>
                          <a:latin typeface="Noto Sans JP"/>
                          <a:ea typeface="Noto Sans JP"/>
                          <a:cs typeface="Noto Sans JP"/>
                          <a:sym typeface="Noto Sans JP"/>
                        </a:rPr>
                        <a:t> </a:t>
                      </a:r>
                      <a:r>
                        <a:rPr lang="ja-JP" sz="1000" u="none" cap="none" strike="noStrike">
                          <a:solidFill>
                            <a:srgbClr val="FF0000"/>
                          </a:solidFill>
                          <a:latin typeface="Noto Sans JP"/>
                          <a:ea typeface="Noto Sans JP"/>
                          <a:cs typeface="Noto Sans JP"/>
                          <a:sym typeface="Noto Sans JP"/>
                        </a:rPr>
                        <a:t>*</a:t>
                      </a:r>
                      <a:endParaRPr sz="1000" u="none" cap="none" strike="noStrike">
                        <a:solidFill>
                          <a:srgbClr val="FF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b="1" lang="ja-JP" sz="1000" u="none" cap="none" strike="noStrike">
                          <a:solidFill>
                            <a:schemeClr val="dk1"/>
                          </a:solidFill>
                          <a:latin typeface="Noto Sans JP"/>
                          <a:ea typeface="Noto Sans JP"/>
                          <a:cs typeface="Noto Sans JP"/>
                          <a:sym typeface="Noto Sans JP"/>
                        </a:rPr>
                        <a:t>・Certificate of deduction for Damage insurance premiums</a:t>
                      </a:r>
                      <a:r>
                        <a:rPr lang="ja-JP" sz="1000" u="none" cap="none" strike="noStrike">
                          <a:solidFill>
                            <a:srgbClr val="FF0000"/>
                          </a:solidFill>
                          <a:latin typeface="Noto Sans JP"/>
                          <a:ea typeface="Noto Sans JP"/>
                          <a:cs typeface="Noto Sans JP"/>
                          <a:sym typeface="Noto Sans JP"/>
                        </a:rPr>
                        <a:t> *</a:t>
                      </a:r>
                      <a:endParaRPr b="1" sz="1000" u="none" cap="none" strike="noStrike">
                        <a:solidFill>
                          <a:srgbClr val="FF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b="1" lang="ja-JP" sz="1000" u="none" cap="none" strike="noStrike">
                          <a:solidFill>
                            <a:schemeClr val="dk1"/>
                          </a:solidFill>
                          <a:latin typeface="Noto Sans JP"/>
                          <a:ea typeface="Noto Sans JP"/>
                          <a:cs typeface="Noto Sans JP"/>
                          <a:sym typeface="Noto Sans JP"/>
                        </a:rPr>
                        <a:t>・Certificate of deduction for Social insurance premiums(or receipt)</a:t>
                      </a:r>
                      <a:r>
                        <a:rPr lang="ja-JP" sz="1000" u="none" cap="none" strike="noStrike">
                          <a:solidFill>
                            <a:schemeClr val="dk1"/>
                          </a:solidFill>
                          <a:latin typeface="Noto Sans JP"/>
                          <a:ea typeface="Noto Sans JP"/>
                          <a:cs typeface="Noto Sans JP"/>
                          <a:sym typeface="Noto Sans JP"/>
                        </a:rPr>
                        <a:t>  </a:t>
                      </a:r>
                      <a:r>
                        <a:rPr lang="ja-JP" sz="1000" u="none" cap="none" strike="noStrike">
                          <a:solidFill>
                            <a:srgbClr val="FF0000"/>
                          </a:solidFill>
                          <a:latin typeface="Noto Sans JP"/>
                          <a:ea typeface="Noto Sans JP"/>
                          <a:cs typeface="Noto Sans JP"/>
                          <a:sym typeface="Noto Sans JP"/>
                        </a:rPr>
                        <a:t>*</a:t>
                      </a:r>
                      <a:endParaRPr b="1" sz="1000" u="none" cap="none" strike="noStrike">
                        <a:solidFill>
                          <a:srgbClr val="FF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lang="ja-JP" sz="1000" u="none" cap="none" strike="noStrike">
                          <a:latin typeface="Noto Sans JP"/>
                          <a:ea typeface="Noto Sans JP"/>
                          <a:cs typeface="Noto Sans JP"/>
                          <a:sym typeface="Noto Sans JP"/>
                        </a:rPr>
                        <a:t>　</a:t>
                      </a:r>
                      <a:r>
                        <a:rPr lang="ja-JP" sz="1000" u="none" cap="none" strike="noStrike">
                          <a:solidFill>
                            <a:schemeClr val="dk1"/>
                          </a:solidFill>
                          <a:latin typeface="Noto Sans JP"/>
                          <a:ea typeface="Noto Sans JP"/>
                          <a:cs typeface="Noto Sans JP"/>
                          <a:sym typeface="Noto Sans JP"/>
                        </a:rPr>
                        <a:t> *If you are paying the National Pension Insurance premium, you must submit the original</a:t>
                      </a:r>
                      <a:endParaRPr sz="10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000"/>
                        <a:buFont typeface="Arial"/>
                        <a:buNone/>
                      </a:pPr>
                      <a:r>
                        <a:rPr b="1" lang="ja-JP" sz="1000" u="none" cap="none" strike="noStrike">
                          <a:solidFill>
                            <a:schemeClr val="dk1"/>
                          </a:solidFill>
                          <a:latin typeface="Noto Sans JP"/>
                          <a:ea typeface="Noto Sans JP"/>
                          <a:cs typeface="Noto Sans JP"/>
                          <a:sym typeface="Noto Sans JP"/>
                        </a:rPr>
                        <a:t>・Receipt of National Health Insurance premium</a:t>
                      </a:r>
                      <a:endParaRPr b="1" sz="10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r>
              <a:tr h="491375">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latin typeface="Noto Sans JP"/>
                          <a:ea typeface="Noto Sans JP"/>
                          <a:cs typeface="Noto Sans JP"/>
                          <a:sym typeface="Noto Sans JP"/>
                        </a:rPr>
                        <a:t>Those who are paying premiums ( mutual aid for small businesses etc. )</a:t>
                      </a:r>
                      <a:endParaRPr sz="10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ja-JP" sz="1000" u="none" cap="none" strike="noStrike">
                          <a:solidFill>
                            <a:schemeClr val="dk1"/>
                          </a:solidFill>
                          <a:latin typeface="Noto Sans JP"/>
                          <a:ea typeface="Noto Sans JP"/>
                          <a:cs typeface="Noto Sans JP"/>
                          <a:sym typeface="Noto Sans JP"/>
                        </a:rPr>
                        <a:t>Certificate of payment of premium, etc.</a:t>
                      </a:r>
                      <a:r>
                        <a:rPr lang="ja-JP" sz="1000" u="none" cap="none" strike="noStrike">
                          <a:solidFill>
                            <a:srgbClr val="FF0000"/>
                          </a:solidFill>
                          <a:latin typeface="Noto Sans JP"/>
                          <a:ea typeface="Noto Sans JP"/>
                          <a:cs typeface="Noto Sans JP"/>
                          <a:sym typeface="Noto Sans JP"/>
                        </a:rPr>
                        <a:t>*</a:t>
                      </a:r>
                      <a:endParaRPr b="1" sz="1000" u="none" cap="none" strike="noStrike">
                        <a:solidFill>
                          <a:srgbClr val="FF0000"/>
                        </a:solidFill>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r>
              <a:tr h="499275">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latin typeface="Noto Sans JP"/>
                          <a:ea typeface="Noto Sans JP"/>
                          <a:cs typeface="Noto Sans JP"/>
                          <a:sym typeface="Noto Sans JP"/>
                        </a:rPr>
                        <a:t>Those who receive a mortgage deduction (after the second year)</a:t>
                      </a:r>
                      <a:endParaRPr sz="10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ja-JP" sz="1000" u="none" cap="none" strike="noStrike">
                          <a:solidFill>
                            <a:schemeClr val="dk1"/>
                          </a:solidFill>
                          <a:latin typeface="Noto Sans JP"/>
                          <a:ea typeface="Noto Sans JP"/>
                          <a:cs typeface="Noto Sans JP"/>
                          <a:sym typeface="Noto Sans JP"/>
                        </a:rPr>
                        <a:t>・Special deduction report for housing loans, etc.</a:t>
                      </a:r>
                      <a:r>
                        <a:rPr lang="ja-JP" sz="1000" u="none" cap="none" strike="noStrike">
                          <a:solidFill>
                            <a:srgbClr val="FF0000"/>
                          </a:solidFill>
                          <a:latin typeface="Noto Sans JP"/>
                          <a:ea typeface="Noto Sans JP"/>
                          <a:cs typeface="Noto Sans JP"/>
                          <a:sym typeface="Noto Sans JP"/>
                        </a:rPr>
                        <a:t>*</a:t>
                      </a:r>
                      <a:endParaRPr b="1" sz="1000" u="none" cap="none" strike="noStrike">
                        <a:solidFill>
                          <a:srgbClr val="FF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b="1" lang="ja-JP" sz="1000" u="none" cap="none" strike="noStrike">
                          <a:solidFill>
                            <a:schemeClr val="dk1"/>
                          </a:solidFill>
                          <a:latin typeface="Noto Sans JP"/>
                          <a:ea typeface="Noto Sans JP"/>
                          <a:cs typeface="Noto Sans JP"/>
                          <a:sym typeface="Noto Sans JP"/>
                        </a:rPr>
                        <a:t>・Certificate of loan balance, etc. related to housing acquisition funds</a:t>
                      </a:r>
                      <a:r>
                        <a:rPr lang="ja-JP" sz="1000" u="none" cap="none" strike="noStrike">
                          <a:solidFill>
                            <a:srgbClr val="FF0000"/>
                          </a:solidFill>
                          <a:latin typeface="Noto Sans JP"/>
                          <a:ea typeface="Noto Sans JP"/>
                          <a:cs typeface="Noto Sans JP"/>
                          <a:sym typeface="Noto Sans JP"/>
                        </a:rPr>
                        <a:t>*</a:t>
                      </a:r>
                      <a:endParaRPr sz="10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r>
              <a:tr h="1541025">
                <a:tc>
                  <a:txBody>
                    <a:bodyPr/>
                    <a:lstStyle/>
                    <a:p>
                      <a:pPr indent="0" lvl="0" marL="0" marR="0" rtl="0" algn="l">
                        <a:lnSpc>
                          <a:spcPct val="150000"/>
                        </a:lnSpc>
                        <a:spcBef>
                          <a:spcPts val="0"/>
                        </a:spcBef>
                        <a:spcAft>
                          <a:spcPts val="0"/>
                        </a:spcAft>
                        <a:buClr>
                          <a:srgbClr val="000000"/>
                        </a:buClr>
                        <a:buSzPts val="1000"/>
                        <a:buFont typeface="Arial"/>
                        <a:buNone/>
                      </a:pPr>
                      <a:r>
                        <a:rPr lang="ja-JP" sz="1000" u="none" cap="none" strike="noStrike">
                          <a:solidFill>
                            <a:schemeClr val="dk1"/>
                          </a:solidFill>
                          <a:latin typeface="Noto Sans JP"/>
                          <a:ea typeface="Noto Sans JP"/>
                          <a:cs typeface="Noto Sans JP"/>
                          <a:sym typeface="Noto Sans JP"/>
                        </a:rPr>
                        <a:t>Those who receive dependent deductions for relatives living abroad</a:t>
                      </a:r>
                      <a:endParaRPr sz="10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000" u="none" cap="none" strike="noStrike">
                          <a:latin typeface="Noto Sans JP"/>
                          <a:ea typeface="Noto Sans JP"/>
                          <a:cs typeface="Noto Sans JP"/>
                          <a:sym typeface="Noto Sans JP"/>
                        </a:rPr>
                        <a:t>①</a:t>
                      </a:r>
                      <a:r>
                        <a:rPr lang="ja-JP" sz="1000" u="none" cap="none" strike="noStrike">
                          <a:solidFill>
                            <a:schemeClr val="dk1"/>
                          </a:solidFill>
                          <a:latin typeface="Noto Sans JP"/>
                          <a:ea typeface="Noto Sans JP"/>
                          <a:cs typeface="Noto Sans JP"/>
                          <a:sym typeface="Noto Sans JP"/>
                        </a:rPr>
                        <a:t> </a:t>
                      </a:r>
                      <a:r>
                        <a:rPr b="1" lang="ja-JP" sz="1000" u="none" cap="none" strike="noStrike">
                          <a:solidFill>
                            <a:schemeClr val="dk1"/>
                          </a:solidFill>
                          <a:latin typeface="Noto Sans JP"/>
                          <a:ea typeface="Noto Sans JP"/>
                          <a:cs typeface="Noto Sans JP"/>
                          <a:sym typeface="Noto Sans JP"/>
                        </a:rPr>
                        <a:t>Documents related to relatives</a:t>
                      </a:r>
                      <a:endParaRPr b="1" sz="1000" u="none" cap="none" strike="noStrike">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lang="ja-JP" sz="1000" u="none" cap="none" strike="noStrike">
                          <a:latin typeface="Noto Sans JP"/>
                          <a:ea typeface="Noto Sans JP"/>
                          <a:cs typeface="Noto Sans JP"/>
                          <a:sym typeface="Noto Sans JP"/>
                        </a:rPr>
                        <a:t>（For overseas relatives of international students, in addition to “family relationship documents,” “study visa documents” are required.）</a:t>
                      </a:r>
                      <a:endParaRPr sz="1000" u="none" cap="none" strike="noStrike">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lang="ja-JP" sz="1000" u="none" cap="none" strike="noStrike">
                          <a:latin typeface="Noto Sans JP"/>
                          <a:ea typeface="Noto Sans JP"/>
                          <a:cs typeface="Noto Sans JP"/>
                          <a:sym typeface="Noto Sans JP"/>
                        </a:rPr>
                        <a:t>②</a:t>
                      </a:r>
                      <a:r>
                        <a:rPr b="1" lang="ja-JP" sz="1000" u="none" cap="none" strike="noStrike">
                          <a:latin typeface="Noto Sans JP"/>
                          <a:ea typeface="Noto Sans JP"/>
                          <a:cs typeface="Noto Sans JP"/>
                          <a:sym typeface="Noto Sans JP"/>
                        </a:rPr>
                        <a:t>Money Transfer Documents</a:t>
                      </a:r>
                      <a:endParaRPr b="1" sz="1000" u="none" cap="none" strike="noStrike">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lang="ja-JP" sz="1000" u="none" cap="none" strike="noStrike">
                          <a:latin typeface="Noto Sans JP"/>
                          <a:ea typeface="Noto Sans JP"/>
                          <a:cs typeface="Noto Sans JP"/>
                          <a:sym typeface="Noto Sans JP"/>
                        </a:rPr>
                        <a:t>（When claiming the dependent deduction for an overseas relative who qualifies as “a person receiving 380,000 yen or more in payments from the taxpayer during the current year for living expenses or educational expenses,” the “380,000 Yen Remittance Documentation” must be submitted.</a:t>
                      </a:r>
                      <a:endParaRPr sz="10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r>
            </a:tbl>
          </a:graphicData>
        </a:graphic>
      </p:graphicFrame>
      <p:sp>
        <p:nvSpPr>
          <p:cNvPr id="175" name="Google Shape;175;g1739228e38c_0_88"/>
          <p:cNvSpPr txBox="1"/>
          <p:nvPr/>
        </p:nvSpPr>
        <p:spPr>
          <a:xfrm>
            <a:off x="4942943" y="6234613"/>
            <a:ext cx="5078475" cy="33852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ja-JP" sz="1000" u="none" cap="none" strike="noStrike">
                <a:solidFill>
                  <a:schemeClr val="dk1"/>
                </a:solidFill>
                <a:highlight>
                  <a:srgbClr val="FFF2CC"/>
                </a:highlight>
                <a:latin typeface="Noto Sans JP"/>
                <a:ea typeface="Noto Sans JP"/>
                <a:cs typeface="Noto Sans JP"/>
                <a:sym typeface="Noto Sans JP"/>
              </a:rPr>
              <a:t>Documents marked with an asterisk (</a:t>
            </a:r>
            <a:r>
              <a:rPr b="1" i="0" lang="ja-JP" sz="1000" u="none" cap="none" strike="noStrike">
                <a:solidFill>
                  <a:srgbClr val="FF0000"/>
                </a:solidFill>
                <a:highlight>
                  <a:srgbClr val="FFF2CC"/>
                </a:highlight>
                <a:latin typeface="Noto Sans JP"/>
                <a:ea typeface="Noto Sans JP"/>
                <a:cs typeface="Noto Sans JP"/>
                <a:sym typeface="Noto Sans JP"/>
              </a:rPr>
              <a:t>*</a:t>
            </a:r>
            <a:r>
              <a:rPr b="1" i="0" lang="ja-JP" sz="1000" u="none" cap="none" strike="noStrike">
                <a:solidFill>
                  <a:schemeClr val="dk1"/>
                </a:solidFill>
                <a:highlight>
                  <a:srgbClr val="FFF2CC"/>
                </a:highlight>
                <a:latin typeface="Noto Sans JP"/>
                <a:ea typeface="Noto Sans JP"/>
                <a:cs typeface="Noto Sans JP"/>
                <a:sym typeface="Noto Sans JP"/>
              </a:rPr>
              <a:t>) require submission of the original</a:t>
            </a:r>
            <a:r>
              <a:rPr b="1" i="0" lang="ja-JP" sz="700" u="none" cap="none" strike="noStrike">
                <a:solidFill>
                  <a:schemeClr val="dk1"/>
                </a:solidFill>
                <a:highlight>
                  <a:srgbClr val="FFF2CC"/>
                </a:highlight>
                <a:latin typeface="Noto Sans JP"/>
                <a:ea typeface="Noto Sans JP"/>
                <a:cs typeface="Noto Sans JP"/>
                <a:sym typeface="Noto Sans JP"/>
              </a:rPr>
              <a:t>.</a:t>
            </a:r>
            <a:endParaRPr b="1" i="0" sz="1000" u="none" cap="none" strike="noStrike">
              <a:solidFill>
                <a:schemeClr val="dk1"/>
              </a:solidFill>
              <a:highlight>
                <a:srgbClr val="FFF2CC"/>
              </a:highlight>
              <a:latin typeface="Noto Sans JP"/>
              <a:ea typeface="Noto Sans JP"/>
              <a:cs typeface="Noto Sans JP"/>
              <a:sym typeface="Noto Sans JP"/>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8ea13c96d8_1_68"/>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181" name="Google Shape;181;g38ea13c96d8_1_68"/>
          <p:cNvSpPr txBox="1"/>
          <p:nvPr/>
        </p:nvSpPr>
        <p:spPr>
          <a:xfrm>
            <a:off x="315325" y="300750"/>
            <a:ext cx="9379200" cy="3360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100" u="none" cap="none" strike="noStrike">
                <a:solidFill>
                  <a:schemeClr val="dk2"/>
                </a:solidFill>
                <a:latin typeface="Noto Sans JP"/>
                <a:ea typeface="Noto Sans JP"/>
                <a:cs typeface="Noto Sans JP"/>
                <a:sym typeface="Noto Sans JP"/>
              </a:rPr>
              <a:t>Before Starting  Year-end Tax Adjustments </a:t>
            </a:r>
            <a:endParaRPr b="1" i="0" sz="1600" u="none" cap="none" strike="noStrike">
              <a:solidFill>
                <a:schemeClr val="dk2"/>
              </a:solidFill>
              <a:latin typeface="Noto Sans JP"/>
              <a:ea typeface="Noto Sans JP"/>
              <a:cs typeface="Noto Sans JP"/>
              <a:sym typeface="Noto Sans JP"/>
            </a:endParaRPr>
          </a:p>
        </p:txBody>
      </p:sp>
      <p:graphicFrame>
        <p:nvGraphicFramePr>
          <p:cNvPr id="182" name="Google Shape;182;g38ea13c96d8_1_68"/>
          <p:cNvGraphicFramePr/>
          <p:nvPr/>
        </p:nvGraphicFramePr>
        <p:xfrm>
          <a:off x="241813" y="838300"/>
          <a:ext cx="3000000" cy="3000000"/>
        </p:xfrm>
        <a:graphic>
          <a:graphicData uri="http://schemas.openxmlformats.org/drawingml/2006/table">
            <a:tbl>
              <a:tblPr>
                <a:noFill/>
                <a:tableStyleId>{654BEE84-4BEE-4A09-A306-181C660B5C58}</a:tableStyleId>
              </a:tblPr>
              <a:tblGrid>
                <a:gridCol w="2412750"/>
                <a:gridCol w="7168200"/>
              </a:tblGrid>
              <a:tr h="31385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solidFill>
                            <a:schemeClr val="lt1"/>
                          </a:solidFill>
                          <a:latin typeface="Noto Sans JP"/>
                          <a:ea typeface="Noto Sans JP"/>
                          <a:cs typeface="Noto Sans JP"/>
                          <a:sym typeface="Noto Sans JP"/>
                        </a:rPr>
                        <a:t>対象者</a:t>
                      </a:r>
                      <a:endParaRPr sz="900" u="none" cap="none" strike="noStrike">
                        <a:solidFill>
                          <a:schemeClr val="lt1"/>
                        </a:solidFill>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solidFill>
                            <a:schemeClr val="lt1"/>
                          </a:solidFill>
                          <a:latin typeface="Noto Sans JP"/>
                          <a:ea typeface="Noto Sans JP"/>
                          <a:cs typeface="Noto Sans JP"/>
                          <a:sym typeface="Noto Sans JP"/>
                        </a:rPr>
                        <a:t>必要な書類</a:t>
                      </a:r>
                      <a:endParaRPr sz="900" u="none" cap="none" strike="noStrike">
                        <a:solidFill>
                          <a:schemeClr val="lt1"/>
                        </a:solidFill>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1"/>
                    </a:solidFill>
                  </a:tcPr>
                </a:tc>
              </a:tr>
              <a:tr h="448375">
                <a:tc>
                  <a:txBody>
                    <a:bodyPr/>
                    <a:lstStyle/>
                    <a:p>
                      <a:pPr indent="0" lvl="0" marL="0" marR="0" rtl="0" algn="l">
                        <a:lnSpc>
                          <a:spcPct val="100000"/>
                        </a:lnSpc>
                        <a:spcBef>
                          <a:spcPts val="0"/>
                        </a:spcBef>
                        <a:spcAft>
                          <a:spcPts val="0"/>
                        </a:spcAft>
                        <a:buClr>
                          <a:srgbClr val="000000"/>
                        </a:buClr>
                        <a:buSzPts val="1100"/>
                        <a:buFont typeface="Arial"/>
                        <a:buNone/>
                      </a:pPr>
                      <a:r>
                        <a:rPr lang="ja-JP" sz="900" u="none" cap="none" strike="noStrike">
                          <a:latin typeface="Noto Sans JP"/>
                          <a:ea typeface="Noto Sans JP"/>
                          <a:cs typeface="Noto Sans JP"/>
                          <a:sym typeface="Noto Sans JP"/>
                        </a:rPr>
                        <a:t>Mid-career workers</a:t>
                      </a:r>
                      <a:endParaRPr sz="9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900" u="none" cap="none" strike="noStrike">
                          <a:solidFill>
                            <a:schemeClr val="dk1"/>
                          </a:solidFill>
                          <a:latin typeface="Noto Sans JP"/>
                          <a:ea typeface="Noto Sans JP"/>
                          <a:cs typeface="Noto Sans JP"/>
                          <a:sym typeface="Noto Sans JP"/>
                        </a:rPr>
                        <a:t> "Withholding tax statement of salary income" of the previous job who received payment after January 1st, this year</a:t>
                      </a:r>
                      <a:r>
                        <a:rPr lang="ja-JP" sz="900" u="none" cap="none" strike="noStrike">
                          <a:solidFill>
                            <a:srgbClr val="FF0000"/>
                          </a:solidFill>
                          <a:latin typeface="Noto Sans JP"/>
                          <a:ea typeface="Noto Sans JP"/>
                          <a:cs typeface="Noto Sans JP"/>
                          <a:sym typeface="Noto Sans JP"/>
                        </a:rPr>
                        <a:t> *</a:t>
                      </a:r>
                      <a:r>
                        <a:rPr lang="ja-JP" sz="900" u="none" cap="none" strike="noStrike">
                          <a:solidFill>
                            <a:schemeClr val="dk1"/>
                          </a:solidFill>
                          <a:latin typeface="Noto Sans JP"/>
                          <a:ea typeface="Noto Sans JP"/>
                          <a:cs typeface="Noto Sans JP"/>
                          <a:sym typeface="Noto Sans JP"/>
                        </a:rPr>
                        <a:t>If submitted at the time of joining the company, you don’t need to resubmit</a:t>
                      </a:r>
                      <a:endParaRPr sz="9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725375">
                <a:tc>
                  <a:txBody>
                    <a:bodyPr/>
                    <a:lstStyle/>
                    <a:p>
                      <a:pPr indent="0" lvl="0" marL="0" marR="0" rtl="0" algn="l">
                        <a:lnSpc>
                          <a:spcPct val="150000"/>
                        </a:lnSpc>
                        <a:spcBef>
                          <a:spcPts val="0"/>
                        </a:spcBef>
                        <a:spcAft>
                          <a:spcPts val="0"/>
                        </a:spcAft>
                        <a:buClr>
                          <a:srgbClr val="000000"/>
                        </a:buClr>
                        <a:buSzPts val="900"/>
                        <a:buFont typeface="Arial"/>
                        <a:buNone/>
                      </a:pPr>
                      <a:r>
                        <a:rPr lang="ja-JP" sz="900" u="none" cap="none" strike="noStrike">
                          <a:solidFill>
                            <a:schemeClr val="dk1"/>
                          </a:solidFill>
                          <a:latin typeface="Noto Sans JP"/>
                          <a:ea typeface="Noto Sans JP"/>
                          <a:cs typeface="Noto Sans JP"/>
                          <a:sym typeface="Noto Sans JP"/>
                        </a:rPr>
                        <a:t>Persons who receive a working student deduction or a disability deduction </a:t>
                      </a:r>
                      <a:endParaRPr sz="900" u="none" cap="none" strike="noStrike">
                        <a:solidFill>
                          <a:schemeClr val="dk1"/>
                        </a:solidFill>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Noto Sans JP"/>
                          <a:ea typeface="Noto Sans JP"/>
                          <a:cs typeface="Noto Sans JP"/>
                          <a:sym typeface="Noto Sans JP"/>
                        </a:rPr>
                        <a:t>・Working student: </a:t>
                      </a:r>
                      <a:r>
                        <a:rPr b="1" lang="ja-JP" sz="900" u="none" cap="none" strike="noStrike">
                          <a:solidFill>
                            <a:schemeClr val="dk1"/>
                          </a:solidFill>
                          <a:latin typeface="Noto Sans JP"/>
                          <a:ea typeface="Noto Sans JP"/>
                          <a:cs typeface="Noto Sans JP"/>
                          <a:sym typeface="Noto Sans JP"/>
                        </a:rPr>
                        <a:t>Documents certifying that the student is a working student (copy of student ID card, etc.) </a:t>
                      </a:r>
                      <a:endParaRPr b="1" sz="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lang="ja-JP" sz="900" u="none" cap="none" strike="noStrike">
                          <a:solidFill>
                            <a:schemeClr val="dk1"/>
                          </a:solidFill>
                          <a:latin typeface="Noto Sans JP"/>
                          <a:ea typeface="Noto Sans JP"/>
                          <a:cs typeface="Noto Sans JP"/>
                          <a:sym typeface="Noto Sans JP"/>
                        </a:rPr>
                        <a:t>・Persons who receive a disability deduction: </a:t>
                      </a:r>
                      <a:r>
                        <a:rPr b="1" lang="ja-JP" sz="900" u="none" cap="none" strike="noStrike">
                          <a:solidFill>
                            <a:schemeClr val="dk1"/>
                          </a:solidFill>
                          <a:latin typeface="Noto Sans JP"/>
                          <a:ea typeface="Noto Sans JP"/>
                          <a:cs typeface="Noto Sans JP"/>
                          <a:sym typeface="Noto Sans JP"/>
                        </a:rPr>
                        <a:t>Disability certificate</a:t>
                      </a:r>
                      <a:r>
                        <a:rPr lang="ja-JP" sz="900" u="none" cap="none" strike="noStrike">
                          <a:latin typeface="Noto Sans JP"/>
                          <a:ea typeface="Noto Sans JP"/>
                          <a:cs typeface="Noto Sans JP"/>
                          <a:sym typeface="Noto Sans JP"/>
                        </a:rPr>
                        <a:t>※Individuals attending designated schools, etc., must submit: ① A copy of the certificate proving that the school, etc., meets certain requirements. ② A certificate proving that the individual is a student or trainee enrolled in the course described in ①.</a:t>
                      </a:r>
                      <a:endParaRPr b="1" sz="9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875600">
                <a:tc>
                  <a:txBody>
                    <a:bodyPr/>
                    <a:lstStyle/>
                    <a:p>
                      <a:pPr indent="0" lvl="0" marL="0" marR="0" rtl="0" algn="l">
                        <a:lnSpc>
                          <a:spcPct val="150000"/>
                        </a:lnSpc>
                        <a:spcBef>
                          <a:spcPts val="0"/>
                        </a:spcBef>
                        <a:spcAft>
                          <a:spcPts val="0"/>
                        </a:spcAft>
                        <a:buClr>
                          <a:srgbClr val="000000"/>
                        </a:buClr>
                        <a:buSzPts val="900"/>
                        <a:buFont typeface="Arial"/>
                        <a:buNone/>
                      </a:pPr>
                      <a:r>
                        <a:rPr lang="ja-JP" sz="900" u="none" cap="none" strike="noStrike">
                          <a:solidFill>
                            <a:schemeClr val="dk1"/>
                          </a:solidFill>
                          <a:latin typeface="Noto Sans JP"/>
                          <a:ea typeface="Noto Sans JP"/>
                          <a:cs typeface="Noto Sans JP"/>
                          <a:sym typeface="Noto Sans JP"/>
                        </a:rPr>
                        <a:t>Those who receive spouse deduction or special spouse deduction </a:t>
                      </a:r>
                      <a:endParaRPr sz="900" u="none" cap="none" strike="noStrike">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t/>
                      </a:r>
                      <a:endParaRPr sz="9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lang="ja-JP" sz="900" u="none" cap="none" strike="noStrike">
                          <a:solidFill>
                            <a:schemeClr val="dk1"/>
                          </a:solidFill>
                          <a:latin typeface="Noto Sans JP"/>
                          <a:ea typeface="Noto Sans JP"/>
                          <a:cs typeface="Noto Sans JP"/>
                          <a:sym typeface="Noto Sans JP"/>
                        </a:rPr>
                        <a:t> Spouse income statement</a:t>
                      </a:r>
                      <a:endParaRPr b="1" sz="900" u="none" cap="none" strike="noStrike">
                        <a:solidFill>
                          <a:schemeClr val="dk1"/>
                        </a:solidFill>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8753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Noto Sans JP"/>
                          <a:ea typeface="Noto Sans JP"/>
                          <a:cs typeface="Noto Sans JP"/>
                          <a:sym typeface="Noto Sans JP"/>
                        </a:rPr>
                        <a:t>Those who have insurance</a:t>
                      </a:r>
                      <a:r>
                        <a:rPr b="1" lang="ja-JP" sz="900" u="none" cap="none" strike="noStrike">
                          <a:solidFill>
                            <a:schemeClr val="dk1"/>
                          </a:solidFill>
                          <a:latin typeface="Noto Sans JP"/>
                          <a:ea typeface="Noto Sans JP"/>
                          <a:cs typeface="Noto Sans JP"/>
                          <a:sym typeface="Noto Sans JP"/>
                        </a:rPr>
                        <a:t> </a:t>
                      </a:r>
                      <a:endParaRPr sz="9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ja-JP" sz="900" u="none" cap="none" strike="noStrike">
                          <a:solidFill>
                            <a:schemeClr val="dk1"/>
                          </a:solidFill>
                          <a:latin typeface="Noto Sans JP"/>
                          <a:ea typeface="Noto Sans JP"/>
                          <a:cs typeface="Noto Sans JP"/>
                          <a:sym typeface="Noto Sans JP"/>
                        </a:rPr>
                        <a:t>・Certificate of deduction for Life insurance premiums</a:t>
                      </a:r>
                      <a:r>
                        <a:rPr lang="ja-JP" sz="900" u="none" cap="none" strike="noStrike">
                          <a:solidFill>
                            <a:schemeClr val="accent2"/>
                          </a:solidFill>
                          <a:latin typeface="Noto Sans JP"/>
                          <a:ea typeface="Noto Sans JP"/>
                          <a:cs typeface="Noto Sans JP"/>
                          <a:sym typeface="Noto Sans JP"/>
                        </a:rPr>
                        <a:t> </a:t>
                      </a:r>
                      <a:r>
                        <a:rPr lang="ja-JP" sz="900" u="none" cap="none" strike="noStrike">
                          <a:solidFill>
                            <a:srgbClr val="FF0000"/>
                          </a:solidFill>
                          <a:latin typeface="Noto Sans JP"/>
                          <a:ea typeface="Noto Sans JP"/>
                          <a:cs typeface="Noto Sans JP"/>
                          <a:sym typeface="Noto Sans JP"/>
                        </a:rPr>
                        <a:t>*</a:t>
                      </a:r>
                      <a:endParaRPr sz="900" u="none" cap="none" strike="noStrike">
                        <a:solidFill>
                          <a:srgbClr val="FF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b="1" lang="ja-JP" sz="900" u="none" cap="none" strike="noStrike">
                          <a:solidFill>
                            <a:schemeClr val="dk1"/>
                          </a:solidFill>
                          <a:latin typeface="Noto Sans JP"/>
                          <a:ea typeface="Noto Sans JP"/>
                          <a:cs typeface="Noto Sans JP"/>
                          <a:sym typeface="Noto Sans JP"/>
                        </a:rPr>
                        <a:t>・Certificate of deduction for Damage insurance premiums</a:t>
                      </a:r>
                      <a:r>
                        <a:rPr lang="ja-JP" sz="900" u="none" cap="none" strike="noStrike">
                          <a:solidFill>
                            <a:srgbClr val="FF0000"/>
                          </a:solidFill>
                          <a:latin typeface="Noto Sans JP"/>
                          <a:ea typeface="Noto Sans JP"/>
                          <a:cs typeface="Noto Sans JP"/>
                          <a:sym typeface="Noto Sans JP"/>
                        </a:rPr>
                        <a:t> *</a:t>
                      </a:r>
                      <a:endParaRPr b="1" sz="900" u="none" cap="none" strike="noStrike">
                        <a:solidFill>
                          <a:srgbClr val="FF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b="1" lang="ja-JP" sz="900" u="none" cap="none" strike="noStrike">
                          <a:solidFill>
                            <a:schemeClr val="dk1"/>
                          </a:solidFill>
                          <a:latin typeface="Noto Sans JP"/>
                          <a:ea typeface="Noto Sans JP"/>
                          <a:cs typeface="Noto Sans JP"/>
                          <a:sym typeface="Noto Sans JP"/>
                        </a:rPr>
                        <a:t>・Certificate of deduction for Social insurance premiums(or receipt)</a:t>
                      </a:r>
                      <a:r>
                        <a:rPr lang="ja-JP" sz="900" u="none" cap="none" strike="noStrike">
                          <a:solidFill>
                            <a:schemeClr val="dk1"/>
                          </a:solidFill>
                          <a:latin typeface="Noto Sans JP"/>
                          <a:ea typeface="Noto Sans JP"/>
                          <a:cs typeface="Noto Sans JP"/>
                          <a:sym typeface="Noto Sans JP"/>
                        </a:rPr>
                        <a:t>  </a:t>
                      </a:r>
                      <a:r>
                        <a:rPr lang="ja-JP" sz="900" u="none" cap="none" strike="noStrike">
                          <a:solidFill>
                            <a:srgbClr val="FF0000"/>
                          </a:solidFill>
                          <a:latin typeface="Noto Sans JP"/>
                          <a:ea typeface="Noto Sans JP"/>
                          <a:cs typeface="Noto Sans JP"/>
                          <a:sym typeface="Noto Sans JP"/>
                        </a:rPr>
                        <a:t>*</a:t>
                      </a:r>
                      <a:endParaRPr b="1" sz="900" u="none" cap="none" strike="noStrike">
                        <a:solidFill>
                          <a:srgbClr val="FF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lang="ja-JP" sz="900" u="none" cap="none" strike="noStrike">
                          <a:latin typeface="Noto Sans JP"/>
                          <a:ea typeface="Noto Sans JP"/>
                          <a:cs typeface="Noto Sans JP"/>
                          <a:sym typeface="Noto Sans JP"/>
                        </a:rPr>
                        <a:t>　</a:t>
                      </a:r>
                      <a:r>
                        <a:rPr lang="ja-JP" sz="900" u="none" cap="none" strike="noStrike">
                          <a:solidFill>
                            <a:schemeClr val="dk1"/>
                          </a:solidFill>
                          <a:latin typeface="Noto Sans JP"/>
                          <a:ea typeface="Noto Sans JP"/>
                          <a:cs typeface="Noto Sans JP"/>
                          <a:sym typeface="Noto Sans JP"/>
                        </a:rPr>
                        <a:t> *If you are paying the National Pension Insurance premium, you must submit the original</a:t>
                      </a:r>
                      <a:endParaRPr sz="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900"/>
                        <a:buFont typeface="Arial"/>
                        <a:buNone/>
                      </a:pPr>
                      <a:r>
                        <a:rPr b="1" lang="ja-JP" sz="900" u="none" cap="none" strike="noStrike">
                          <a:solidFill>
                            <a:schemeClr val="dk1"/>
                          </a:solidFill>
                          <a:latin typeface="Noto Sans JP"/>
                          <a:ea typeface="Noto Sans JP"/>
                          <a:cs typeface="Noto Sans JP"/>
                          <a:sym typeface="Noto Sans JP"/>
                        </a:rPr>
                        <a:t>・Receipt of National Health Insurance premium</a:t>
                      </a:r>
                      <a:endParaRPr b="1" sz="9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722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Noto Sans JP"/>
                          <a:ea typeface="Noto Sans JP"/>
                          <a:cs typeface="Noto Sans JP"/>
                          <a:sym typeface="Noto Sans JP"/>
                        </a:rPr>
                        <a:t>Those who are paying premiums ( mutual aid for small businesses etc. )</a:t>
                      </a:r>
                      <a:endParaRPr sz="9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ja-JP" sz="900" u="none" cap="none" strike="noStrike">
                          <a:solidFill>
                            <a:schemeClr val="dk1"/>
                          </a:solidFill>
                          <a:latin typeface="Noto Sans JP"/>
                          <a:ea typeface="Noto Sans JP"/>
                          <a:cs typeface="Noto Sans JP"/>
                          <a:sym typeface="Noto Sans JP"/>
                        </a:rPr>
                        <a:t>Certificate of payment of premium, etc.</a:t>
                      </a:r>
                      <a:r>
                        <a:rPr lang="ja-JP" sz="900" u="none" cap="none" strike="noStrike">
                          <a:solidFill>
                            <a:srgbClr val="FF0000"/>
                          </a:solidFill>
                          <a:latin typeface="Noto Sans JP"/>
                          <a:ea typeface="Noto Sans JP"/>
                          <a:cs typeface="Noto Sans JP"/>
                          <a:sym typeface="Noto Sans JP"/>
                        </a:rPr>
                        <a:t>*</a:t>
                      </a:r>
                      <a:endParaRPr b="1" sz="900" u="none" cap="none" strike="noStrike">
                        <a:solidFill>
                          <a:srgbClr val="FF0000"/>
                        </a:solidFill>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722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Noto Sans JP"/>
                          <a:ea typeface="Noto Sans JP"/>
                          <a:cs typeface="Noto Sans JP"/>
                          <a:sym typeface="Noto Sans JP"/>
                        </a:rPr>
                        <a:t>Those who receive a mortgage deduction (after the second year)</a:t>
                      </a:r>
                      <a:endParaRPr sz="9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ja-JP" sz="900" u="none" cap="none" strike="noStrike">
                          <a:solidFill>
                            <a:schemeClr val="dk1"/>
                          </a:solidFill>
                          <a:latin typeface="Noto Sans JP"/>
                          <a:ea typeface="Noto Sans JP"/>
                          <a:cs typeface="Noto Sans JP"/>
                          <a:sym typeface="Noto Sans JP"/>
                        </a:rPr>
                        <a:t>・Special deduction report for housing loans, etc.</a:t>
                      </a:r>
                      <a:r>
                        <a:rPr lang="ja-JP" sz="900" u="none" cap="none" strike="noStrike">
                          <a:solidFill>
                            <a:srgbClr val="FF0000"/>
                          </a:solidFill>
                          <a:latin typeface="Noto Sans JP"/>
                          <a:ea typeface="Noto Sans JP"/>
                          <a:cs typeface="Noto Sans JP"/>
                          <a:sym typeface="Noto Sans JP"/>
                        </a:rPr>
                        <a:t>*</a:t>
                      </a:r>
                      <a:endParaRPr b="1" sz="900" u="none" cap="none" strike="noStrike">
                        <a:solidFill>
                          <a:srgbClr val="FF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b="1" lang="ja-JP" sz="900" u="none" cap="none" strike="noStrike">
                          <a:solidFill>
                            <a:schemeClr val="dk1"/>
                          </a:solidFill>
                          <a:latin typeface="Noto Sans JP"/>
                          <a:ea typeface="Noto Sans JP"/>
                          <a:cs typeface="Noto Sans JP"/>
                          <a:sym typeface="Noto Sans JP"/>
                        </a:rPr>
                        <a:t>・Certificate of loan balance, etc. related to housing acquisition funds</a:t>
                      </a:r>
                      <a:r>
                        <a:rPr lang="ja-JP" sz="900" u="none" cap="none" strike="noStrike">
                          <a:solidFill>
                            <a:srgbClr val="FF0000"/>
                          </a:solidFill>
                          <a:latin typeface="Noto Sans JP"/>
                          <a:ea typeface="Noto Sans JP"/>
                          <a:cs typeface="Noto Sans JP"/>
                          <a:sym typeface="Noto Sans JP"/>
                        </a:rPr>
                        <a:t>*</a:t>
                      </a:r>
                      <a:endParaRPr sz="9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1271650">
                <a:tc>
                  <a:txBody>
                    <a:bodyPr/>
                    <a:lstStyle/>
                    <a:p>
                      <a:pPr indent="0" lvl="0" marL="0" marR="0" rtl="0" algn="l">
                        <a:lnSpc>
                          <a:spcPct val="150000"/>
                        </a:lnSpc>
                        <a:spcBef>
                          <a:spcPts val="0"/>
                        </a:spcBef>
                        <a:spcAft>
                          <a:spcPts val="0"/>
                        </a:spcAft>
                        <a:buClr>
                          <a:srgbClr val="000000"/>
                        </a:buClr>
                        <a:buSzPts val="900"/>
                        <a:buFont typeface="Arial"/>
                        <a:buNone/>
                      </a:pPr>
                      <a:r>
                        <a:rPr lang="ja-JP" sz="900" u="none" cap="none" strike="noStrike">
                          <a:solidFill>
                            <a:schemeClr val="dk1"/>
                          </a:solidFill>
                          <a:latin typeface="Noto Sans JP"/>
                          <a:ea typeface="Noto Sans JP"/>
                          <a:cs typeface="Noto Sans JP"/>
                          <a:sym typeface="Noto Sans JP"/>
                        </a:rPr>
                        <a:t>Those who receive dependent deductions for relatives living abroad</a:t>
                      </a:r>
                      <a:endParaRPr sz="9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900" u="none" cap="none" strike="noStrike">
                          <a:latin typeface="Noto Sans JP"/>
                          <a:ea typeface="Noto Sans JP"/>
                          <a:cs typeface="Noto Sans JP"/>
                          <a:sym typeface="Noto Sans JP"/>
                        </a:rPr>
                        <a:t>①</a:t>
                      </a:r>
                      <a:r>
                        <a:rPr lang="ja-JP" sz="900" u="none" cap="none" strike="noStrike">
                          <a:solidFill>
                            <a:schemeClr val="dk1"/>
                          </a:solidFill>
                          <a:latin typeface="Noto Sans JP"/>
                          <a:ea typeface="Noto Sans JP"/>
                          <a:cs typeface="Noto Sans JP"/>
                          <a:sym typeface="Noto Sans JP"/>
                        </a:rPr>
                        <a:t> </a:t>
                      </a:r>
                      <a:r>
                        <a:rPr b="1" lang="ja-JP" sz="900" u="none" cap="none" strike="noStrike">
                          <a:solidFill>
                            <a:schemeClr val="dk1"/>
                          </a:solidFill>
                          <a:latin typeface="Noto Sans JP"/>
                          <a:ea typeface="Noto Sans JP"/>
                          <a:cs typeface="Noto Sans JP"/>
                          <a:sym typeface="Noto Sans JP"/>
                        </a:rPr>
                        <a:t>Documents related to relatives</a:t>
                      </a:r>
                      <a:endParaRPr b="1" sz="900" u="none" cap="none" strike="noStrike">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lang="ja-JP" sz="900" u="none" cap="none" strike="noStrike">
                          <a:latin typeface="Noto Sans JP"/>
                          <a:ea typeface="Noto Sans JP"/>
                          <a:cs typeface="Noto Sans JP"/>
                          <a:sym typeface="Noto Sans JP"/>
                        </a:rPr>
                        <a:t>（For overseas relatives of international students, in addition to “family relationship documents,” “study visa documents” are required.）</a:t>
                      </a:r>
                      <a:endParaRPr sz="900" u="none" cap="none" strike="noStrike">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lang="ja-JP" sz="900" u="none" cap="none" strike="noStrike">
                          <a:latin typeface="Noto Sans JP"/>
                          <a:ea typeface="Noto Sans JP"/>
                          <a:cs typeface="Noto Sans JP"/>
                          <a:sym typeface="Noto Sans JP"/>
                        </a:rPr>
                        <a:t>②</a:t>
                      </a:r>
                      <a:r>
                        <a:rPr b="1" lang="ja-JP" sz="900" u="none" cap="none" strike="noStrike">
                          <a:latin typeface="Noto Sans JP"/>
                          <a:ea typeface="Noto Sans JP"/>
                          <a:cs typeface="Noto Sans JP"/>
                          <a:sym typeface="Noto Sans JP"/>
                        </a:rPr>
                        <a:t>Money Transfer Documents</a:t>
                      </a:r>
                      <a:endParaRPr b="1" sz="900" u="none" cap="none" strike="noStrike">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lang="ja-JP" sz="900" u="none" cap="none" strike="noStrike">
                          <a:latin typeface="Noto Sans JP"/>
                          <a:ea typeface="Noto Sans JP"/>
                          <a:cs typeface="Noto Sans JP"/>
                          <a:sym typeface="Noto Sans JP"/>
                        </a:rPr>
                        <a:t>（When claiming the dependent deduction for an overseas relative who qualifies as “a person receiving 380,000 yen or more in payments from the taxpayer during the current year for living expenses or educational expenses,” the “380,000 Yen Remittance Documentation” must be submitted.</a:t>
                      </a:r>
                      <a:endParaRPr sz="900" u="none" cap="none" strike="noStrike">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t/>
                      </a:r>
                      <a:endParaRPr sz="900" u="none" cap="none" strike="noStrike">
                        <a:latin typeface="Noto Sans JP"/>
                        <a:ea typeface="Noto Sans JP"/>
                        <a:cs typeface="Noto Sans JP"/>
                        <a:sym typeface="Noto Sans JP"/>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
        <p:nvSpPr>
          <p:cNvPr id="183" name="Google Shape;183;g38ea13c96d8_1_68"/>
          <p:cNvSpPr txBox="1"/>
          <p:nvPr/>
        </p:nvSpPr>
        <p:spPr>
          <a:xfrm>
            <a:off x="6639825" y="4721725"/>
            <a:ext cx="3742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ja-JP" sz="1000" u="none" cap="none" strike="noStrike">
                <a:solidFill>
                  <a:schemeClr val="dk1"/>
                </a:solidFill>
                <a:highlight>
                  <a:srgbClr val="FFF2CC"/>
                </a:highlight>
                <a:latin typeface="Noto Sans JP"/>
                <a:ea typeface="Noto Sans JP"/>
                <a:cs typeface="Noto Sans JP"/>
                <a:sym typeface="Noto Sans JP"/>
              </a:rPr>
              <a:t>Documents marked with an asterisk (</a:t>
            </a:r>
            <a:r>
              <a:rPr b="1" i="0" lang="ja-JP" sz="1000" u="none" cap="none" strike="noStrike">
                <a:solidFill>
                  <a:srgbClr val="FF0000"/>
                </a:solidFill>
                <a:highlight>
                  <a:srgbClr val="FFF2CC"/>
                </a:highlight>
                <a:latin typeface="Noto Sans JP"/>
                <a:ea typeface="Noto Sans JP"/>
                <a:cs typeface="Noto Sans JP"/>
                <a:sym typeface="Noto Sans JP"/>
              </a:rPr>
              <a:t>*</a:t>
            </a:r>
            <a:r>
              <a:rPr b="1" i="0" lang="ja-JP" sz="1000" u="none" cap="none" strike="noStrike">
                <a:solidFill>
                  <a:schemeClr val="dk1"/>
                </a:solidFill>
                <a:highlight>
                  <a:srgbClr val="FFF2CC"/>
                </a:highlight>
                <a:latin typeface="Noto Sans JP"/>
                <a:ea typeface="Noto Sans JP"/>
                <a:cs typeface="Noto Sans JP"/>
                <a:sym typeface="Noto Sans JP"/>
              </a:rPr>
              <a:t>) require submission of the original.</a:t>
            </a:r>
            <a:endParaRPr b="1" i="0" sz="1000" u="none" cap="none" strike="noStrike">
              <a:solidFill>
                <a:schemeClr val="dk1"/>
              </a:solidFill>
              <a:highlight>
                <a:srgbClr val="FFF2CC"/>
              </a:highlight>
              <a:latin typeface="Noto Sans JP"/>
              <a:ea typeface="Noto Sans JP"/>
              <a:cs typeface="Noto Sans JP"/>
              <a:sym typeface="Noto Sans JP"/>
            </a:endParaRPr>
          </a:p>
        </p:txBody>
      </p:sp>
      <p:sp>
        <p:nvSpPr>
          <p:cNvPr id="184" name="Google Shape;184;g38ea13c96d8_1_68"/>
          <p:cNvSpPr/>
          <p:nvPr/>
        </p:nvSpPr>
        <p:spPr>
          <a:xfrm>
            <a:off x="2692400" y="3276600"/>
            <a:ext cx="3556000" cy="316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85" name="Google Shape;185;g38ea13c96d8_1_68"/>
          <p:cNvSpPr/>
          <p:nvPr/>
        </p:nvSpPr>
        <p:spPr>
          <a:xfrm>
            <a:off x="6680725" y="2136700"/>
            <a:ext cx="3069900" cy="1306500"/>
          </a:xfrm>
          <a:prstGeom prst="wedgeRectCallout">
            <a:avLst>
              <a:gd fmla="val -55167" name="adj1"/>
              <a:gd fmla="val 6284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38ea13c96d8_1_68"/>
          <p:cNvSpPr txBox="1"/>
          <p:nvPr/>
        </p:nvSpPr>
        <p:spPr>
          <a:xfrm>
            <a:off x="6680725" y="2136575"/>
            <a:ext cx="3069900" cy="130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FF0000"/>
                </a:solidFill>
                <a:latin typeface="Noto Sans JP"/>
                <a:ea typeface="Noto Sans JP"/>
                <a:cs typeface="Noto Sans JP"/>
                <a:sym typeface="Noto Sans JP"/>
              </a:rPr>
              <a:t>These two types</a:t>
            </a:r>
            <a:endParaRPr b="1" i="0" sz="1100" u="none" cap="none" strike="noStrike">
              <a:solidFill>
                <a:srgbClr val="FF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FF0000"/>
                </a:solidFill>
                <a:latin typeface="Noto Sans JP"/>
                <a:ea typeface="Noto Sans JP"/>
                <a:cs typeface="Noto Sans JP"/>
                <a:sym typeface="Noto Sans JP"/>
              </a:rPr>
              <a:t>can be filed using an electronic deduction certificate.</a:t>
            </a:r>
            <a:endParaRPr b="1" i="0" sz="1100" u="none" cap="none" strike="noStrike">
              <a:solidFill>
                <a:srgbClr val="FF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FF0000"/>
                </a:solidFill>
                <a:latin typeface="Noto Sans JP"/>
                <a:ea typeface="Noto Sans JP"/>
                <a:cs typeface="Noto Sans JP"/>
                <a:sym typeface="Noto Sans JP"/>
              </a:rPr>
              <a:t>When submitting via electronic deduction certificate, submission of the original document is generally not required.</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795d77d5bc_0_170"/>
          <p:cNvSpPr/>
          <p:nvPr/>
        </p:nvSpPr>
        <p:spPr>
          <a:xfrm>
            <a:off x="3390875" y="1145950"/>
            <a:ext cx="6464400" cy="4929900"/>
          </a:xfrm>
          <a:prstGeom prst="roundRect">
            <a:avLst>
              <a:gd fmla="val 2702"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1795d77d5bc_0_170"/>
          <p:cNvSpPr/>
          <p:nvPr/>
        </p:nvSpPr>
        <p:spPr>
          <a:xfrm>
            <a:off x="88775" y="1145950"/>
            <a:ext cx="3343200" cy="4929900"/>
          </a:xfrm>
          <a:prstGeom prst="roundRect">
            <a:avLst>
              <a:gd fmla="val 2702"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3" name="Google Shape;193;g1795d77d5bc_0_170"/>
          <p:cNvPicPr preferRelativeResize="0"/>
          <p:nvPr/>
        </p:nvPicPr>
        <p:blipFill rotWithShape="1">
          <a:blip r:embed="rId3">
            <a:alphaModFix/>
          </a:blip>
          <a:srcRect b="0" l="0" r="0" t="0"/>
          <a:stretch/>
        </p:blipFill>
        <p:spPr>
          <a:xfrm>
            <a:off x="79600" y="1851938"/>
            <a:ext cx="3250938" cy="2233265"/>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48235"/>
              </a:srgbClr>
            </a:outerShdw>
          </a:effectLst>
        </p:spPr>
      </p:pic>
      <p:pic>
        <p:nvPicPr>
          <p:cNvPr id="194" name="Google Shape;194;g1795d77d5bc_0_170"/>
          <p:cNvPicPr preferRelativeResize="0"/>
          <p:nvPr/>
        </p:nvPicPr>
        <p:blipFill rotWithShape="1">
          <a:blip r:embed="rId4">
            <a:alphaModFix/>
          </a:blip>
          <a:srcRect b="0" l="0" r="0" t="0"/>
          <a:stretch/>
        </p:blipFill>
        <p:spPr>
          <a:xfrm>
            <a:off x="3431876" y="1851950"/>
            <a:ext cx="3141546" cy="2233261"/>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48235"/>
              </a:srgbClr>
            </a:outerShdw>
          </a:effectLst>
        </p:spPr>
      </p:pic>
      <p:pic>
        <p:nvPicPr>
          <p:cNvPr id="195" name="Google Shape;195;g1795d77d5bc_0_170"/>
          <p:cNvPicPr preferRelativeResize="0"/>
          <p:nvPr/>
        </p:nvPicPr>
        <p:blipFill rotWithShape="1">
          <a:blip r:embed="rId5">
            <a:alphaModFix/>
          </a:blip>
          <a:srcRect b="0" l="0" r="0" t="0"/>
          <a:stretch/>
        </p:blipFill>
        <p:spPr>
          <a:xfrm>
            <a:off x="6674744" y="1875920"/>
            <a:ext cx="3141557" cy="2185317"/>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48235"/>
              </a:srgbClr>
            </a:outerShdw>
          </a:effectLst>
        </p:spPr>
      </p:pic>
      <p:sp>
        <p:nvSpPr>
          <p:cNvPr id="196" name="Google Shape;196;g1795d77d5bc_0_170"/>
          <p:cNvSpPr/>
          <p:nvPr/>
        </p:nvSpPr>
        <p:spPr>
          <a:xfrm>
            <a:off x="299569" y="2438400"/>
            <a:ext cx="2811000" cy="1108500"/>
          </a:xfrm>
          <a:prstGeom prst="roundRect">
            <a:avLst>
              <a:gd fmla="val 16667" name="adj"/>
            </a:avLst>
          </a:prstGeom>
          <a:solidFill>
            <a:srgbClr val="AFD5FF"/>
          </a:solidFill>
          <a:ln cap="flat" cmpd="sng" w="9525">
            <a:solidFill>
              <a:schemeClr val="lt1"/>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106650" lIns="106650" spcFirstLastPara="1" rIns="106650" wrap="square" tIns="106650">
            <a:noAutofit/>
          </a:bodyPr>
          <a:lstStyle/>
          <a:p>
            <a:pPr indent="0" lvl="0" marL="0" marR="0" rtl="0" algn="ctr">
              <a:lnSpc>
                <a:spcPct val="100000"/>
              </a:lnSpc>
              <a:spcBef>
                <a:spcPts val="0"/>
              </a:spcBef>
              <a:spcAft>
                <a:spcPts val="0"/>
              </a:spcAft>
              <a:buClr>
                <a:schemeClr val="dk1"/>
              </a:buClr>
              <a:buSzPts val="1300"/>
              <a:buFont typeface="Arial"/>
              <a:buNone/>
            </a:pPr>
            <a:r>
              <a:rPr b="0" i="0" lang="ja-JP" sz="1600" u="none" cap="none" strike="noStrike">
                <a:solidFill>
                  <a:srgbClr val="000000"/>
                </a:solidFill>
                <a:latin typeface="Noto Sans JP"/>
                <a:ea typeface="Noto Sans JP"/>
                <a:cs typeface="Noto Sans JP"/>
                <a:sym typeface="Noto Sans JP"/>
              </a:rPr>
              <a:t>Dependent Deduction (Change) Declaration Form for Current Year and Next Year (2 Copies)</a:t>
            </a:r>
            <a:endParaRPr b="0" i="0" sz="1600" u="none" cap="none" strike="noStrike">
              <a:solidFill>
                <a:schemeClr val="dk1"/>
              </a:solidFill>
              <a:latin typeface="Noto Sans JP"/>
              <a:ea typeface="Noto Sans JP"/>
              <a:cs typeface="Noto Sans JP"/>
              <a:sym typeface="Noto Sans JP"/>
            </a:endParaRPr>
          </a:p>
        </p:txBody>
      </p:sp>
      <p:sp>
        <p:nvSpPr>
          <p:cNvPr id="197" name="Google Shape;197;g1795d77d5bc_0_170"/>
          <p:cNvSpPr/>
          <p:nvPr/>
        </p:nvSpPr>
        <p:spPr>
          <a:xfrm>
            <a:off x="3776699" y="2652163"/>
            <a:ext cx="2451900" cy="702900"/>
          </a:xfrm>
          <a:prstGeom prst="roundRect">
            <a:avLst>
              <a:gd fmla="val 16667" name="adj"/>
            </a:avLst>
          </a:prstGeom>
          <a:solidFill>
            <a:srgbClr val="AFD5FF"/>
          </a:solidFill>
          <a:ln cap="flat" cmpd="sng" w="9525">
            <a:solidFill>
              <a:schemeClr val="lt1"/>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106650" lIns="106650" spcFirstLastPara="1" rIns="106650" wrap="square" tIns="106650">
            <a:no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Noto Sans JP"/>
                <a:ea typeface="Noto Sans JP"/>
                <a:cs typeface="Noto Sans JP"/>
                <a:sym typeface="Noto Sans JP"/>
              </a:rPr>
              <a:t>Base / Distribution / Special / Office</a:t>
            </a:r>
            <a:endParaRPr b="0" i="0" sz="1600" u="none" cap="none" strike="noStrike">
              <a:solidFill>
                <a:srgbClr val="000000"/>
              </a:solidFill>
              <a:latin typeface="Noto Sans JP"/>
              <a:ea typeface="Noto Sans JP"/>
              <a:cs typeface="Noto Sans JP"/>
              <a:sym typeface="Noto Sans JP"/>
            </a:endParaRPr>
          </a:p>
        </p:txBody>
      </p:sp>
      <p:sp>
        <p:nvSpPr>
          <p:cNvPr id="198" name="Google Shape;198;g1795d77d5bc_0_170"/>
          <p:cNvSpPr/>
          <p:nvPr/>
        </p:nvSpPr>
        <p:spPr>
          <a:xfrm>
            <a:off x="7019572" y="2631963"/>
            <a:ext cx="2451900" cy="702900"/>
          </a:xfrm>
          <a:prstGeom prst="roundRect">
            <a:avLst>
              <a:gd fmla="val 16667" name="adj"/>
            </a:avLst>
          </a:prstGeom>
          <a:solidFill>
            <a:srgbClr val="AFD5FF"/>
          </a:solidFill>
          <a:ln cap="flat" cmpd="sng" w="9525">
            <a:solidFill>
              <a:schemeClr val="lt1"/>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106650" lIns="106650" spcFirstLastPara="1" rIns="106650" wrap="square" tIns="106650">
            <a:no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Premium Deduction Declaration Form</a:t>
            </a:r>
            <a:endParaRPr b="0" i="0" sz="1600" u="none" cap="none" strike="noStrike">
              <a:solidFill>
                <a:srgbClr val="000000"/>
              </a:solidFill>
              <a:latin typeface="Noto Sans JP"/>
              <a:ea typeface="Noto Sans JP"/>
              <a:cs typeface="Noto Sans JP"/>
              <a:sym typeface="Noto Sans JP"/>
            </a:endParaRPr>
          </a:p>
        </p:txBody>
      </p:sp>
      <p:sp>
        <p:nvSpPr>
          <p:cNvPr id="199" name="Google Shape;199;g1795d77d5bc_0_170"/>
          <p:cNvSpPr txBox="1"/>
          <p:nvPr/>
        </p:nvSpPr>
        <p:spPr>
          <a:xfrm>
            <a:off x="315325" y="300750"/>
            <a:ext cx="77838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Noto Sans JP"/>
                <a:ea typeface="Noto Sans JP"/>
                <a:cs typeface="Noto Sans JP"/>
                <a:sym typeface="Noto Sans JP"/>
              </a:rPr>
              <a:t>Documents Required for Year-end Tax Adjustments</a:t>
            </a:r>
            <a:endParaRPr b="1" i="0" sz="2300" u="none" cap="none" strike="noStrike">
              <a:solidFill>
                <a:schemeClr val="dk2"/>
              </a:solidFill>
              <a:latin typeface="Noto Sans JP"/>
              <a:ea typeface="Noto Sans JP"/>
              <a:cs typeface="Noto Sans JP"/>
              <a:sym typeface="Noto Sans JP"/>
            </a:endParaRPr>
          </a:p>
        </p:txBody>
      </p:sp>
      <p:sp>
        <p:nvSpPr>
          <p:cNvPr id="200" name="Google Shape;200;g1795d77d5bc_0_170"/>
          <p:cNvSpPr/>
          <p:nvPr/>
        </p:nvSpPr>
        <p:spPr>
          <a:xfrm>
            <a:off x="184400" y="1219475"/>
            <a:ext cx="3101100" cy="554100"/>
          </a:xfrm>
          <a:prstGeom prst="roundRect">
            <a:avLst>
              <a:gd fmla="val 23412"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1795d77d5bc_0_170"/>
          <p:cNvSpPr txBox="1"/>
          <p:nvPr/>
        </p:nvSpPr>
        <p:spPr>
          <a:xfrm>
            <a:off x="284925" y="1222400"/>
            <a:ext cx="3343200" cy="554100"/>
          </a:xfrm>
          <a:prstGeom prst="rect">
            <a:avLst/>
          </a:prstGeom>
          <a:noFill/>
          <a:ln>
            <a:noFill/>
          </a:ln>
        </p:spPr>
        <p:txBody>
          <a:bodyPr anchorCtr="0" anchor="t" bIns="106650" lIns="106650" spcFirstLastPara="1" rIns="106650" wrap="square" tIns="106650">
            <a:spAutoFit/>
          </a:bodyPr>
          <a:lstStyle/>
          <a:p>
            <a:pPr indent="0" lvl="0" marL="0" marR="0" rtl="0" algn="l">
              <a:lnSpc>
                <a:spcPct val="100000"/>
              </a:lnSpc>
              <a:spcBef>
                <a:spcPts val="0"/>
              </a:spcBef>
              <a:spcAft>
                <a:spcPts val="0"/>
              </a:spcAft>
              <a:buClr>
                <a:srgbClr val="000000"/>
              </a:buClr>
              <a:buSzPts val="1200"/>
              <a:buFont typeface="Arial"/>
              <a:buNone/>
            </a:pPr>
            <a:r>
              <a:rPr b="1" i="0" lang="ja-JP" sz="1100" u="none" cap="none" strike="noStrike">
                <a:solidFill>
                  <a:srgbClr val="1C4587"/>
                </a:solidFill>
                <a:latin typeface="Noto Sans JP"/>
                <a:ea typeface="Noto Sans JP"/>
                <a:cs typeface="Noto Sans JP"/>
                <a:sym typeface="Noto Sans JP"/>
              </a:rPr>
              <a:t>▼</a:t>
            </a:r>
            <a:r>
              <a:rPr b="1" i="0" lang="ja-JP" sz="1100" u="none" cap="none" strike="noStrike">
                <a:solidFill>
                  <a:srgbClr val="0B5394"/>
                </a:solidFill>
                <a:latin typeface="Noto Sans JP"/>
                <a:ea typeface="Noto Sans JP"/>
                <a:cs typeface="Noto Sans JP"/>
                <a:sym typeface="Noto Sans JP"/>
              </a:rPr>
              <a:t>Documents required by law to be submitted</a:t>
            </a:r>
            <a:endParaRPr b="1" i="0" sz="1100" u="none" cap="none" strike="noStrike">
              <a:solidFill>
                <a:srgbClr val="0B5394"/>
              </a:solidFill>
              <a:latin typeface="Noto Sans JP"/>
              <a:ea typeface="Noto Sans JP"/>
              <a:cs typeface="Noto Sans JP"/>
              <a:sym typeface="Noto Sans JP"/>
            </a:endParaRPr>
          </a:p>
        </p:txBody>
      </p:sp>
      <p:sp>
        <p:nvSpPr>
          <p:cNvPr id="202" name="Google Shape;202;g1795d77d5bc_0_170"/>
          <p:cNvSpPr/>
          <p:nvPr/>
        </p:nvSpPr>
        <p:spPr>
          <a:xfrm>
            <a:off x="4177775" y="1247225"/>
            <a:ext cx="4429200" cy="554100"/>
          </a:xfrm>
          <a:prstGeom prst="roundRect">
            <a:avLst>
              <a:gd fmla="val 2578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1795d77d5bc_0_170"/>
          <p:cNvSpPr txBox="1"/>
          <p:nvPr/>
        </p:nvSpPr>
        <p:spPr>
          <a:xfrm>
            <a:off x="4669900" y="1247225"/>
            <a:ext cx="3603000" cy="554100"/>
          </a:xfrm>
          <a:prstGeom prst="rect">
            <a:avLst/>
          </a:prstGeom>
          <a:noFill/>
          <a:ln>
            <a:noFill/>
          </a:ln>
        </p:spPr>
        <p:txBody>
          <a:bodyPr anchorCtr="0" anchor="t" bIns="106650" lIns="106650" spcFirstLastPara="1" rIns="106650" wrap="square" tIns="106650">
            <a:spAutoFit/>
          </a:bodyPr>
          <a:lstStyle/>
          <a:p>
            <a:pPr indent="0" lvl="0" marL="0" marR="0" rtl="0" algn="l">
              <a:lnSpc>
                <a:spcPct val="100000"/>
              </a:lnSpc>
              <a:spcBef>
                <a:spcPts val="0"/>
              </a:spcBef>
              <a:spcAft>
                <a:spcPts val="0"/>
              </a:spcAft>
              <a:buClr>
                <a:srgbClr val="000000"/>
              </a:buClr>
              <a:buSzPts val="1200"/>
              <a:buFont typeface="Arial"/>
              <a:buNone/>
            </a:pPr>
            <a:r>
              <a:rPr b="1" i="0" lang="ja-JP" sz="1100" u="none" cap="none" strike="noStrike">
                <a:solidFill>
                  <a:srgbClr val="0B5394"/>
                </a:solidFill>
                <a:latin typeface="Noto Sans JP"/>
                <a:ea typeface="Noto Sans JP"/>
                <a:cs typeface="Noto Sans JP"/>
                <a:sym typeface="Noto Sans JP"/>
              </a:rPr>
              <a:t>▼Documents that must be submitted to receive the deduction</a:t>
            </a:r>
            <a:endParaRPr b="1" i="0" sz="1100" u="none" cap="none" strike="noStrike">
              <a:solidFill>
                <a:srgbClr val="0B5394"/>
              </a:solidFill>
              <a:latin typeface="Noto Sans JP"/>
              <a:ea typeface="Noto Sans JP"/>
              <a:cs typeface="Noto Sans JP"/>
              <a:sym typeface="Noto Sans JP"/>
            </a:endParaRPr>
          </a:p>
        </p:txBody>
      </p:sp>
      <p:sp>
        <p:nvSpPr>
          <p:cNvPr id="204" name="Google Shape;204;g1795d77d5bc_0_170"/>
          <p:cNvSpPr/>
          <p:nvPr/>
        </p:nvSpPr>
        <p:spPr>
          <a:xfrm>
            <a:off x="209825" y="4246875"/>
            <a:ext cx="3101100" cy="1632300"/>
          </a:xfrm>
          <a:prstGeom prst="roundRect">
            <a:avLst>
              <a:gd fmla="val 1032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1795d77d5bc_0_170"/>
          <p:cNvSpPr txBox="1"/>
          <p:nvPr/>
        </p:nvSpPr>
        <p:spPr>
          <a:xfrm>
            <a:off x="619100" y="4446625"/>
            <a:ext cx="2897100" cy="1308300"/>
          </a:xfrm>
          <a:prstGeom prst="rect">
            <a:avLst/>
          </a:prstGeom>
          <a:noFill/>
          <a:ln>
            <a:noFill/>
          </a:ln>
        </p:spPr>
        <p:txBody>
          <a:bodyPr anchorCtr="0" anchor="t" bIns="106650" lIns="106650" spcFirstLastPara="1" rIns="106650" wrap="square" tIns="10665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Spouse information</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dependent relatives</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persons with disabilities / Working students, etc.</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Noto Sans JP"/>
              <a:ea typeface="Noto Sans JP"/>
              <a:cs typeface="Noto Sans JP"/>
              <a:sym typeface="Noto Sans JP"/>
            </a:endParaRPr>
          </a:p>
        </p:txBody>
      </p:sp>
      <p:sp>
        <p:nvSpPr>
          <p:cNvPr id="206" name="Google Shape;206;g1795d77d5bc_0_170"/>
          <p:cNvSpPr/>
          <p:nvPr/>
        </p:nvSpPr>
        <p:spPr>
          <a:xfrm>
            <a:off x="3776700" y="4246950"/>
            <a:ext cx="2329800" cy="1632300"/>
          </a:xfrm>
          <a:prstGeom prst="roundRect">
            <a:avLst>
              <a:gd fmla="val 1032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1795d77d5bc_0_170"/>
          <p:cNvSpPr txBox="1"/>
          <p:nvPr/>
        </p:nvSpPr>
        <p:spPr>
          <a:xfrm>
            <a:off x="3860350" y="4326325"/>
            <a:ext cx="2266500" cy="1739400"/>
          </a:xfrm>
          <a:prstGeom prst="rect">
            <a:avLst/>
          </a:prstGeom>
          <a:noFill/>
          <a:ln>
            <a:noFill/>
          </a:ln>
        </p:spPr>
        <p:txBody>
          <a:bodyPr anchorCtr="0" anchor="t" bIns="106650" lIns="106650" spcFirstLastPara="1" rIns="106650" wrap="square" tIns="10665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Individual's income and earnings</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Spouse's income and earnings</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Relative' income and earnings, etc.</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Noto Sans JP"/>
              <a:ea typeface="Noto Sans JP"/>
              <a:cs typeface="Noto Sans JP"/>
              <a:sym typeface="Noto Sans JP"/>
            </a:endParaRPr>
          </a:p>
        </p:txBody>
      </p:sp>
      <p:sp>
        <p:nvSpPr>
          <p:cNvPr id="208" name="Google Shape;208;g1795d77d5bc_0_170"/>
          <p:cNvSpPr/>
          <p:nvPr/>
        </p:nvSpPr>
        <p:spPr>
          <a:xfrm>
            <a:off x="7017095" y="4246950"/>
            <a:ext cx="2329800" cy="1632300"/>
          </a:xfrm>
          <a:prstGeom prst="roundRect">
            <a:avLst>
              <a:gd fmla="val 1032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1795d77d5bc_0_170"/>
          <p:cNvSpPr txBox="1"/>
          <p:nvPr/>
        </p:nvSpPr>
        <p:spPr>
          <a:xfrm>
            <a:off x="7017097" y="4302608"/>
            <a:ext cx="2889600" cy="1293000"/>
          </a:xfrm>
          <a:prstGeom prst="rect">
            <a:avLst/>
          </a:prstGeom>
          <a:noFill/>
          <a:ln>
            <a:noFill/>
          </a:ln>
        </p:spPr>
        <p:txBody>
          <a:bodyPr anchorCtr="0" anchor="t" bIns="106650" lIns="106650" spcFirstLastPara="1" rIns="106650" wrap="square" tIns="10665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Life insurance premiums</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Earthquake insurance premiums</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iDeCo contributions, etc.</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500"/>
              <a:buFont typeface="Arial"/>
              <a:buNone/>
            </a:pPr>
            <a:r>
              <a:t/>
            </a:r>
            <a:endParaRPr b="0" i="0" sz="1400" u="none" cap="none" strike="noStrike">
              <a:solidFill>
                <a:srgbClr val="000000"/>
              </a:solidFill>
              <a:latin typeface="Noto Sans JP"/>
              <a:ea typeface="Noto Sans JP"/>
              <a:cs typeface="Noto Sans JP"/>
              <a:sym typeface="Noto Sans JP"/>
            </a:endParaRPr>
          </a:p>
        </p:txBody>
      </p:sp>
      <p:sp>
        <p:nvSpPr>
          <p:cNvPr id="210" name="Google Shape;210;g1795d77d5bc_0_170"/>
          <p:cNvSpPr txBox="1"/>
          <p:nvPr/>
        </p:nvSpPr>
        <p:spPr>
          <a:xfrm>
            <a:off x="98074" y="1839275"/>
            <a:ext cx="3216600" cy="507900"/>
          </a:xfrm>
          <a:prstGeom prst="rect">
            <a:avLst/>
          </a:prstGeom>
          <a:noFill/>
          <a:ln>
            <a:noFill/>
          </a:ln>
        </p:spPr>
        <p:txBody>
          <a:bodyPr anchorCtr="0" anchor="t" bIns="106650" lIns="106650" spcFirstLastPara="1" rIns="106650" wrap="square" tIns="106650">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1C4587"/>
                </a:solidFill>
                <a:highlight>
                  <a:schemeClr val="lt1"/>
                </a:highlight>
                <a:latin typeface="Arial"/>
                <a:ea typeface="Arial"/>
                <a:cs typeface="Arial"/>
                <a:sym typeface="Arial"/>
              </a:rPr>
              <a:t>(1)(2)</a:t>
            </a:r>
            <a:endParaRPr b="1" i="0" sz="1900" u="none" cap="none" strike="noStrike">
              <a:solidFill>
                <a:srgbClr val="1C4587"/>
              </a:solidFill>
              <a:highlight>
                <a:schemeClr val="lt1"/>
              </a:highlight>
              <a:latin typeface="Arial"/>
              <a:ea typeface="Arial"/>
              <a:cs typeface="Arial"/>
              <a:sym typeface="Arial"/>
            </a:endParaRPr>
          </a:p>
        </p:txBody>
      </p:sp>
      <p:sp>
        <p:nvSpPr>
          <p:cNvPr id="211" name="Google Shape;211;g1795d77d5bc_0_170"/>
          <p:cNvSpPr txBox="1"/>
          <p:nvPr/>
        </p:nvSpPr>
        <p:spPr>
          <a:xfrm>
            <a:off x="3450874" y="1839275"/>
            <a:ext cx="3216600" cy="507900"/>
          </a:xfrm>
          <a:prstGeom prst="rect">
            <a:avLst/>
          </a:prstGeom>
          <a:noFill/>
          <a:ln>
            <a:noFill/>
          </a:ln>
        </p:spPr>
        <p:txBody>
          <a:bodyPr anchorCtr="0" anchor="t" bIns="106650" lIns="106650" spcFirstLastPara="1" rIns="106650" wrap="square" tIns="106650">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1C4587"/>
                </a:solidFill>
                <a:highlight>
                  <a:schemeClr val="lt1"/>
                </a:highlight>
                <a:latin typeface="Arial"/>
                <a:ea typeface="Arial"/>
                <a:cs typeface="Arial"/>
                <a:sym typeface="Arial"/>
              </a:rPr>
              <a:t>(3)</a:t>
            </a:r>
            <a:endParaRPr b="1" i="0" sz="1900" u="none" cap="none" strike="noStrike">
              <a:solidFill>
                <a:srgbClr val="1C4587"/>
              </a:solidFill>
              <a:highlight>
                <a:schemeClr val="lt1"/>
              </a:highlight>
              <a:latin typeface="Arial"/>
              <a:ea typeface="Arial"/>
              <a:cs typeface="Arial"/>
              <a:sym typeface="Arial"/>
            </a:endParaRPr>
          </a:p>
        </p:txBody>
      </p:sp>
      <p:sp>
        <p:nvSpPr>
          <p:cNvPr id="212" name="Google Shape;212;g1795d77d5bc_0_170"/>
          <p:cNvSpPr txBox="1"/>
          <p:nvPr/>
        </p:nvSpPr>
        <p:spPr>
          <a:xfrm>
            <a:off x="6727474" y="1839275"/>
            <a:ext cx="3216600" cy="507900"/>
          </a:xfrm>
          <a:prstGeom prst="rect">
            <a:avLst/>
          </a:prstGeom>
          <a:noFill/>
          <a:ln>
            <a:noFill/>
          </a:ln>
        </p:spPr>
        <p:txBody>
          <a:bodyPr anchorCtr="0" anchor="t" bIns="106650" lIns="106650" spcFirstLastPara="1" rIns="106650" wrap="square" tIns="106650">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1C4587"/>
                </a:solidFill>
                <a:highlight>
                  <a:schemeClr val="lt1"/>
                </a:highlight>
                <a:latin typeface="Arial"/>
                <a:ea typeface="Arial"/>
                <a:cs typeface="Arial"/>
                <a:sym typeface="Arial"/>
              </a:rPr>
              <a:t>(4)</a:t>
            </a:r>
            <a:endParaRPr b="1" i="0" sz="1900" u="none" cap="none" strike="noStrike">
              <a:solidFill>
                <a:srgbClr val="1C4587"/>
              </a:solidFill>
              <a:highlight>
                <a:schemeClr val="lt1"/>
              </a:highlight>
              <a:latin typeface="Arial"/>
              <a:ea typeface="Arial"/>
              <a:cs typeface="Arial"/>
              <a:sym typeface="Arial"/>
            </a:endParaRPr>
          </a:p>
        </p:txBody>
      </p:sp>
      <p:sp>
        <p:nvSpPr>
          <p:cNvPr id="213" name="Google Shape;213;g1795d77d5bc_0_17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1795d77d5bc_0_14"/>
          <p:cNvPicPr preferRelativeResize="0"/>
          <p:nvPr/>
        </p:nvPicPr>
        <p:blipFill rotWithShape="1">
          <a:blip r:embed="rId3">
            <a:alphaModFix/>
          </a:blip>
          <a:srcRect b="0" l="537" r="0" t="0"/>
          <a:stretch/>
        </p:blipFill>
        <p:spPr>
          <a:xfrm>
            <a:off x="817375" y="728800"/>
            <a:ext cx="8271251" cy="5858326"/>
          </a:xfrm>
          <a:prstGeom prst="rect">
            <a:avLst/>
          </a:prstGeom>
          <a:noFill/>
          <a:ln>
            <a:noFill/>
          </a:ln>
        </p:spPr>
      </p:pic>
      <p:sp>
        <p:nvSpPr>
          <p:cNvPr id="219" name="Google Shape;219;g1795d77d5bc_0_14"/>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220" name="Google Shape;220;g1795d77d5bc_0_14"/>
          <p:cNvSpPr txBox="1"/>
          <p:nvPr/>
        </p:nvSpPr>
        <p:spPr>
          <a:xfrm>
            <a:off x="184675" y="0"/>
            <a:ext cx="7877100" cy="6594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100" u="none" cap="none" strike="noStrike">
                <a:solidFill>
                  <a:schemeClr val="dk2"/>
                </a:solidFill>
                <a:latin typeface="Noto Sans JP"/>
                <a:ea typeface="Noto Sans JP"/>
                <a:cs typeface="Noto Sans JP"/>
                <a:sym typeface="Noto Sans JP"/>
              </a:rPr>
              <a:t>(1) Year 2025 Declaration Form for Dependent Deductions, etc. (Change) for Salaried Employees</a:t>
            </a:r>
            <a:endParaRPr b="1" i="0" sz="2100" u="none" cap="none" strike="noStrike">
              <a:solidFill>
                <a:schemeClr val="dk2"/>
              </a:solidFill>
              <a:latin typeface="Noto Sans JP"/>
              <a:ea typeface="Noto Sans JP"/>
              <a:cs typeface="Noto Sans JP"/>
              <a:sym typeface="Noto Sans JP"/>
            </a:endParaRPr>
          </a:p>
        </p:txBody>
      </p:sp>
      <p:sp>
        <p:nvSpPr>
          <p:cNvPr id="221" name="Google Shape;221;g1795d77d5bc_0_14"/>
          <p:cNvSpPr/>
          <p:nvPr/>
        </p:nvSpPr>
        <p:spPr>
          <a:xfrm>
            <a:off x="4843702" y="3289396"/>
            <a:ext cx="217200" cy="279300"/>
          </a:xfrm>
          <a:prstGeom prst="rect">
            <a:avLst/>
          </a:prstGeom>
          <a:noFill/>
          <a:ln>
            <a:noFill/>
          </a:ln>
        </p:spPr>
        <p:txBody>
          <a:bodyPr anchorCtr="0" anchor="t" bIns="42050" lIns="84125" spcFirstLastPara="1" rIns="84125" wrap="square" tIns="42050">
            <a:noAutofit/>
          </a:bodyPr>
          <a:lstStyle/>
          <a:p>
            <a:pPr indent="0" lvl="0" marL="0" marR="0" rtl="0" algn="l">
              <a:lnSpc>
                <a:spcPct val="10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p:txBody>
      </p:sp>
      <p:sp>
        <p:nvSpPr>
          <p:cNvPr id="222" name="Google Shape;222;g1795d77d5bc_0_14"/>
          <p:cNvSpPr/>
          <p:nvPr/>
        </p:nvSpPr>
        <p:spPr>
          <a:xfrm>
            <a:off x="4962650" y="5222300"/>
            <a:ext cx="4737000" cy="1267500"/>
          </a:xfrm>
          <a:prstGeom prst="roundRect">
            <a:avLst>
              <a:gd fmla="val 10327" name="adj"/>
            </a:avLst>
          </a:prstGeom>
          <a:solidFill>
            <a:srgbClr val="AFD5FF"/>
          </a:solidFill>
          <a:ln cap="flat" cmpd="sng" w="9525">
            <a:solidFill>
              <a:schemeClr val="lt1"/>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3" name="Google Shape;223;g1795d77d5bc_0_14"/>
          <p:cNvSpPr txBox="1"/>
          <p:nvPr/>
        </p:nvSpPr>
        <p:spPr>
          <a:xfrm>
            <a:off x="4962651" y="5222300"/>
            <a:ext cx="5203800" cy="1616100"/>
          </a:xfrm>
          <a:prstGeom prst="rect">
            <a:avLst/>
          </a:prstGeom>
          <a:noFill/>
          <a:ln>
            <a:noFill/>
          </a:ln>
        </p:spPr>
        <p:txBody>
          <a:bodyPr anchorCtr="0" anchor="t" bIns="106650" lIns="106650" spcFirstLastPara="1" rIns="106650" wrap="square" tIns="106650">
            <a:sp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Spouse information</a:t>
            </a:r>
            <a:endParaRPr b="0" i="0" sz="18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dependent relatives</a:t>
            </a:r>
            <a:endParaRPr b="0" i="0" sz="18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persons with disabilities, Working students, etc.</a:t>
            </a:r>
            <a:endParaRPr b="0" i="0" sz="18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Noto Sans JP"/>
              <a:ea typeface="Noto Sans JP"/>
              <a:cs typeface="Noto Sans JP"/>
              <a:sym typeface="Noto Sans JP"/>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g1795d77d5bc_0_22"/>
          <p:cNvPicPr preferRelativeResize="0"/>
          <p:nvPr/>
        </p:nvPicPr>
        <p:blipFill rotWithShape="1">
          <a:blip r:embed="rId3">
            <a:alphaModFix/>
          </a:blip>
          <a:srcRect b="0" l="0" r="0" t="0"/>
          <a:stretch/>
        </p:blipFill>
        <p:spPr>
          <a:xfrm>
            <a:off x="800875" y="758550"/>
            <a:ext cx="8304250" cy="5846999"/>
          </a:xfrm>
          <a:prstGeom prst="rect">
            <a:avLst/>
          </a:prstGeom>
          <a:noFill/>
          <a:ln>
            <a:noFill/>
          </a:ln>
        </p:spPr>
      </p:pic>
      <p:sp>
        <p:nvSpPr>
          <p:cNvPr id="229" name="Google Shape;229;g1795d77d5bc_0_22"/>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230" name="Google Shape;230;g1795d77d5bc_0_22"/>
          <p:cNvSpPr txBox="1"/>
          <p:nvPr/>
        </p:nvSpPr>
        <p:spPr>
          <a:xfrm>
            <a:off x="194025" y="0"/>
            <a:ext cx="7649400" cy="1197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100" u="none" cap="none" strike="noStrike">
                <a:solidFill>
                  <a:schemeClr val="dk2"/>
                </a:solidFill>
                <a:latin typeface="Noto Sans JP"/>
                <a:ea typeface="Noto Sans JP"/>
                <a:cs typeface="Noto Sans JP"/>
                <a:sym typeface="Noto Sans JP"/>
              </a:rPr>
              <a:t>(2) Year 2026 Declaration Form for Dependent Deductions, etc. (Change) for Salaried Employees</a:t>
            </a:r>
            <a:endParaRPr b="1" i="0" sz="2100" u="none" cap="none" strike="noStrike">
              <a:solidFill>
                <a:schemeClr val="dk2"/>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300"/>
              <a:buFont typeface="Arial"/>
              <a:buNone/>
            </a:pPr>
            <a:r>
              <a:t/>
            </a:r>
            <a:endParaRPr b="1" i="0" sz="1600" u="none" cap="none" strike="noStrike">
              <a:solidFill>
                <a:schemeClr val="dk2"/>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300"/>
              <a:buFont typeface="Arial"/>
              <a:buNone/>
            </a:pPr>
            <a:r>
              <a:t/>
            </a:r>
            <a:endParaRPr b="1" i="0" sz="1900" u="none" cap="none" strike="noStrike">
              <a:solidFill>
                <a:schemeClr val="dk2"/>
              </a:solidFill>
              <a:latin typeface="Noto Sans JP"/>
              <a:ea typeface="Noto Sans JP"/>
              <a:cs typeface="Noto Sans JP"/>
              <a:sym typeface="Noto Sans JP"/>
            </a:endParaRPr>
          </a:p>
        </p:txBody>
      </p:sp>
      <p:sp>
        <p:nvSpPr>
          <p:cNvPr id="231" name="Google Shape;231;g1795d77d5bc_0_22"/>
          <p:cNvSpPr/>
          <p:nvPr/>
        </p:nvSpPr>
        <p:spPr>
          <a:xfrm>
            <a:off x="4843702" y="3289396"/>
            <a:ext cx="217200" cy="279300"/>
          </a:xfrm>
          <a:prstGeom prst="rect">
            <a:avLst/>
          </a:prstGeom>
          <a:noFill/>
          <a:ln>
            <a:noFill/>
          </a:ln>
        </p:spPr>
        <p:txBody>
          <a:bodyPr anchorCtr="0" anchor="t" bIns="42050" lIns="84125" spcFirstLastPara="1" rIns="84125" wrap="square" tIns="42050">
            <a:noAutofit/>
          </a:bodyPr>
          <a:lstStyle/>
          <a:p>
            <a:pPr indent="0" lvl="0" marL="0" marR="0" rtl="0" algn="l">
              <a:lnSpc>
                <a:spcPct val="10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p:txBody>
      </p:sp>
      <p:sp>
        <p:nvSpPr>
          <p:cNvPr id="232" name="Google Shape;232;g1795d77d5bc_0_22"/>
          <p:cNvSpPr/>
          <p:nvPr/>
        </p:nvSpPr>
        <p:spPr>
          <a:xfrm>
            <a:off x="4962650" y="5222300"/>
            <a:ext cx="4737000" cy="1267500"/>
          </a:xfrm>
          <a:prstGeom prst="roundRect">
            <a:avLst>
              <a:gd fmla="val 10327" name="adj"/>
            </a:avLst>
          </a:prstGeom>
          <a:solidFill>
            <a:srgbClr val="AFD5FF"/>
          </a:solidFill>
          <a:ln cap="flat" cmpd="sng" w="9525">
            <a:solidFill>
              <a:schemeClr val="lt1"/>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3" name="Google Shape;233;g1795d77d5bc_0_22"/>
          <p:cNvSpPr txBox="1"/>
          <p:nvPr/>
        </p:nvSpPr>
        <p:spPr>
          <a:xfrm>
            <a:off x="4900376" y="5257200"/>
            <a:ext cx="5203800" cy="1600800"/>
          </a:xfrm>
          <a:prstGeom prst="rect">
            <a:avLst/>
          </a:prstGeom>
          <a:noFill/>
          <a:ln>
            <a:noFill/>
          </a:ln>
        </p:spPr>
        <p:txBody>
          <a:bodyPr anchorCtr="0" anchor="t" bIns="106650" lIns="106650" spcFirstLastPara="1" rIns="106650" wrap="square" tIns="106650">
            <a:sp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Spouse information</a:t>
            </a:r>
            <a:endParaRPr b="0" i="0" sz="18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dependent relatives</a:t>
            </a:r>
            <a:endParaRPr b="0" i="0" sz="18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Noto Sans JP"/>
                <a:ea typeface="Noto Sans JP"/>
                <a:cs typeface="Noto Sans JP"/>
                <a:sym typeface="Noto Sans JP"/>
              </a:rPr>
              <a:t>persons with disabilities, Working students, etc.</a:t>
            </a:r>
            <a:endParaRPr b="0" i="0" sz="18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t/>
            </a:r>
            <a:endParaRPr b="0" i="0" sz="1800" u="none" cap="none" strike="noStrike">
              <a:solidFill>
                <a:srgbClr val="000000"/>
              </a:solidFill>
              <a:latin typeface="Noto Sans JP"/>
              <a:ea typeface="Noto Sans JP"/>
              <a:cs typeface="Noto Sans JP"/>
              <a:sym typeface="Noto Sans JP"/>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g1795d77d5bc_0_30"/>
          <p:cNvPicPr preferRelativeResize="0"/>
          <p:nvPr/>
        </p:nvPicPr>
        <p:blipFill rotWithShape="1">
          <a:blip r:embed="rId3">
            <a:alphaModFix/>
          </a:blip>
          <a:srcRect b="0" l="1826" r="0" t="0"/>
          <a:stretch/>
        </p:blipFill>
        <p:spPr>
          <a:xfrm>
            <a:off x="446713" y="689375"/>
            <a:ext cx="8487774" cy="6103876"/>
          </a:xfrm>
          <a:prstGeom prst="rect">
            <a:avLst/>
          </a:prstGeom>
          <a:noFill/>
          <a:ln>
            <a:noFill/>
          </a:ln>
        </p:spPr>
      </p:pic>
      <p:sp>
        <p:nvSpPr>
          <p:cNvPr id="239" name="Google Shape;239;g1795d77d5bc_0_3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240" name="Google Shape;240;g1795d77d5bc_0_30"/>
          <p:cNvSpPr txBox="1"/>
          <p:nvPr/>
        </p:nvSpPr>
        <p:spPr>
          <a:xfrm>
            <a:off x="168475" y="46175"/>
            <a:ext cx="9661200" cy="982500"/>
          </a:xfrm>
          <a:prstGeom prst="rect">
            <a:avLst/>
          </a:prstGeom>
          <a:solidFill>
            <a:srgbClr val="FFFFFF"/>
          </a:solid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100" u="none" cap="none" strike="noStrike">
                <a:solidFill>
                  <a:schemeClr val="dk2"/>
                </a:solidFill>
                <a:latin typeface="Noto Sans JP"/>
                <a:ea typeface="Noto Sans JP"/>
                <a:cs typeface="Noto Sans JP"/>
                <a:sym typeface="Noto Sans JP"/>
              </a:rPr>
              <a:t>(3) </a:t>
            </a:r>
            <a:r>
              <a:rPr b="1" i="0" lang="ja-JP" sz="2100" u="none" cap="none" strike="noStrike">
                <a:solidFill>
                  <a:srgbClr val="FF0000"/>
                </a:solidFill>
                <a:latin typeface="Noto Sans JP"/>
                <a:ea typeface="Noto Sans JP"/>
                <a:cs typeface="Noto Sans JP"/>
                <a:sym typeface="Noto Sans JP"/>
              </a:rPr>
              <a:t>Basic Deduction Declaration Form</a:t>
            </a:r>
            <a:r>
              <a:rPr b="1" i="0" lang="ja-JP" sz="2100" u="none" cap="none" strike="noStrike">
                <a:solidFill>
                  <a:srgbClr val="000000"/>
                </a:solidFill>
                <a:latin typeface="Noto Sans JP"/>
                <a:ea typeface="Noto Sans JP"/>
                <a:cs typeface="Noto Sans JP"/>
                <a:sym typeface="Noto Sans JP"/>
              </a:rPr>
              <a:t>,</a:t>
            </a:r>
            <a:r>
              <a:rPr b="1" i="0" lang="ja-JP" sz="2100" u="none" cap="none" strike="noStrike">
                <a:solidFill>
                  <a:schemeClr val="dk2"/>
                </a:solidFill>
                <a:latin typeface="Noto Sans JP"/>
                <a:ea typeface="Noto Sans JP"/>
                <a:cs typeface="Noto Sans JP"/>
                <a:sym typeface="Noto Sans JP"/>
              </a:rPr>
              <a:t> </a:t>
            </a:r>
            <a:r>
              <a:rPr b="1" i="0" lang="ja-JP" sz="2100" u="none" cap="none" strike="noStrike">
                <a:solidFill>
                  <a:srgbClr val="FFF2CC"/>
                </a:solidFill>
                <a:latin typeface="Noto Sans JP"/>
                <a:ea typeface="Noto Sans JP"/>
                <a:cs typeface="Noto Sans JP"/>
                <a:sym typeface="Noto Sans JP"/>
              </a:rPr>
              <a:t> </a:t>
            </a:r>
            <a:r>
              <a:rPr b="1" i="0" lang="ja-JP" sz="2100" u="none" cap="none" strike="noStrike">
                <a:solidFill>
                  <a:srgbClr val="FFE599"/>
                </a:solidFill>
                <a:latin typeface="Noto Sans JP"/>
                <a:ea typeface="Noto Sans JP"/>
                <a:cs typeface="Noto Sans JP"/>
                <a:sym typeface="Noto Sans JP"/>
              </a:rPr>
              <a:t>Spouse Deduction Declaration Form</a:t>
            </a:r>
            <a:r>
              <a:rPr b="1" i="0" lang="ja-JP" sz="2100" u="none" cap="none" strike="noStrike">
                <a:solidFill>
                  <a:srgbClr val="674EA7"/>
                </a:solidFill>
                <a:latin typeface="Noto Sans JP"/>
                <a:ea typeface="Noto Sans JP"/>
                <a:cs typeface="Noto Sans JP"/>
                <a:sym typeface="Noto Sans JP"/>
              </a:rPr>
              <a:t>, Specific Relative Special Deduction Declaration Form, </a:t>
            </a:r>
            <a:r>
              <a:rPr b="1" i="0" lang="ja-JP" sz="2100" u="none" cap="none" strike="noStrike">
                <a:solidFill>
                  <a:srgbClr val="6AA84F"/>
                </a:solidFill>
                <a:latin typeface="Noto Sans JP"/>
                <a:ea typeface="Noto Sans JP"/>
                <a:cs typeface="Noto Sans JP"/>
                <a:sym typeface="Noto Sans JP"/>
              </a:rPr>
              <a:t>and Income Amount Adjustment Deduction Declaration Form</a:t>
            </a:r>
            <a:endParaRPr b="1" i="0" sz="2100" u="none" cap="none" strike="noStrike">
              <a:solidFill>
                <a:srgbClr val="6AA84F"/>
              </a:solidFill>
              <a:latin typeface="Noto Sans JP"/>
              <a:ea typeface="Noto Sans JP"/>
              <a:cs typeface="Noto Sans JP"/>
              <a:sym typeface="Noto Sans JP"/>
            </a:endParaRPr>
          </a:p>
        </p:txBody>
      </p:sp>
      <p:sp>
        <p:nvSpPr>
          <p:cNvPr id="241" name="Google Shape;241;g1795d77d5bc_0_30"/>
          <p:cNvSpPr/>
          <p:nvPr/>
        </p:nvSpPr>
        <p:spPr>
          <a:xfrm>
            <a:off x="821013" y="5945532"/>
            <a:ext cx="7646700" cy="712968"/>
          </a:xfrm>
          <a:prstGeom prst="rect">
            <a:avLst/>
          </a:prstGeom>
          <a:noFill/>
          <a:ln cap="flat" cmpd="sng" w="38100">
            <a:solidFill>
              <a:srgbClr val="00FF00"/>
            </a:solidFill>
            <a:prstDash val="solid"/>
            <a:round/>
            <a:headEnd len="sm" w="sm" type="none"/>
            <a:tailEnd len="sm" w="sm" type="none"/>
          </a:ln>
          <a:effectLst>
            <a:outerShdw blurRad="5715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1795d77d5bc_0_30"/>
          <p:cNvSpPr/>
          <p:nvPr/>
        </p:nvSpPr>
        <p:spPr>
          <a:xfrm>
            <a:off x="821013" y="1828800"/>
            <a:ext cx="2772600" cy="2469512"/>
          </a:xfrm>
          <a:prstGeom prst="rect">
            <a:avLst/>
          </a:prstGeom>
          <a:noFill/>
          <a:ln cap="flat" cmpd="sng" w="38100">
            <a:solidFill>
              <a:srgbClr val="FF0000"/>
            </a:solidFill>
            <a:prstDash val="solid"/>
            <a:round/>
            <a:headEnd len="sm" w="sm" type="none"/>
            <a:tailEnd len="sm" w="sm" type="none"/>
          </a:ln>
          <a:effectLst>
            <a:outerShdw blurRad="5715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1795d77d5bc_0_30"/>
          <p:cNvSpPr/>
          <p:nvPr/>
        </p:nvSpPr>
        <p:spPr>
          <a:xfrm>
            <a:off x="3643013" y="1828800"/>
            <a:ext cx="4824600" cy="2604262"/>
          </a:xfrm>
          <a:prstGeom prst="rect">
            <a:avLst/>
          </a:prstGeom>
          <a:noFill/>
          <a:ln cap="flat" cmpd="sng" w="38100">
            <a:solidFill>
              <a:srgbClr val="FFFF00"/>
            </a:solidFill>
            <a:prstDash val="solid"/>
            <a:round/>
            <a:headEnd len="sm" w="sm" type="none"/>
            <a:tailEnd len="sm" w="sm" type="none"/>
          </a:ln>
          <a:effectLst>
            <a:outerShdw blurRad="5715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1795d77d5bc_0_30"/>
          <p:cNvSpPr/>
          <p:nvPr/>
        </p:nvSpPr>
        <p:spPr>
          <a:xfrm>
            <a:off x="821013" y="4483168"/>
            <a:ext cx="7646700" cy="1277508"/>
          </a:xfrm>
          <a:prstGeom prst="rect">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4901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5" name="Google Shape;245;g1795d77d5bc_0_30"/>
          <p:cNvGrpSpPr/>
          <p:nvPr/>
        </p:nvGrpSpPr>
        <p:grpSpPr>
          <a:xfrm>
            <a:off x="6563625" y="5123725"/>
            <a:ext cx="3133200" cy="1534775"/>
            <a:chOff x="6429750" y="5146050"/>
            <a:chExt cx="3133200" cy="1534775"/>
          </a:xfrm>
        </p:grpSpPr>
        <p:sp>
          <p:nvSpPr>
            <p:cNvPr id="246" name="Google Shape;246;g1795d77d5bc_0_30"/>
            <p:cNvSpPr/>
            <p:nvPr/>
          </p:nvSpPr>
          <p:spPr>
            <a:xfrm>
              <a:off x="6429750" y="5146050"/>
              <a:ext cx="3133200" cy="1267500"/>
            </a:xfrm>
            <a:prstGeom prst="roundRect">
              <a:avLst>
                <a:gd fmla="val 10327" name="adj"/>
              </a:avLst>
            </a:prstGeom>
            <a:solidFill>
              <a:srgbClr val="AFD5FF"/>
            </a:solidFill>
            <a:ln cap="flat" cmpd="sng" w="9525">
              <a:solidFill>
                <a:schemeClr val="lt1"/>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7" name="Google Shape;247;g1795d77d5bc_0_30"/>
            <p:cNvSpPr txBox="1"/>
            <p:nvPr/>
          </p:nvSpPr>
          <p:spPr>
            <a:xfrm>
              <a:off x="6547500" y="5172425"/>
              <a:ext cx="2897700" cy="1508400"/>
            </a:xfrm>
            <a:prstGeom prst="rect">
              <a:avLst/>
            </a:prstGeom>
            <a:noFill/>
            <a:ln>
              <a:noFill/>
            </a:ln>
          </p:spPr>
          <p:txBody>
            <a:bodyPr anchorCtr="0" anchor="t" bIns="106650" lIns="106650" spcFirstLastPara="1" rIns="106650" wrap="square" tIns="10665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Individual's income and earnings</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Spouse's income and earnings</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Noto Sans JP"/>
                  <a:ea typeface="Noto Sans JP"/>
                  <a:cs typeface="Noto Sans JP"/>
                  <a:sym typeface="Noto Sans JP"/>
                </a:rPr>
                <a:t>Relative' income and earnings, etc.</a:t>
              </a:r>
              <a:endParaRPr b="0" i="0" sz="14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t/>
              </a:r>
              <a:endParaRPr b="0" i="0" sz="1400" u="none" cap="none" strike="noStrike">
                <a:solidFill>
                  <a:srgbClr val="000000"/>
                </a:solidFill>
                <a:latin typeface="Noto Sans JP"/>
                <a:ea typeface="Noto Sans JP"/>
                <a:cs typeface="Noto Sans JP"/>
                <a:sym typeface="Noto Sans J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1795d77d5bc_0_38"/>
          <p:cNvPicPr preferRelativeResize="0"/>
          <p:nvPr/>
        </p:nvPicPr>
        <p:blipFill rotWithShape="1">
          <a:blip r:embed="rId3">
            <a:alphaModFix/>
          </a:blip>
          <a:srcRect b="0" l="0" r="0" t="2296"/>
          <a:stretch/>
        </p:blipFill>
        <p:spPr>
          <a:xfrm>
            <a:off x="555550" y="721800"/>
            <a:ext cx="8590676" cy="5809625"/>
          </a:xfrm>
          <a:prstGeom prst="rect">
            <a:avLst/>
          </a:prstGeom>
          <a:noFill/>
          <a:ln>
            <a:noFill/>
          </a:ln>
        </p:spPr>
      </p:pic>
      <p:sp>
        <p:nvSpPr>
          <p:cNvPr id="253" name="Google Shape;253;g1795d77d5bc_0_38"/>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254" name="Google Shape;254;g1795d77d5bc_0_38"/>
          <p:cNvSpPr txBox="1"/>
          <p:nvPr/>
        </p:nvSpPr>
        <p:spPr>
          <a:xfrm>
            <a:off x="315325" y="300750"/>
            <a:ext cx="9071100" cy="3360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100" u="none" cap="none" strike="noStrike">
                <a:solidFill>
                  <a:schemeClr val="dk2"/>
                </a:solidFill>
                <a:latin typeface="Noto Sans JP"/>
                <a:ea typeface="Noto Sans JP"/>
                <a:cs typeface="Noto Sans JP"/>
                <a:sym typeface="Noto Sans JP"/>
              </a:rPr>
              <a:t>(4) Premium Deduction Declaration Form</a:t>
            </a:r>
            <a:endParaRPr b="1" i="0" sz="2100" u="none" cap="none" strike="noStrike">
              <a:solidFill>
                <a:schemeClr val="dk2"/>
              </a:solidFill>
              <a:latin typeface="Noto Sans JP"/>
              <a:ea typeface="Noto Sans JP"/>
              <a:cs typeface="Noto Sans JP"/>
              <a:sym typeface="Noto Sans JP"/>
            </a:endParaRPr>
          </a:p>
        </p:txBody>
      </p:sp>
      <p:sp>
        <p:nvSpPr>
          <p:cNvPr id="255" name="Google Shape;255;g1795d77d5bc_0_38"/>
          <p:cNvSpPr/>
          <p:nvPr/>
        </p:nvSpPr>
        <p:spPr>
          <a:xfrm>
            <a:off x="4843702" y="3289396"/>
            <a:ext cx="217200" cy="279300"/>
          </a:xfrm>
          <a:prstGeom prst="rect">
            <a:avLst/>
          </a:prstGeom>
          <a:noFill/>
          <a:ln>
            <a:noFill/>
          </a:ln>
        </p:spPr>
        <p:txBody>
          <a:bodyPr anchorCtr="0" anchor="t" bIns="42050" lIns="84125" spcFirstLastPara="1" rIns="84125" wrap="square" tIns="42050">
            <a:noAutofit/>
          </a:bodyPr>
          <a:lstStyle/>
          <a:p>
            <a:pPr indent="0" lvl="0" marL="0" marR="0" rtl="0" algn="l">
              <a:lnSpc>
                <a:spcPct val="10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p:txBody>
      </p:sp>
      <p:sp>
        <p:nvSpPr>
          <p:cNvPr id="256" name="Google Shape;256;g1795d77d5bc_0_38"/>
          <p:cNvSpPr/>
          <p:nvPr/>
        </p:nvSpPr>
        <p:spPr>
          <a:xfrm>
            <a:off x="4886450" y="5146100"/>
            <a:ext cx="4737000" cy="1267500"/>
          </a:xfrm>
          <a:prstGeom prst="roundRect">
            <a:avLst>
              <a:gd fmla="val 10327" name="adj"/>
            </a:avLst>
          </a:prstGeom>
          <a:solidFill>
            <a:srgbClr val="AFD5FF"/>
          </a:solidFill>
          <a:ln cap="flat" cmpd="sng" w="9525">
            <a:solidFill>
              <a:schemeClr val="lt1"/>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7" name="Google Shape;257;g1795d77d5bc_0_38"/>
          <p:cNvSpPr txBox="1"/>
          <p:nvPr/>
        </p:nvSpPr>
        <p:spPr>
          <a:xfrm>
            <a:off x="5122751" y="5233400"/>
            <a:ext cx="5203800" cy="1385400"/>
          </a:xfrm>
          <a:prstGeom prst="rect">
            <a:avLst/>
          </a:prstGeom>
          <a:noFill/>
          <a:ln>
            <a:noFill/>
          </a:ln>
        </p:spPr>
        <p:txBody>
          <a:bodyPr anchorCtr="0" anchor="t" bIns="106650" lIns="106650" spcFirstLastPara="1" rIns="106650" wrap="square" tIns="106650">
            <a:spAutoFit/>
          </a:bodyPr>
          <a:lstStyle/>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rgbClr val="000000"/>
                </a:solidFill>
                <a:latin typeface="Noto Sans JP"/>
                <a:ea typeface="Noto Sans JP"/>
                <a:cs typeface="Noto Sans JP"/>
                <a:sym typeface="Noto Sans JP"/>
              </a:rPr>
              <a:t>Life insurance premiums</a:t>
            </a:r>
            <a:endParaRPr b="0" i="0" sz="19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rgbClr val="000000"/>
                </a:solidFill>
                <a:latin typeface="Noto Sans JP"/>
                <a:ea typeface="Noto Sans JP"/>
                <a:cs typeface="Noto Sans JP"/>
                <a:sym typeface="Noto Sans JP"/>
              </a:rPr>
              <a:t>Earthquake insurance premiums</a:t>
            </a:r>
            <a:endParaRPr b="0" i="0" sz="19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rgbClr val="000000"/>
                </a:solidFill>
                <a:latin typeface="Noto Sans JP"/>
                <a:ea typeface="Noto Sans JP"/>
                <a:cs typeface="Noto Sans JP"/>
                <a:sym typeface="Noto Sans JP"/>
              </a:rPr>
              <a:t>iDeCo contributions, etc.</a:t>
            </a:r>
            <a:endParaRPr b="0" i="0" sz="19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Noto Sans JP"/>
              <a:ea typeface="Noto Sans JP"/>
              <a:cs typeface="Noto Sans JP"/>
              <a:sym typeface="Noto Sans JP"/>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38ea13c96d8_1_10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263" name="Google Shape;263;g38ea13c96d8_1_100"/>
          <p:cNvSpPr txBox="1"/>
          <p:nvPr/>
        </p:nvSpPr>
        <p:spPr>
          <a:xfrm>
            <a:off x="322313" y="216775"/>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800"/>
              <a:buFont typeface="Arial"/>
              <a:buNone/>
            </a:pPr>
            <a:r>
              <a:rPr b="1" i="0" lang="ja-JP" sz="2300" u="none" cap="none" strike="noStrike">
                <a:solidFill>
                  <a:schemeClr val="dk2"/>
                </a:solidFill>
                <a:latin typeface="Noto Sans JP"/>
                <a:ea typeface="Noto Sans JP"/>
                <a:cs typeface="Noto Sans JP"/>
                <a:sym typeface="Noto Sans JP"/>
              </a:rPr>
              <a:t>Contents</a:t>
            </a:r>
            <a:endParaRPr b="1" i="0" sz="2300" u="none" cap="none" strike="noStrike">
              <a:solidFill>
                <a:schemeClr val="dk2"/>
              </a:solidFill>
              <a:latin typeface="Noto Sans JP"/>
              <a:ea typeface="Noto Sans JP"/>
              <a:cs typeface="Noto Sans JP"/>
              <a:sym typeface="Noto Sans JP"/>
            </a:endParaRPr>
          </a:p>
        </p:txBody>
      </p:sp>
      <p:sp>
        <p:nvSpPr>
          <p:cNvPr id="264" name="Google Shape;264;g38ea13c96d8_1_100"/>
          <p:cNvSpPr txBox="1"/>
          <p:nvPr/>
        </p:nvSpPr>
        <p:spPr>
          <a:xfrm>
            <a:off x="434975" y="1310868"/>
            <a:ext cx="9236700" cy="40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Schedule of the Year-end Tax Adjustment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What is Year-end Tax Adjustment?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Before Starting Year-end Tax Adjustments (preparation before input)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595959"/>
                </a:solidFill>
                <a:latin typeface="Noto Sans JP"/>
                <a:ea typeface="Noto Sans JP"/>
                <a:cs typeface="Noto Sans JP"/>
                <a:sym typeface="Noto Sans JP"/>
              </a:rPr>
              <a:t>☑ </a:t>
            </a:r>
            <a:r>
              <a:rPr b="0" i="0" lang="ja-JP" sz="1600" u="none" cap="none" strike="noStrike">
                <a:solidFill>
                  <a:srgbClr val="595959"/>
                </a:solidFill>
                <a:latin typeface="Noto Sans JP"/>
                <a:ea typeface="Noto Sans JP"/>
                <a:cs typeface="Noto Sans JP"/>
                <a:sym typeface="Noto Sans JP"/>
              </a:rPr>
              <a:t>Explanation of Each Survey Question</a:t>
            </a:r>
            <a:endParaRPr b="0" i="0" sz="16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Flow After Completing the Survey</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1900" u="none" cap="none" strike="noStrike">
                <a:solidFill>
                  <a:srgbClr val="595959"/>
                </a:solidFill>
                <a:latin typeface="Noto Sans JP"/>
                <a:ea typeface="Noto Sans JP"/>
                <a:cs typeface="Noto Sans JP"/>
                <a:sym typeface="Noto Sans JP"/>
              </a:rPr>
              <a:t>   </a:t>
            </a:r>
            <a:r>
              <a:rPr b="0" i="0" lang="ja-JP" sz="1900" u="none" cap="none" strike="noStrike">
                <a:solidFill>
                  <a:srgbClr val="D9D9D9"/>
                </a:solidFill>
                <a:latin typeface="Noto Sans JP"/>
                <a:ea typeface="Noto Sans JP"/>
                <a:cs typeface="Noto Sans JP"/>
                <a:sym typeface="Noto Sans JP"/>
              </a:rPr>
              <a:t>（</a:t>
            </a:r>
            <a:r>
              <a:rPr b="0" i="0" lang="ja-JP" sz="1400" u="none" cap="none" strike="noStrike">
                <a:solidFill>
                  <a:srgbClr val="D9D9D9"/>
                </a:solidFill>
                <a:latin typeface="Noto Sans JP"/>
                <a:ea typeface="Noto Sans JP"/>
                <a:cs typeface="Noto Sans JP"/>
                <a:sym typeface="Noto Sans JP"/>
              </a:rPr>
              <a:t>How to handle correction requests, how to verify withholding tax statements, etc.</a:t>
            </a:r>
            <a:r>
              <a:rPr b="0" i="0" lang="ja-JP" sz="1900" u="none" cap="none" strike="noStrike">
                <a:solidFill>
                  <a:srgbClr val="D9D9D9"/>
                </a:solidFill>
                <a:latin typeface="Noto Sans JP"/>
                <a:ea typeface="Noto Sans JP"/>
                <a:cs typeface="Noto Sans JP"/>
                <a:sym typeface="Noto Sans JP"/>
              </a:rPr>
              <a:t>）</a:t>
            </a:r>
            <a:endParaRPr b="0" i="0" sz="19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19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Frequently Asked Questions About Employee Surveys</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p:txBody>
      </p:sp>
      <p:cxnSp>
        <p:nvCxnSpPr>
          <p:cNvPr id="265" name="Google Shape;265;g38ea13c96d8_1_100"/>
          <p:cNvCxnSpPr/>
          <p:nvPr/>
        </p:nvCxnSpPr>
        <p:spPr>
          <a:xfrm>
            <a:off x="531125" y="1719868"/>
            <a:ext cx="4078200" cy="6300"/>
          </a:xfrm>
          <a:prstGeom prst="straightConnector1">
            <a:avLst/>
          </a:prstGeom>
          <a:noFill/>
          <a:ln cap="flat" cmpd="sng" w="28575">
            <a:solidFill>
              <a:srgbClr val="EC5460"/>
            </a:solidFill>
            <a:prstDash val="dot"/>
            <a:round/>
            <a:headEnd len="sm" w="sm" type="none"/>
            <a:tailEnd len="sm" w="sm" type="none"/>
          </a:ln>
        </p:spPr>
      </p:cxnSp>
      <p:cxnSp>
        <p:nvCxnSpPr>
          <p:cNvPr id="266" name="Google Shape;266;g38ea13c96d8_1_100"/>
          <p:cNvCxnSpPr/>
          <p:nvPr/>
        </p:nvCxnSpPr>
        <p:spPr>
          <a:xfrm flipH="1" rot="10800000">
            <a:off x="551075" y="2453993"/>
            <a:ext cx="3349200" cy="4200"/>
          </a:xfrm>
          <a:prstGeom prst="straightConnector1">
            <a:avLst/>
          </a:prstGeom>
          <a:noFill/>
          <a:ln cap="flat" cmpd="sng" w="28575">
            <a:solidFill>
              <a:srgbClr val="EC5460"/>
            </a:solidFill>
            <a:prstDash val="dot"/>
            <a:round/>
            <a:headEnd len="sm" w="sm" type="none"/>
            <a:tailEnd len="sm" w="sm" type="none"/>
          </a:ln>
        </p:spPr>
      </p:cxnSp>
      <p:cxnSp>
        <p:nvCxnSpPr>
          <p:cNvPr id="267" name="Google Shape;267;g38ea13c96d8_1_100"/>
          <p:cNvCxnSpPr/>
          <p:nvPr/>
        </p:nvCxnSpPr>
        <p:spPr>
          <a:xfrm flipH="1" rot="10800000">
            <a:off x="551075" y="3191119"/>
            <a:ext cx="6670800" cy="5400"/>
          </a:xfrm>
          <a:prstGeom prst="straightConnector1">
            <a:avLst/>
          </a:prstGeom>
          <a:noFill/>
          <a:ln cap="flat" cmpd="sng" w="28575">
            <a:solidFill>
              <a:srgbClr val="EC5460"/>
            </a:solidFill>
            <a:prstDash val="dot"/>
            <a:round/>
            <a:headEnd len="sm" w="sm" type="none"/>
            <a:tailEnd len="sm" w="sm" type="none"/>
          </a:ln>
        </p:spPr>
      </p:cxnSp>
      <p:cxnSp>
        <p:nvCxnSpPr>
          <p:cNvPr id="268" name="Google Shape;268;g38ea13c96d8_1_100"/>
          <p:cNvCxnSpPr/>
          <p:nvPr/>
        </p:nvCxnSpPr>
        <p:spPr>
          <a:xfrm flipH="1" rot="10800000">
            <a:off x="551075" y="3928246"/>
            <a:ext cx="3787800" cy="6600"/>
          </a:xfrm>
          <a:prstGeom prst="straightConnector1">
            <a:avLst/>
          </a:prstGeom>
          <a:noFill/>
          <a:ln cap="flat" cmpd="sng" w="28575">
            <a:solidFill>
              <a:srgbClr val="EC5460"/>
            </a:solidFill>
            <a:prstDash val="dot"/>
            <a:round/>
            <a:headEnd len="sm" w="sm" type="none"/>
            <a:tailEnd len="sm" w="sm" type="none"/>
          </a:ln>
        </p:spPr>
      </p:cxnSp>
      <p:cxnSp>
        <p:nvCxnSpPr>
          <p:cNvPr id="269" name="Google Shape;269;g38ea13c96d8_1_100"/>
          <p:cNvCxnSpPr/>
          <p:nvPr/>
        </p:nvCxnSpPr>
        <p:spPr>
          <a:xfrm flipH="1" rot="10800000">
            <a:off x="551075" y="4627884"/>
            <a:ext cx="3433200" cy="900"/>
          </a:xfrm>
          <a:prstGeom prst="straightConnector1">
            <a:avLst/>
          </a:prstGeom>
          <a:noFill/>
          <a:ln cap="flat" cmpd="sng" w="28575">
            <a:solidFill>
              <a:srgbClr val="EC5460"/>
            </a:solidFill>
            <a:prstDash val="dot"/>
            <a:round/>
            <a:headEnd len="sm" w="sm" type="none"/>
            <a:tailEnd len="sm" w="sm" type="none"/>
          </a:ln>
        </p:spPr>
      </p:cxnSp>
      <p:cxnSp>
        <p:nvCxnSpPr>
          <p:cNvPr id="270" name="Google Shape;270;g38ea13c96d8_1_100"/>
          <p:cNvCxnSpPr/>
          <p:nvPr/>
        </p:nvCxnSpPr>
        <p:spPr>
          <a:xfrm flipH="1" rot="10800000">
            <a:off x="551075" y="4945237"/>
            <a:ext cx="7193400" cy="13500"/>
          </a:xfrm>
          <a:prstGeom prst="straightConnector1">
            <a:avLst/>
          </a:prstGeom>
          <a:noFill/>
          <a:ln cap="flat" cmpd="sng" w="28575">
            <a:solidFill>
              <a:srgbClr val="EC5460"/>
            </a:solidFill>
            <a:prstDash val="dot"/>
            <a:round/>
            <a:headEnd len="sm" w="sm" type="none"/>
            <a:tailEnd len="sm" w="sm" type="none"/>
          </a:ln>
        </p:spPr>
      </p:cxnSp>
      <p:cxnSp>
        <p:nvCxnSpPr>
          <p:cNvPr id="271" name="Google Shape;271;g38ea13c96d8_1_100"/>
          <p:cNvCxnSpPr/>
          <p:nvPr/>
        </p:nvCxnSpPr>
        <p:spPr>
          <a:xfrm flipH="1" rot="10800000">
            <a:off x="551075" y="5579731"/>
            <a:ext cx="5355300" cy="10800"/>
          </a:xfrm>
          <a:prstGeom prst="straightConnector1">
            <a:avLst/>
          </a:prstGeom>
          <a:noFill/>
          <a:ln cap="flat" cmpd="sng" w="28575">
            <a:solidFill>
              <a:srgbClr val="EC5460"/>
            </a:solidFill>
            <a:prstDash val="dot"/>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38ea13c96d8_1_113"/>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277" name="Google Shape;277;g38ea13c96d8_1_113"/>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Noto Sans JP"/>
                <a:ea typeface="Noto Sans JP"/>
                <a:cs typeface="Noto Sans JP"/>
                <a:sym typeface="Noto Sans JP"/>
              </a:rPr>
              <a:t>Year-End Adjustment Process</a:t>
            </a:r>
            <a:endParaRPr b="1" i="0" sz="2300" u="none" cap="none" strike="noStrike">
              <a:solidFill>
                <a:schemeClr val="dk2"/>
              </a:solidFill>
              <a:latin typeface="Noto Sans JP"/>
              <a:ea typeface="Noto Sans JP"/>
              <a:cs typeface="Noto Sans JP"/>
              <a:sym typeface="Noto Sans JP"/>
            </a:endParaRPr>
          </a:p>
        </p:txBody>
      </p:sp>
      <p:sp>
        <p:nvSpPr>
          <p:cNvPr id="278" name="Google Shape;278;g38ea13c96d8_1_113"/>
          <p:cNvSpPr/>
          <p:nvPr/>
        </p:nvSpPr>
        <p:spPr>
          <a:xfrm>
            <a:off x="432225" y="821000"/>
            <a:ext cx="8964900" cy="4617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Noto Sans JP"/>
              <a:ea typeface="Noto Sans JP"/>
              <a:cs typeface="Noto Sans JP"/>
              <a:sym typeface="Noto Sans JP"/>
            </a:endParaRPr>
          </a:p>
        </p:txBody>
      </p:sp>
      <p:sp>
        <p:nvSpPr>
          <p:cNvPr id="279" name="Google Shape;279;g38ea13c96d8_1_113"/>
          <p:cNvSpPr txBox="1"/>
          <p:nvPr/>
        </p:nvSpPr>
        <p:spPr>
          <a:xfrm>
            <a:off x="557972" y="854650"/>
            <a:ext cx="1494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Noto Sans JP"/>
                <a:ea typeface="Noto Sans JP"/>
                <a:cs typeface="Noto Sans JP"/>
                <a:sym typeface="Noto Sans JP"/>
              </a:rPr>
              <a:t>October</a:t>
            </a:r>
            <a:r>
              <a:rPr b="1" i="0" lang="ja-JP" sz="2200" u="none" cap="none" strike="noStrike">
                <a:solidFill>
                  <a:schemeClr val="lt1"/>
                </a:solidFill>
                <a:latin typeface="Noto Sans JP"/>
                <a:ea typeface="Noto Sans JP"/>
                <a:cs typeface="Noto Sans JP"/>
                <a:sym typeface="Noto Sans JP"/>
              </a:rPr>
              <a:t>　</a:t>
            </a:r>
            <a:endParaRPr b="1" i="0" sz="2200" u="none" cap="none" strike="noStrike">
              <a:solidFill>
                <a:schemeClr val="lt1"/>
              </a:solidFill>
              <a:latin typeface="Noto Sans JP"/>
              <a:ea typeface="Noto Sans JP"/>
              <a:cs typeface="Noto Sans JP"/>
              <a:sym typeface="Noto Sans JP"/>
            </a:endParaRPr>
          </a:p>
        </p:txBody>
      </p:sp>
      <p:sp>
        <p:nvSpPr>
          <p:cNvPr id="280" name="Google Shape;280;g38ea13c96d8_1_113"/>
          <p:cNvSpPr txBox="1"/>
          <p:nvPr/>
        </p:nvSpPr>
        <p:spPr>
          <a:xfrm>
            <a:off x="2381000" y="919200"/>
            <a:ext cx="1407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Noto Sans JP"/>
                <a:ea typeface="Noto Sans JP"/>
                <a:cs typeface="Noto Sans JP"/>
                <a:sym typeface="Noto Sans JP"/>
              </a:rPr>
              <a:t>November</a:t>
            </a:r>
            <a:endParaRPr b="1" i="0" sz="1800" u="none" cap="none" strike="noStrike">
              <a:solidFill>
                <a:schemeClr val="lt1"/>
              </a:solidFill>
              <a:latin typeface="Noto Sans JP"/>
              <a:ea typeface="Noto Sans JP"/>
              <a:cs typeface="Noto Sans JP"/>
              <a:sym typeface="Noto Sans JP"/>
            </a:endParaRPr>
          </a:p>
        </p:txBody>
      </p:sp>
      <p:sp>
        <p:nvSpPr>
          <p:cNvPr id="281" name="Google Shape;281;g38ea13c96d8_1_113"/>
          <p:cNvSpPr txBox="1"/>
          <p:nvPr/>
        </p:nvSpPr>
        <p:spPr>
          <a:xfrm>
            <a:off x="4503650" y="918800"/>
            <a:ext cx="1407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Noto Sans JP"/>
                <a:ea typeface="Noto Sans JP"/>
                <a:cs typeface="Noto Sans JP"/>
                <a:sym typeface="Noto Sans JP"/>
              </a:rPr>
              <a:t>December</a:t>
            </a:r>
            <a:endParaRPr b="1" i="0" sz="1800" u="none" cap="none" strike="noStrike">
              <a:solidFill>
                <a:schemeClr val="lt1"/>
              </a:solidFill>
              <a:latin typeface="Noto Sans JP"/>
              <a:ea typeface="Noto Sans JP"/>
              <a:cs typeface="Noto Sans JP"/>
              <a:sym typeface="Noto Sans JP"/>
            </a:endParaRPr>
          </a:p>
        </p:txBody>
      </p:sp>
      <p:sp>
        <p:nvSpPr>
          <p:cNvPr id="282" name="Google Shape;282;g38ea13c96d8_1_113"/>
          <p:cNvSpPr/>
          <p:nvPr/>
        </p:nvSpPr>
        <p:spPr>
          <a:xfrm>
            <a:off x="432226" y="1384150"/>
            <a:ext cx="8964900" cy="2562300"/>
          </a:xfrm>
          <a:prstGeom prst="rect">
            <a:avLst/>
          </a:prstGeom>
          <a:noFill/>
          <a:ln cap="flat" cmpd="sng" w="12700">
            <a:solidFill>
              <a:srgbClr val="B7B7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Noto Sans JP"/>
                <a:ea typeface="Noto Sans JP"/>
                <a:cs typeface="Noto Sans JP"/>
                <a:sym typeface="Noto Sans JP"/>
              </a:rPr>
              <a:t>ｃ</a:t>
            </a:r>
            <a:endParaRPr b="0" i="0" sz="1653" u="none" cap="none" strike="noStrike">
              <a:solidFill>
                <a:schemeClr val="lt1"/>
              </a:solidFill>
              <a:latin typeface="Noto Sans JP"/>
              <a:ea typeface="Noto Sans JP"/>
              <a:cs typeface="Noto Sans JP"/>
              <a:sym typeface="Noto Sans JP"/>
            </a:endParaRPr>
          </a:p>
        </p:txBody>
      </p:sp>
      <p:sp>
        <p:nvSpPr>
          <p:cNvPr id="283" name="Google Shape;283;g38ea13c96d8_1_113"/>
          <p:cNvSpPr/>
          <p:nvPr/>
        </p:nvSpPr>
        <p:spPr>
          <a:xfrm>
            <a:off x="432226" y="4127870"/>
            <a:ext cx="8964900" cy="1186200"/>
          </a:xfrm>
          <a:prstGeom prst="rect">
            <a:avLst/>
          </a:prstGeom>
          <a:noFill/>
          <a:ln cap="flat" cmpd="sng" w="9525">
            <a:solidFill>
              <a:srgbClr val="B7B7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Noto Sans JP"/>
                <a:ea typeface="Noto Sans JP"/>
                <a:cs typeface="Noto Sans JP"/>
                <a:sym typeface="Noto Sans JP"/>
              </a:rPr>
              <a:t>ｃ</a:t>
            </a:r>
            <a:endParaRPr b="0" i="0" sz="1653" u="none" cap="none" strike="noStrike">
              <a:solidFill>
                <a:schemeClr val="lt1"/>
              </a:solidFill>
              <a:latin typeface="Noto Sans JP"/>
              <a:ea typeface="Noto Sans JP"/>
              <a:cs typeface="Noto Sans JP"/>
              <a:sym typeface="Noto Sans JP"/>
            </a:endParaRPr>
          </a:p>
        </p:txBody>
      </p:sp>
      <p:sp>
        <p:nvSpPr>
          <p:cNvPr id="284" name="Google Shape;284;g38ea13c96d8_1_113"/>
          <p:cNvSpPr/>
          <p:nvPr/>
        </p:nvSpPr>
        <p:spPr>
          <a:xfrm>
            <a:off x="569400" y="1504750"/>
            <a:ext cx="27531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Preparing the Tools</a:t>
            </a:r>
            <a:endParaRPr b="1" i="0" sz="1400" u="none" cap="none" strike="noStrike">
              <a:solidFill>
                <a:schemeClr val="dk2"/>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Notification to Employees</a:t>
            </a:r>
            <a:endParaRPr b="1" i="0" sz="1400" u="none" cap="none" strike="noStrike">
              <a:solidFill>
                <a:schemeClr val="dk2"/>
              </a:solidFill>
              <a:latin typeface="Noto Sans JP"/>
              <a:ea typeface="Noto Sans JP"/>
              <a:cs typeface="Noto Sans JP"/>
              <a:sym typeface="Noto Sans JP"/>
            </a:endParaRPr>
          </a:p>
        </p:txBody>
      </p:sp>
      <p:sp>
        <p:nvSpPr>
          <p:cNvPr id="285" name="Google Shape;285;g38ea13c96d8_1_113"/>
          <p:cNvSpPr/>
          <p:nvPr/>
        </p:nvSpPr>
        <p:spPr>
          <a:xfrm>
            <a:off x="1272400" y="2144552"/>
            <a:ext cx="30282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Conduct Information Gathering Among Employees</a:t>
            </a:r>
            <a:endParaRPr b="1" i="0" sz="1400" u="none" cap="none" strike="noStrike">
              <a:solidFill>
                <a:schemeClr val="dk2"/>
              </a:solidFill>
              <a:latin typeface="Noto Sans JP"/>
              <a:ea typeface="Noto Sans JP"/>
              <a:cs typeface="Noto Sans JP"/>
              <a:sym typeface="Noto Sans JP"/>
            </a:endParaRPr>
          </a:p>
        </p:txBody>
      </p:sp>
      <p:sp>
        <p:nvSpPr>
          <p:cNvPr id="286" name="Google Shape;286;g38ea13c96d8_1_113"/>
          <p:cNvSpPr/>
          <p:nvPr/>
        </p:nvSpPr>
        <p:spPr>
          <a:xfrm>
            <a:off x="3435684" y="1520480"/>
            <a:ext cx="27531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Tax Return Document Review</a:t>
            </a:r>
            <a:endParaRPr b="1" i="0" sz="1400" u="none" cap="none" strike="noStrike">
              <a:solidFill>
                <a:schemeClr val="dk2"/>
              </a:solidFill>
              <a:latin typeface="Noto Sans JP"/>
              <a:ea typeface="Noto Sans JP"/>
              <a:cs typeface="Noto Sans JP"/>
              <a:sym typeface="Noto Sans JP"/>
            </a:endParaRPr>
          </a:p>
        </p:txBody>
      </p:sp>
      <p:sp>
        <p:nvSpPr>
          <p:cNvPr id="287" name="Google Shape;287;g38ea13c96d8_1_113"/>
          <p:cNvSpPr/>
          <p:nvPr/>
        </p:nvSpPr>
        <p:spPr>
          <a:xfrm>
            <a:off x="4932419" y="2144948"/>
            <a:ext cx="18462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Actuarial </a:t>
            </a:r>
            <a:endParaRPr b="1" i="0" sz="1400" u="none" cap="none" strike="noStrike">
              <a:solidFill>
                <a:schemeClr val="dk2"/>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Surplus or Deficit</a:t>
            </a:r>
            <a:endParaRPr b="1" i="0" sz="1400" u="none" cap="none" strike="noStrike">
              <a:solidFill>
                <a:schemeClr val="dk2"/>
              </a:solidFill>
              <a:latin typeface="Noto Sans JP"/>
              <a:ea typeface="Noto Sans JP"/>
              <a:cs typeface="Noto Sans JP"/>
              <a:sym typeface="Noto Sans JP"/>
            </a:endParaRPr>
          </a:p>
        </p:txBody>
      </p:sp>
      <p:sp>
        <p:nvSpPr>
          <p:cNvPr id="288" name="Google Shape;288;g38ea13c96d8_1_113"/>
          <p:cNvSpPr/>
          <p:nvPr/>
        </p:nvSpPr>
        <p:spPr>
          <a:xfrm>
            <a:off x="1344616" y="4167448"/>
            <a:ext cx="2753100" cy="1055100"/>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Response to Deduction Declaration Forms</a:t>
            </a:r>
            <a:endParaRPr b="1" i="0" sz="1400" u="none" cap="none" strike="noStrike">
              <a:solidFill>
                <a:schemeClr val="dk2"/>
              </a:solidFill>
              <a:latin typeface="Noto Sans JP"/>
              <a:ea typeface="Noto Sans JP"/>
              <a:cs typeface="Noto Sans JP"/>
              <a:sym typeface="Noto Sans JP"/>
            </a:endParaRPr>
          </a:p>
        </p:txBody>
      </p:sp>
      <p:sp>
        <p:nvSpPr>
          <p:cNvPr id="289" name="Google Shape;289;g38ea13c96d8_1_113"/>
          <p:cNvSpPr txBox="1"/>
          <p:nvPr/>
        </p:nvSpPr>
        <p:spPr>
          <a:xfrm>
            <a:off x="368926" y="4127875"/>
            <a:ext cx="1303200" cy="34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3"/>
              <a:buFont typeface="Arial"/>
              <a:buNone/>
            </a:pPr>
            <a:r>
              <a:rPr b="1" i="0" lang="ja-JP" sz="1350" u="none" cap="none" strike="noStrike">
                <a:solidFill>
                  <a:schemeClr val="dk1"/>
                </a:solidFill>
                <a:latin typeface="Noto Sans JP"/>
                <a:ea typeface="Noto Sans JP"/>
                <a:cs typeface="Noto Sans JP"/>
                <a:sym typeface="Noto Sans JP"/>
              </a:rPr>
              <a:t>employee</a:t>
            </a:r>
            <a:endParaRPr b="1" i="0" sz="1350" u="none" cap="none" strike="noStrike">
              <a:solidFill>
                <a:schemeClr val="dk1"/>
              </a:solidFill>
              <a:latin typeface="Noto Sans JP"/>
              <a:ea typeface="Noto Sans JP"/>
              <a:cs typeface="Noto Sans JP"/>
              <a:sym typeface="Noto Sans JP"/>
            </a:endParaRPr>
          </a:p>
        </p:txBody>
      </p:sp>
      <p:sp>
        <p:nvSpPr>
          <p:cNvPr id="290" name="Google Shape;290;g38ea13c96d8_1_113"/>
          <p:cNvSpPr txBox="1"/>
          <p:nvPr/>
        </p:nvSpPr>
        <p:spPr>
          <a:xfrm>
            <a:off x="368916" y="3655022"/>
            <a:ext cx="1366500" cy="34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3"/>
              <a:buFont typeface="Arial"/>
              <a:buNone/>
            </a:pPr>
            <a:r>
              <a:rPr b="1" i="0" lang="ja-JP" sz="1350" u="none" cap="none" strike="noStrike">
                <a:solidFill>
                  <a:schemeClr val="dk1"/>
                </a:solidFill>
                <a:latin typeface="Noto Sans JP"/>
                <a:ea typeface="Noto Sans JP"/>
                <a:cs typeface="Noto Sans JP"/>
                <a:sym typeface="Noto Sans JP"/>
              </a:rPr>
              <a:t>Manager</a:t>
            </a:r>
            <a:endParaRPr b="1" i="0" sz="1350" u="none" cap="none" strike="noStrike">
              <a:solidFill>
                <a:schemeClr val="dk1"/>
              </a:solidFill>
              <a:latin typeface="Noto Sans JP"/>
              <a:ea typeface="Noto Sans JP"/>
              <a:cs typeface="Noto Sans JP"/>
              <a:sym typeface="Noto Sans JP"/>
            </a:endParaRPr>
          </a:p>
        </p:txBody>
      </p:sp>
      <p:sp>
        <p:nvSpPr>
          <p:cNvPr id="291" name="Google Shape;291;g38ea13c96d8_1_113"/>
          <p:cNvSpPr/>
          <p:nvPr/>
        </p:nvSpPr>
        <p:spPr>
          <a:xfrm>
            <a:off x="4399013" y="4189763"/>
            <a:ext cx="1846200" cy="1055100"/>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Receipt of Withholding Statement</a:t>
            </a:r>
            <a:endParaRPr b="1" i="0" sz="1400" u="none" cap="none" strike="noStrike">
              <a:solidFill>
                <a:schemeClr val="dk2"/>
              </a:solidFill>
              <a:latin typeface="Noto Sans JP"/>
              <a:ea typeface="Noto Sans JP"/>
              <a:cs typeface="Noto Sans JP"/>
              <a:sym typeface="Noto Sans JP"/>
            </a:endParaRPr>
          </a:p>
        </p:txBody>
      </p:sp>
      <p:sp>
        <p:nvSpPr>
          <p:cNvPr id="292" name="Google Shape;292;g38ea13c96d8_1_113"/>
          <p:cNvSpPr txBox="1"/>
          <p:nvPr/>
        </p:nvSpPr>
        <p:spPr>
          <a:xfrm>
            <a:off x="6484849" y="915900"/>
            <a:ext cx="12408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Noto Sans JP"/>
                <a:ea typeface="Noto Sans JP"/>
                <a:cs typeface="Noto Sans JP"/>
                <a:sym typeface="Noto Sans JP"/>
              </a:rPr>
              <a:t>January</a:t>
            </a:r>
            <a:endParaRPr b="1" i="0" sz="1800" u="none" cap="none" strike="noStrike">
              <a:solidFill>
                <a:schemeClr val="lt1"/>
              </a:solidFill>
              <a:latin typeface="Noto Sans JP"/>
              <a:ea typeface="Noto Sans JP"/>
              <a:cs typeface="Noto Sans JP"/>
              <a:sym typeface="Noto Sans JP"/>
            </a:endParaRPr>
          </a:p>
        </p:txBody>
      </p:sp>
      <p:sp>
        <p:nvSpPr>
          <p:cNvPr id="293" name="Google Shape;293;g38ea13c96d8_1_113"/>
          <p:cNvSpPr/>
          <p:nvPr/>
        </p:nvSpPr>
        <p:spPr>
          <a:xfrm>
            <a:off x="6624725" y="1519025"/>
            <a:ext cx="26778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Submission of Documents to Government Offices</a:t>
            </a:r>
            <a:endParaRPr b="1" i="0" sz="1400" u="none" cap="none" strike="noStrike">
              <a:solidFill>
                <a:schemeClr val="dk2"/>
              </a:solidFill>
              <a:latin typeface="Noto Sans JP"/>
              <a:ea typeface="Noto Sans JP"/>
              <a:cs typeface="Noto Sans JP"/>
              <a:sym typeface="Noto Sans JP"/>
            </a:endParaRPr>
          </a:p>
        </p:txBody>
      </p:sp>
      <p:sp>
        <p:nvSpPr>
          <p:cNvPr id="294" name="Google Shape;294;g38ea13c96d8_1_113"/>
          <p:cNvSpPr/>
          <p:nvPr/>
        </p:nvSpPr>
        <p:spPr>
          <a:xfrm>
            <a:off x="6227813" y="4189763"/>
            <a:ext cx="1846200" cy="1055100"/>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Verification of Surplus or Deficit</a:t>
            </a:r>
            <a:endParaRPr b="1" i="0" sz="1400" u="none" cap="none" strike="noStrike">
              <a:solidFill>
                <a:schemeClr val="dk2"/>
              </a:solidFill>
              <a:latin typeface="Noto Sans JP"/>
              <a:ea typeface="Noto Sans JP"/>
              <a:cs typeface="Noto Sans JP"/>
              <a:sym typeface="Noto Sans JP"/>
            </a:endParaRPr>
          </a:p>
        </p:txBody>
      </p:sp>
      <p:sp>
        <p:nvSpPr>
          <p:cNvPr id="295" name="Google Shape;295;g38ea13c96d8_1_113"/>
          <p:cNvSpPr/>
          <p:nvPr/>
        </p:nvSpPr>
        <p:spPr>
          <a:xfrm>
            <a:off x="1314025" y="4102050"/>
            <a:ext cx="2814300" cy="1212000"/>
          </a:xfrm>
          <a:prstGeom prst="rect">
            <a:avLst/>
          </a:prstGeom>
          <a:noFill/>
          <a:ln cap="flat" cmpd="sng" w="381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oto Sans JP"/>
              <a:ea typeface="Noto Sans JP"/>
              <a:cs typeface="Noto Sans JP"/>
              <a:sym typeface="Noto Sans JP"/>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2"/>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59" name="Google Shape;59;p2"/>
          <p:cNvSpPr txBox="1"/>
          <p:nvPr/>
        </p:nvSpPr>
        <p:spPr>
          <a:xfrm>
            <a:off x="343325" y="207425"/>
            <a:ext cx="8166300" cy="720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800"/>
              <a:buFont typeface="Arial"/>
              <a:buNone/>
            </a:pPr>
            <a:r>
              <a:rPr b="1" i="0" lang="ja-JP" sz="2300" u="none" cap="none" strike="noStrike">
                <a:solidFill>
                  <a:schemeClr val="dk2"/>
                </a:solidFill>
                <a:latin typeface="Noto Sans JP"/>
                <a:ea typeface="Noto Sans JP"/>
                <a:cs typeface="Noto Sans JP"/>
                <a:sym typeface="Noto Sans JP"/>
              </a:rPr>
              <a:t>For Group Manager, How to Use this Manual</a:t>
            </a:r>
            <a:endParaRPr b="1" i="0" sz="2300" u="none" cap="none" strike="noStrike">
              <a:solidFill>
                <a:schemeClr val="dk2"/>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dk2"/>
              </a:solidFill>
              <a:latin typeface="MS PGothic"/>
              <a:ea typeface="MS PGothic"/>
              <a:cs typeface="MS PGothic"/>
              <a:sym typeface="MS PGothic"/>
            </a:endParaRPr>
          </a:p>
        </p:txBody>
      </p:sp>
      <p:sp>
        <p:nvSpPr>
          <p:cNvPr id="60" name="Google Shape;60;p2"/>
          <p:cNvSpPr txBox="1"/>
          <p:nvPr/>
        </p:nvSpPr>
        <p:spPr>
          <a:xfrm>
            <a:off x="648300" y="1214449"/>
            <a:ext cx="8609400" cy="3532800"/>
          </a:xfrm>
          <a:prstGeom prst="rect">
            <a:avLst/>
          </a:prstGeom>
          <a:noFill/>
          <a:ln>
            <a:noFill/>
          </a:ln>
        </p:spPr>
        <p:txBody>
          <a:bodyPr anchorCtr="0" anchor="t" bIns="42050" lIns="84125" spcFirstLastPara="1" rIns="84125" wrap="square" tIns="4205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This is the “Jobcan Year-end Tax Adjustment” manual for staff.</a:t>
            </a:r>
            <a:endParaRPr b="0" i="0" sz="16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In addition to operational guidance, this manual also provides information on advance preparations, and the explanation is based on the standard usage of the system.</a:t>
            </a:r>
            <a:endParaRPr b="0" i="0" sz="16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This instructions is based on standard usage.</a:t>
            </a:r>
            <a:endParaRPr b="0" i="0" sz="16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The way of using “Jobcan Year-end Tax Adjustment” differs depending on the company so </a:t>
            </a:r>
            <a:r>
              <a:rPr b="0" i="0" lang="ja-JP" sz="1600" u="none" cap="none" strike="noStrike">
                <a:solidFill>
                  <a:schemeClr val="accent3"/>
                </a:solidFill>
                <a:latin typeface="Noto Sans JP"/>
                <a:ea typeface="Noto Sans JP"/>
                <a:cs typeface="Noto Sans JP"/>
                <a:sym typeface="Noto Sans JP"/>
              </a:rPr>
              <a:t>feel free to edit this manual.</a:t>
            </a:r>
            <a:endParaRPr b="0" i="0" sz="16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We hope this will help reduce your work related to year-end tax adjustment.</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50"/>
              <a:buFont typeface="Arial"/>
              <a:buNone/>
            </a:pPr>
            <a:r>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50"/>
              <a:buFont typeface="Arial"/>
              <a:buNone/>
            </a:pPr>
            <a:r>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2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g13ecc55a8e1_0_383"/>
          <p:cNvPicPr preferRelativeResize="0"/>
          <p:nvPr/>
        </p:nvPicPr>
        <p:blipFill rotWithShape="1">
          <a:blip r:embed="rId3">
            <a:alphaModFix/>
          </a:blip>
          <a:srcRect b="0" l="0" r="0" t="0"/>
          <a:stretch/>
        </p:blipFill>
        <p:spPr>
          <a:xfrm>
            <a:off x="565225" y="1286500"/>
            <a:ext cx="8308876" cy="4882563"/>
          </a:xfrm>
          <a:prstGeom prst="rect">
            <a:avLst/>
          </a:prstGeom>
          <a:noFill/>
          <a:ln>
            <a:noFill/>
          </a:ln>
        </p:spPr>
      </p:pic>
      <p:sp>
        <p:nvSpPr>
          <p:cNvPr id="301" name="Google Shape;301;g13ecc55a8e1_0_383"/>
          <p:cNvSpPr/>
          <p:nvPr/>
        </p:nvSpPr>
        <p:spPr>
          <a:xfrm>
            <a:off x="1179675" y="3383000"/>
            <a:ext cx="5194500" cy="279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02" name="Google Shape;302;g13ecc55a8e1_0_383"/>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303" name="Google Shape;303;g13ecc55a8e1_0_383"/>
          <p:cNvSpPr txBox="1"/>
          <p:nvPr/>
        </p:nvSpPr>
        <p:spPr>
          <a:xfrm>
            <a:off x="315324" y="300750"/>
            <a:ext cx="8558775" cy="3360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100" u="none" cap="none" strike="noStrike">
                <a:solidFill>
                  <a:schemeClr val="dk2"/>
                </a:solidFill>
                <a:latin typeface="Noto Sans JP"/>
                <a:ea typeface="Noto Sans JP"/>
                <a:cs typeface="Noto Sans JP"/>
                <a:sym typeface="Noto Sans JP"/>
              </a:rPr>
              <a:t>【Image】Year-End Adjustment Email Notification Screen</a:t>
            </a:r>
            <a:endParaRPr b="1" i="0" sz="2100" u="none" cap="none" strike="noStrike">
              <a:solidFill>
                <a:schemeClr val="dk2"/>
              </a:solidFill>
              <a:latin typeface="Noto Sans JP"/>
              <a:ea typeface="Noto Sans JP"/>
              <a:cs typeface="Noto Sans JP"/>
              <a:sym typeface="Noto Sans JP"/>
            </a:endParaRPr>
          </a:p>
        </p:txBody>
      </p:sp>
      <p:sp>
        <p:nvSpPr>
          <p:cNvPr id="304" name="Google Shape;304;g13ecc55a8e1_0_383"/>
          <p:cNvSpPr/>
          <p:nvPr/>
        </p:nvSpPr>
        <p:spPr>
          <a:xfrm>
            <a:off x="6977800" y="1046125"/>
            <a:ext cx="1983600" cy="365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g13ecc55a8e1_0_383"/>
          <p:cNvSpPr/>
          <p:nvPr/>
        </p:nvSpPr>
        <p:spPr>
          <a:xfrm>
            <a:off x="6846700" y="1194700"/>
            <a:ext cx="2027400" cy="365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13ecc55a8e1_0_383"/>
          <p:cNvSpPr/>
          <p:nvPr/>
        </p:nvSpPr>
        <p:spPr>
          <a:xfrm>
            <a:off x="2054600" y="2567100"/>
            <a:ext cx="1520100" cy="1392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g13ecc55a8e1_0_383"/>
          <p:cNvSpPr/>
          <p:nvPr/>
        </p:nvSpPr>
        <p:spPr>
          <a:xfrm>
            <a:off x="1865153" y="3492912"/>
            <a:ext cx="4183500" cy="1392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13ecc55a8e1_0_383"/>
          <p:cNvSpPr/>
          <p:nvPr/>
        </p:nvSpPr>
        <p:spPr>
          <a:xfrm>
            <a:off x="1179675" y="3754225"/>
            <a:ext cx="2519400" cy="244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ja-JP" sz="900" u="none" cap="none" strike="noStrike">
                <a:solidFill>
                  <a:srgbClr val="000000"/>
                </a:solidFill>
                <a:latin typeface="Calibri"/>
                <a:ea typeface="Calibri"/>
                <a:cs typeface="Calibri"/>
                <a:sym typeface="Calibri"/>
              </a:rPr>
              <a:t>提出期日：2025年12月15日</a:t>
            </a:r>
            <a:endParaRPr b="0" i="0" sz="9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3ecc55a8e1_0_431"/>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314" name="Google Shape;314;g13ecc55a8e1_0_431"/>
          <p:cNvSpPr txBox="1"/>
          <p:nvPr/>
        </p:nvSpPr>
        <p:spPr>
          <a:xfrm>
            <a:off x="315325" y="300750"/>
            <a:ext cx="7830300" cy="3360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100" u="none" cap="none" strike="noStrike">
                <a:solidFill>
                  <a:schemeClr val="dk2"/>
                </a:solidFill>
                <a:latin typeface="Noto Sans JP"/>
                <a:ea typeface="Noto Sans JP"/>
                <a:cs typeface="Noto Sans JP"/>
                <a:sym typeface="Noto Sans JP"/>
              </a:rPr>
              <a:t>【Image】Page displayed after clicking the URL</a:t>
            </a:r>
            <a:endParaRPr b="1" i="0" sz="2100" u="none" cap="none" strike="noStrike">
              <a:solidFill>
                <a:schemeClr val="dk2"/>
              </a:solidFill>
              <a:latin typeface="Noto Sans JP"/>
              <a:ea typeface="Noto Sans JP"/>
              <a:cs typeface="Noto Sans JP"/>
              <a:sym typeface="Noto Sans JP"/>
            </a:endParaRPr>
          </a:p>
        </p:txBody>
      </p:sp>
      <p:pic>
        <p:nvPicPr>
          <p:cNvPr id="315" name="Google Shape;315;g13ecc55a8e1_0_431"/>
          <p:cNvPicPr preferRelativeResize="0"/>
          <p:nvPr/>
        </p:nvPicPr>
        <p:blipFill rotWithShape="1">
          <a:blip r:embed="rId3">
            <a:alphaModFix/>
          </a:blip>
          <a:srcRect b="0" l="0" r="0" t="0"/>
          <a:stretch/>
        </p:blipFill>
        <p:spPr>
          <a:xfrm>
            <a:off x="2687762" y="946975"/>
            <a:ext cx="4805325" cy="5441725"/>
          </a:xfrm>
          <a:prstGeom prst="rect">
            <a:avLst/>
          </a:prstGeom>
          <a:noFill/>
          <a:ln>
            <a:noFill/>
          </a:ln>
          <a:effectLst>
            <a:outerShdw blurRad="57150" rotWithShape="0" algn="bl" dir="5400000" dist="19050">
              <a:srgbClr val="000000">
                <a:alpha val="48627"/>
              </a:srgbClr>
            </a:outerShdw>
          </a:effectLst>
        </p:spPr>
      </p:pic>
      <p:sp>
        <p:nvSpPr>
          <p:cNvPr id="316" name="Google Shape;316;g13ecc55a8e1_0_431"/>
          <p:cNvSpPr/>
          <p:nvPr/>
        </p:nvSpPr>
        <p:spPr>
          <a:xfrm>
            <a:off x="2784175" y="1090050"/>
            <a:ext cx="4612500" cy="1492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17" name="Google Shape;317;g13ecc55a8e1_0_431"/>
          <p:cNvSpPr/>
          <p:nvPr/>
        </p:nvSpPr>
        <p:spPr>
          <a:xfrm>
            <a:off x="2784175" y="2682900"/>
            <a:ext cx="4612500" cy="3535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37999cec85b_0_24"/>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323" name="Google Shape;323;g37999cec85b_0_24"/>
          <p:cNvSpPr txBox="1"/>
          <p:nvPr/>
        </p:nvSpPr>
        <p:spPr>
          <a:xfrm>
            <a:off x="315325" y="300750"/>
            <a:ext cx="7727700" cy="3360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100" u="none" cap="none" strike="noStrike">
                <a:solidFill>
                  <a:schemeClr val="dk2"/>
                </a:solidFill>
                <a:latin typeface="Noto Sans JP"/>
                <a:ea typeface="Noto Sans JP"/>
                <a:cs typeface="Noto Sans JP"/>
                <a:sym typeface="Noto Sans JP"/>
              </a:rPr>
              <a:t>【Image】Request Notification for Employee My Page</a:t>
            </a:r>
            <a:endParaRPr b="1" i="0" sz="2100" u="none" cap="none" strike="noStrike">
              <a:solidFill>
                <a:schemeClr val="dk2"/>
              </a:solidFill>
              <a:latin typeface="Noto Sans JP"/>
              <a:ea typeface="Noto Sans JP"/>
              <a:cs typeface="Noto Sans JP"/>
              <a:sym typeface="Noto Sans JP"/>
            </a:endParaRPr>
          </a:p>
        </p:txBody>
      </p:sp>
      <p:grpSp>
        <p:nvGrpSpPr>
          <p:cNvPr id="324" name="Google Shape;324;g37999cec85b_0_24"/>
          <p:cNvGrpSpPr/>
          <p:nvPr/>
        </p:nvGrpSpPr>
        <p:grpSpPr>
          <a:xfrm>
            <a:off x="621688" y="1508275"/>
            <a:ext cx="8662625" cy="4143974"/>
            <a:chOff x="621688" y="1508275"/>
            <a:chExt cx="8662625" cy="4143974"/>
          </a:xfrm>
        </p:grpSpPr>
        <p:pic>
          <p:nvPicPr>
            <p:cNvPr id="325" name="Google Shape;325;g37999cec85b_0_24"/>
            <p:cNvPicPr preferRelativeResize="0"/>
            <p:nvPr/>
          </p:nvPicPr>
          <p:blipFill rotWithShape="1">
            <a:blip r:embed="rId3">
              <a:alphaModFix/>
            </a:blip>
            <a:srcRect b="0" l="0" r="0" t="0"/>
            <a:stretch/>
          </p:blipFill>
          <p:spPr>
            <a:xfrm>
              <a:off x="621688" y="1508275"/>
              <a:ext cx="8662625" cy="4143974"/>
            </a:xfrm>
            <a:prstGeom prst="rect">
              <a:avLst/>
            </a:prstGeom>
            <a:noFill/>
            <a:ln>
              <a:noFill/>
            </a:ln>
          </p:spPr>
        </p:pic>
        <p:sp>
          <p:nvSpPr>
            <p:cNvPr id="326" name="Google Shape;326;g37999cec85b_0_24"/>
            <p:cNvSpPr/>
            <p:nvPr/>
          </p:nvSpPr>
          <p:spPr>
            <a:xfrm>
              <a:off x="4353000" y="3501850"/>
              <a:ext cx="3449100" cy="398700"/>
            </a:xfrm>
            <a:prstGeom prst="rect">
              <a:avLst/>
            </a:prstGeom>
            <a:noFill/>
            <a:ln cap="flat" cmpd="sng" w="28575">
              <a:solidFill>
                <a:srgbClr val="FF0000"/>
              </a:solidFill>
              <a:prstDash val="solid"/>
              <a:round/>
              <a:headEnd len="sm" w="sm" type="none"/>
              <a:tailEnd len="sm" w="sm" type="none"/>
            </a:ln>
          </p:spPr>
          <p:txBody>
            <a:bodyPr anchorCtr="0" anchor="ctr" bIns="106650" lIns="106650" spcFirstLastPara="1" rIns="106650" wrap="square" tIns="10665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nen</a:t>
              </a:r>
              <a:endParaRPr b="0" i="0" sz="1600" u="none" cap="none" strike="noStrike">
                <a:solidFill>
                  <a:srgbClr val="000000"/>
                </a:solidFill>
                <a:latin typeface="Arial"/>
                <a:ea typeface="Arial"/>
                <a:cs typeface="Arial"/>
                <a:sym typeface="Arial"/>
              </a:endParaRPr>
            </a:p>
          </p:txBody>
        </p:sp>
        <p:sp>
          <p:nvSpPr>
            <p:cNvPr id="327" name="Google Shape;327;g37999cec85b_0_24"/>
            <p:cNvSpPr txBox="1"/>
            <p:nvPr/>
          </p:nvSpPr>
          <p:spPr>
            <a:xfrm>
              <a:off x="4446975" y="3572650"/>
              <a:ext cx="501300" cy="2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1" i="0" lang="ja-JP" sz="600" u="none" cap="none" strike="noStrike">
                  <a:solidFill>
                    <a:srgbClr val="9C9C9C"/>
                  </a:solidFill>
                  <a:latin typeface="Arial"/>
                  <a:ea typeface="Arial"/>
                  <a:cs typeface="Arial"/>
                  <a:sym typeface="Arial"/>
                </a:rPr>
                <a:t>10月1日</a:t>
              </a:r>
              <a:endParaRPr b="1" i="0" sz="600" u="none" cap="none" strike="noStrike">
                <a:solidFill>
                  <a:srgbClr val="9C9C9C"/>
                </a:solidFill>
                <a:latin typeface="Arial"/>
                <a:ea typeface="Arial"/>
                <a:cs typeface="Arial"/>
                <a:sym typeface="Arial"/>
              </a:endParaRPr>
            </a:p>
          </p:txBody>
        </p:sp>
        <p:sp>
          <p:nvSpPr>
            <p:cNvPr id="328" name="Google Shape;328;g37999cec85b_0_24"/>
            <p:cNvSpPr txBox="1"/>
            <p:nvPr/>
          </p:nvSpPr>
          <p:spPr>
            <a:xfrm>
              <a:off x="5042325" y="3572650"/>
              <a:ext cx="2354400" cy="25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ja-JP" sz="700" u="none" cap="none" strike="noStrike">
                  <a:solidFill>
                    <a:srgbClr val="595959"/>
                  </a:solidFill>
                  <a:latin typeface="Arial"/>
                  <a:ea typeface="Arial"/>
                  <a:cs typeface="Arial"/>
                  <a:sym typeface="Arial"/>
                </a:rPr>
                <a:t>年末調整の入力依頼があります</a:t>
              </a:r>
              <a:endParaRPr b="1" i="0" sz="700" u="none" cap="none" strike="noStrike">
                <a:solidFill>
                  <a:srgbClr val="595959"/>
                </a:solidFill>
                <a:latin typeface="Arial"/>
                <a:ea typeface="Arial"/>
                <a:cs typeface="Arial"/>
                <a:sym typeface="Arial"/>
              </a:endParaRPr>
            </a:p>
          </p:txBody>
        </p:sp>
        <p:sp>
          <p:nvSpPr>
            <p:cNvPr id="329" name="Google Shape;329;g37999cec85b_0_24"/>
            <p:cNvSpPr/>
            <p:nvPr/>
          </p:nvSpPr>
          <p:spPr>
            <a:xfrm>
              <a:off x="8513975" y="1532225"/>
              <a:ext cx="208200" cy="81300"/>
            </a:xfrm>
            <a:prstGeom prst="rect">
              <a:avLst/>
            </a:prstGeom>
            <a:solidFill>
              <a:srgbClr val="59595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94b3380e55_0_89"/>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335" name="Google Shape;335;g294b3380e55_0_89"/>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2500"/>
              <a:buFont typeface="Arial"/>
              <a:buNone/>
            </a:pPr>
            <a:r>
              <a:t/>
            </a:r>
            <a:endParaRPr b="1" i="0" sz="2300" u="none" cap="none" strike="noStrike">
              <a:solidFill>
                <a:srgbClr val="666666"/>
              </a:solidFill>
              <a:latin typeface="MS PGothic"/>
              <a:ea typeface="MS PGothic"/>
              <a:cs typeface="MS PGothic"/>
              <a:sym typeface="MS PGothic"/>
            </a:endParaRPr>
          </a:p>
        </p:txBody>
      </p:sp>
      <p:sp>
        <p:nvSpPr>
          <p:cNvPr id="336" name="Google Shape;336;g294b3380e55_0_89"/>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2500"/>
              <a:buFont typeface="Arial"/>
              <a:buNone/>
            </a:pPr>
            <a:r>
              <a:rPr b="1" i="0" lang="ja-JP" sz="2300" u="none" cap="none" strike="noStrike">
                <a:solidFill>
                  <a:schemeClr val="dk2"/>
                </a:solidFill>
                <a:latin typeface="Noto Sans JP"/>
                <a:ea typeface="Noto Sans JP"/>
                <a:cs typeface="Noto Sans JP"/>
                <a:sym typeface="Noto Sans JP"/>
              </a:rPr>
              <a:t>Year-End Adjustment SurveyResponses</a:t>
            </a:r>
            <a:endParaRPr b="1" i="0" sz="2300" u="none" cap="none" strike="noStrike">
              <a:solidFill>
                <a:schemeClr val="dk2"/>
              </a:solidFill>
              <a:latin typeface="Noto Sans JP"/>
              <a:ea typeface="Noto Sans JP"/>
              <a:cs typeface="Noto Sans JP"/>
              <a:sym typeface="Noto Sans JP"/>
            </a:endParaRPr>
          </a:p>
        </p:txBody>
      </p:sp>
      <p:pic>
        <p:nvPicPr>
          <p:cNvPr id="337" name="Google Shape;337;g294b3380e55_0_89"/>
          <p:cNvPicPr preferRelativeResize="0"/>
          <p:nvPr/>
        </p:nvPicPr>
        <p:blipFill rotWithShape="1">
          <a:blip r:embed="rId3">
            <a:alphaModFix/>
          </a:blip>
          <a:srcRect b="0" l="0" r="0" t="0"/>
          <a:stretch/>
        </p:blipFill>
        <p:spPr>
          <a:xfrm>
            <a:off x="1212575" y="802851"/>
            <a:ext cx="7565700" cy="2275150"/>
          </a:xfrm>
          <a:prstGeom prst="rect">
            <a:avLst/>
          </a:prstGeom>
          <a:noFill/>
          <a:ln cap="flat" cmpd="sng" w="9525">
            <a:solidFill>
              <a:srgbClr val="CCCCCC"/>
            </a:solidFill>
            <a:prstDash val="solid"/>
            <a:round/>
            <a:headEnd len="sm" w="sm" type="none"/>
            <a:tailEnd len="sm" w="sm" type="none"/>
          </a:ln>
        </p:spPr>
      </p:pic>
      <p:sp>
        <p:nvSpPr>
          <p:cNvPr id="338" name="Google Shape;338;g294b3380e55_0_89"/>
          <p:cNvSpPr/>
          <p:nvPr/>
        </p:nvSpPr>
        <p:spPr>
          <a:xfrm>
            <a:off x="3665625" y="1568251"/>
            <a:ext cx="2871600" cy="245700"/>
          </a:xfrm>
          <a:prstGeom prst="rect">
            <a:avLst/>
          </a:prstGeom>
          <a:solidFill>
            <a:schemeClr val="lt1"/>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JP" sz="1100" u="none" cap="none" strike="noStrike">
                <a:solidFill>
                  <a:srgbClr val="FF0000"/>
                </a:solidFill>
                <a:latin typeface="Arial"/>
                <a:ea typeface="Arial"/>
                <a:cs typeface="Arial"/>
                <a:sym typeface="Arial"/>
              </a:rPr>
              <a:t>提出期日：2025年12月15日 17時</a:t>
            </a:r>
            <a:endParaRPr b="0" i="0" sz="1100" u="none" cap="none" strike="noStrike">
              <a:solidFill>
                <a:srgbClr val="FF0000"/>
              </a:solidFill>
              <a:latin typeface="Arial"/>
              <a:ea typeface="Arial"/>
              <a:cs typeface="Arial"/>
              <a:sym typeface="Arial"/>
            </a:endParaRPr>
          </a:p>
        </p:txBody>
      </p:sp>
      <p:pic>
        <p:nvPicPr>
          <p:cNvPr id="339" name="Google Shape;339;g294b3380e55_0_89"/>
          <p:cNvPicPr preferRelativeResize="0"/>
          <p:nvPr/>
        </p:nvPicPr>
        <p:blipFill rotWithShape="1">
          <a:blip r:embed="rId4">
            <a:alphaModFix/>
          </a:blip>
          <a:srcRect b="0" l="0" r="0" t="0"/>
          <a:stretch/>
        </p:blipFill>
        <p:spPr>
          <a:xfrm>
            <a:off x="1266825" y="3284222"/>
            <a:ext cx="2015435" cy="3283650"/>
          </a:xfrm>
          <a:prstGeom prst="rect">
            <a:avLst/>
          </a:prstGeom>
          <a:noFill/>
          <a:ln cap="flat" cmpd="sng" w="19050">
            <a:solidFill>
              <a:srgbClr val="FF0000"/>
            </a:solidFill>
            <a:prstDash val="solid"/>
            <a:round/>
            <a:headEnd len="sm" w="sm" type="none"/>
            <a:tailEnd len="sm" w="sm" type="none"/>
          </a:ln>
        </p:spPr>
      </p:pic>
      <p:pic>
        <p:nvPicPr>
          <p:cNvPr id="340" name="Google Shape;340;g294b3380e55_0_89"/>
          <p:cNvPicPr preferRelativeResize="0"/>
          <p:nvPr/>
        </p:nvPicPr>
        <p:blipFill rotWithShape="1">
          <a:blip r:embed="rId5">
            <a:alphaModFix/>
          </a:blip>
          <a:srcRect b="22263" l="0" r="0" t="0"/>
          <a:stretch/>
        </p:blipFill>
        <p:spPr>
          <a:xfrm>
            <a:off x="3793975" y="3284226"/>
            <a:ext cx="4984301" cy="3283650"/>
          </a:xfrm>
          <a:prstGeom prst="rect">
            <a:avLst/>
          </a:prstGeom>
          <a:noFill/>
          <a:ln cap="flat" cmpd="sng" w="19050">
            <a:solidFill>
              <a:srgbClr val="FF0000"/>
            </a:solidFill>
            <a:prstDash val="solid"/>
            <a:round/>
            <a:headEnd len="sm" w="sm" type="none"/>
            <a:tailEnd len="sm" w="sm" type="none"/>
          </a:ln>
        </p:spPr>
      </p:pic>
      <p:sp>
        <p:nvSpPr>
          <p:cNvPr id="341" name="Google Shape;341;g294b3380e55_0_89"/>
          <p:cNvSpPr/>
          <p:nvPr/>
        </p:nvSpPr>
        <p:spPr>
          <a:xfrm>
            <a:off x="4210406" y="2424526"/>
            <a:ext cx="1710600" cy="223200"/>
          </a:xfrm>
          <a:prstGeom prst="rect">
            <a:avLst/>
          </a:prstGeom>
          <a:solidFill>
            <a:srgbClr val="F1F1F1"/>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JP" sz="850" u="none" cap="none" strike="noStrike">
                <a:solidFill>
                  <a:srgbClr val="333333"/>
                </a:solidFill>
                <a:highlight>
                  <a:srgbClr val="F1F1F1"/>
                </a:highlight>
                <a:latin typeface="Noto Sans JP"/>
                <a:ea typeface="Noto Sans JP"/>
                <a:cs typeface="Noto Sans JP"/>
                <a:sym typeface="Noto Sans JP"/>
              </a:rPr>
              <a:t>STEP 1 - 3 世帯主情報2/34</a:t>
            </a:r>
            <a:endParaRPr b="0" i="0" sz="1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94b3380e55_0_61"/>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347" name="Google Shape;347;g294b3380e55_0_61"/>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2500"/>
              <a:buFont typeface="Arial"/>
              <a:buNone/>
            </a:pPr>
            <a:r>
              <a:rPr b="1" i="0" lang="ja-JP" sz="2300" u="none" cap="none" strike="noStrike">
                <a:solidFill>
                  <a:schemeClr val="dk2"/>
                </a:solidFill>
                <a:latin typeface="Noto Sans JP"/>
                <a:ea typeface="Noto Sans JP"/>
                <a:cs typeface="Noto Sans JP"/>
                <a:sym typeface="Noto Sans JP"/>
              </a:rPr>
              <a:t>Year-End Adjustment Survey Questions</a:t>
            </a:r>
            <a:endParaRPr b="1" i="0" sz="2300" u="none" cap="none" strike="noStrike">
              <a:solidFill>
                <a:schemeClr val="dk2"/>
              </a:solidFill>
              <a:latin typeface="Noto Sans JP"/>
              <a:ea typeface="Noto Sans JP"/>
              <a:cs typeface="Noto Sans JP"/>
              <a:sym typeface="Noto Sans JP"/>
            </a:endParaRPr>
          </a:p>
        </p:txBody>
      </p:sp>
      <p:sp>
        <p:nvSpPr>
          <p:cNvPr id="348" name="Google Shape;348;g294b3380e55_0_61"/>
          <p:cNvSpPr txBox="1"/>
          <p:nvPr/>
        </p:nvSpPr>
        <p:spPr>
          <a:xfrm>
            <a:off x="291150" y="775249"/>
            <a:ext cx="9323700" cy="571762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・STEP1　This Year's Identity Check</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・STEP2　This Year's Spouse and Dependent Information Check</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・STEP3　Year-End Adjustment Eligibility Check for This Year</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・STEP4　Insurance &amp; Loan Check</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・STEP5　Next Year's Personal Information Check</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・STEP6　This Year's Spouse and Dependent Information Check</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・STEP7　Year-End Adjustment Eligibility Check for Next Year</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・STEP8　Attachment Check</a:t>
            </a:r>
            <a:endParaRPr b="0" i="0" sz="2400" u="none" cap="none" strike="noStrike">
              <a:solidFill>
                <a:srgbClr val="666666"/>
              </a:solidFill>
              <a:latin typeface="Noto Sans JP"/>
              <a:ea typeface="Noto Sans JP"/>
              <a:cs typeface="Noto Sans JP"/>
              <a:sym typeface="Noto Sans JP"/>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8ea13c96d8_1_15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354" name="Google Shape;354;g38ea13c96d8_1_150"/>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2500"/>
              <a:buFont typeface="Arial"/>
              <a:buNone/>
            </a:pPr>
            <a:r>
              <a:rPr b="1" i="0" lang="ja-JP" sz="2300" u="none" cap="none" strike="noStrike">
                <a:solidFill>
                  <a:schemeClr val="dk2"/>
                </a:solidFill>
                <a:latin typeface="Noto Sans JP"/>
                <a:ea typeface="Noto Sans JP"/>
                <a:cs typeface="Noto Sans JP"/>
                <a:sym typeface="Noto Sans JP"/>
              </a:rPr>
              <a:t>Year-End Adjustment Survey Questions</a:t>
            </a:r>
            <a:endParaRPr b="1" i="0" sz="2300" u="none" cap="none" strike="noStrike">
              <a:solidFill>
                <a:schemeClr val="dk2"/>
              </a:solidFill>
              <a:latin typeface="Noto Sans JP"/>
              <a:ea typeface="Noto Sans JP"/>
              <a:cs typeface="Noto Sans JP"/>
              <a:sym typeface="Noto Sans JP"/>
            </a:endParaRPr>
          </a:p>
        </p:txBody>
      </p:sp>
      <p:sp>
        <p:nvSpPr>
          <p:cNvPr id="355" name="Google Shape;355;g38ea13c96d8_1_150"/>
          <p:cNvSpPr txBox="1"/>
          <p:nvPr/>
        </p:nvSpPr>
        <p:spPr>
          <a:xfrm>
            <a:off x="291150" y="775249"/>
            <a:ext cx="9323700" cy="571762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・STEP1　This Year's Identity Check</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・STEP2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・STEP3　Year-End Adjustment Eligibility Check for This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・STEP4　Insurance &amp; Loan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・STEP5　Next Year's Personal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・STEP6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・STEP7　Year-End Adjustment Eligibility Check for Next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・STEP8　Attachment Check</a:t>
            </a:r>
            <a:endParaRPr b="0" i="0" sz="2400" u="none" cap="none" strike="noStrike">
              <a:solidFill>
                <a:srgbClr val="D9D9D9"/>
              </a:solidFill>
              <a:latin typeface="Noto Sans JP"/>
              <a:ea typeface="Noto Sans JP"/>
              <a:cs typeface="Noto Sans JP"/>
              <a:sym typeface="Noto Sans JP"/>
            </a:endParaRPr>
          </a:p>
        </p:txBody>
      </p:sp>
      <p:sp>
        <p:nvSpPr>
          <p:cNvPr id="356" name="Google Shape;356;g38ea13c96d8_1_150"/>
          <p:cNvSpPr/>
          <p:nvPr/>
        </p:nvSpPr>
        <p:spPr>
          <a:xfrm flipH="1" rot="10800000">
            <a:off x="4002850" y="1840276"/>
            <a:ext cx="5262600" cy="2785064"/>
          </a:xfrm>
          <a:prstGeom prst="wedgeRectCallout">
            <a:avLst>
              <a:gd fmla="val -25757" name="adj1"/>
              <a:gd fmla="val 6352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38ea13c96d8_1_150"/>
          <p:cNvSpPr txBox="1"/>
          <p:nvPr/>
        </p:nvSpPr>
        <p:spPr>
          <a:xfrm>
            <a:off x="4002850" y="1846175"/>
            <a:ext cx="5612000" cy="2779165"/>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2500"/>
              <a:buFont typeface="Arial"/>
              <a:buNone/>
            </a:pPr>
            <a:r>
              <a:rPr b="0" i="0" lang="ja-JP" sz="2100" u="none" cap="none" strike="noStrike">
                <a:solidFill>
                  <a:srgbClr val="666666"/>
                </a:solidFill>
                <a:latin typeface="Noto Sans JP"/>
                <a:ea typeface="Noto Sans JP"/>
                <a:cs typeface="Noto Sans JP"/>
                <a:sym typeface="Noto Sans JP"/>
              </a:rPr>
              <a:t>    </a:t>
            </a:r>
            <a:r>
              <a:rPr b="0" i="0" lang="ja-JP" sz="1800" u="none" cap="none" strike="noStrike">
                <a:solidFill>
                  <a:srgbClr val="666666"/>
                </a:solidFill>
                <a:latin typeface="Noto Sans JP"/>
                <a:ea typeface="Noto Sans JP"/>
                <a:cs typeface="Noto Sans JP"/>
                <a:sym typeface="Noto Sans JP"/>
              </a:rPr>
              <a:t>STEP1-1　Year-End Adjustment Begins　        　　</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2500"/>
              <a:buFont typeface="Arial"/>
              <a:buNone/>
            </a:pPr>
            <a:r>
              <a:rPr b="0" i="0" lang="ja-JP" sz="1800" u="none" cap="none" strike="noStrike">
                <a:solidFill>
                  <a:srgbClr val="666666"/>
                </a:solidFill>
                <a:latin typeface="Noto Sans JP"/>
                <a:ea typeface="Noto Sans JP"/>
                <a:cs typeface="Noto Sans JP"/>
                <a:sym typeface="Noto Sans JP"/>
              </a:rPr>
              <a:t>　STEP1-2　Basic Information of the Individual</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2500"/>
              <a:buFont typeface="Arial"/>
              <a:buNone/>
            </a:pPr>
            <a:r>
              <a:rPr b="0" i="0" lang="ja-JP" sz="1800" u="none" cap="none" strike="noStrike">
                <a:solidFill>
                  <a:srgbClr val="666666"/>
                </a:solidFill>
                <a:latin typeface="Noto Sans JP"/>
                <a:ea typeface="Noto Sans JP"/>
                <a:cs typeface="Noto Sans JP"/>
                <a:sym typeface="Noto Sans JP"/>
              </a:rPr>
              <a:t>　STEP1-3　Household Head Information</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2500"/>
              <a:buFont typeface="Arial"/>
              <a:buNone/>
            </a:pPr>
            <a:r>
              <a:rPr b="0" i="0" lang="ja-JP" sz="1800" u="none" cap="none" strike="noStrike">
                <a:solidFill>
                  <a:srgbClr val="666666"/>
                </a:solidFill>
                <a:latin typeface="Noto Sans JP"/>
                <a:ea typeface="Noto Sans JP"/>
                <a:cs typeface="Noto Sans JP"/>
                <a:sym typeface="Noto Sans JP"/>
              </a:rPr>
              <a:t>　STEP1-4　Previous Employment Information</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2500"/>
              <a:buFont typeface="Arial"/>
              <a:buNone/>
            </a:pPr>
            <a:r>
              <a:rPr b="0" i="0" lang="ja-JP" sz="1800" u="none" cap="none" strike="noStrike">
                <a:solidFill>
                  <a:srgbClr val="666666"/>
                </a:solidFill>
                <a:latin typeface="Noto Sans JP"/>
                <a:ea typeface="Noto Sans JP"/>
                <a:cs typeface="Noto Sans JP"/>
                <a:sym typeface="Noto Sans JP"/>
              </a:rPr>
              <a:t>　STEP1-5　Amount of Income/Earnings</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2500"/>
              <a:buFont typeface="Arial"/>
              <a:buNone/>
            </a:pPr>
            <a:r>
              <a:rPr b="0" i="0" lang="ja-JP" sz="1800" u="none" cap="none" strike="noStrike">
                <a:solidFill>
                  <a:srgbClr val="666666"/>
                </a:solidFill>
                <a:latin typeface="Noto Sans JP"/>
                <a:ea typeface="Noto Sans JP"/>
                <a:cs typeface="Noto Sans JP"/>
                <a:sym typeface="Noto Sans JP"/>
              </a:rPr>
              <a:t>　STEP1-6　Amount of Income/Earnings</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2500"/>
              <a:buFont typeface="Arial"/>
              <a:buNone/>
            </a:pPr>
            <a:r>
              <a:rPr b="0" i="0" lang="ja-JP" sz="1800" u="none" cap="none" strike="noStrike">
                <a:solidFill>
                  <a:srgbClr val="666666"/>
                </a:solidFill>
                <a:latin typeface="Noto Sans JP"/>
                <a:ea typeface="Noto Sans JP"/>
                <a:cs typeface="Noto Sans JP"/>
                <a:sym typeface="Noto Sans JP"/>
              </a:rPr>
              <a:t>　STEP1-7　Working Student Information</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2500"/>
              <a:buFont typeface="Arial"/>
              <a:buNone/>
            </a:pPr>
            <a:r>
              <a:rPr b="0" i="0" lang="ja-JP" sz="1800" u="none" cap="none" strike="noStrike">
                <a:solidFill>
                  <a:srgbClr val="666666"/>
                </a:solidFill>
                <a:latin typeface="Noto Sans JP"/>
                <a:ea typeface="Noto Sans JP"/>
                <a:cs typeface="Noto Sans JP"/>
                <a:sym typeface="Noto Sans JP"/>
              </a:rPr>
              <a:t>　STEP1-8　Disability Information</a:t>
            </a:r>
            <a:endParaRPr b="0" i="0" sz="18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38ea13c96d8_1_165"/>
          <p:cNvSpPr txBox="1"/>
          <p:nvPr/>
        </p:nvSpPr>
        <p:spPr>
          <a:xfrm>
            <a:off x="291150" y="775249"/>
            <a:ext cx="9323700" cy="571762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・STEP1　This Year's Identity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・STEP2　This Year's Spouse and Dependent Information Check</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・STEP3　Year-End Adjustment Eligibility Check for This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・STEP4　Insurance &amp; Loan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・STEP5　Next Year's Personal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・STEP6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・STEP7　Year-End Adjustment Eligibility Check for Next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・STEP8　Attachment Check</a:t>
            </a:r>
            <a:endParaRPr b="0" i="0" sz="2400" u="none" cap="none" strike="noStrike">
              <a:solidFill>
                <a:srgbClr val="D9D9D9"/>
              </a:solidFill>
              <a:latin typeface="Noto Sans JP"/>
              <a:ea typeface="Noto Sans JP"/>
              <a:cs typeface="Noto Sans JP"/>
              <a:sym typeface="Noto Sans JP"/>
            </a:endParaRPr>
          </a:p>
        </p:txBody>
      </p:sp>
      <p:sp>
        <p:nvSpPr>
          <p:cNvPr id="363" name="Google Shape;363;g38ea13c96d8_1_165"/>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364" name="Google Shape;364;g38ea13c96d8_1_165"/>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2500"/>
              <a:buFont typeface="Arial"/>
              <a:buNone/>
            </a:pPr>
            <a:r>
              <a:rPr b="1" i="0" lang="ja-JP" sz="2300" u="none" cap="none" strike="noStrike">
                <a:solidFill>
                  <a:schemeClr val="dk2"/>
                </a:solidFill>
                <a:latin typeface="Noto Sans JP"/>
                <a:ea typeface="Noto Sans JP"/>
                <a:cs typeface="Noto Sans JP"/>
                <a:sym typeface="Noto Sans JP"/>
              </a:rPr>
              <a:t>Year-End Adjustment Survey Questions</a:t>
            </a:r>
            <a:endParaRPr b="1" i="0" sz="2300" u="none" cap="none" strike="noStrike">
              <a:solidFill>
                <a:schemeClr val="dk2"/>
              </a:solidFill>
              <a:latin typeface="Noto Sans JP"/>
              <a:ea typeface="Noto Sans JP"/>
              <a:cs typeface="Noto Sans JP"/>
              <a:sym typeface="Noto Sans JP"/>
            </a:endParaRPr>
          </a:p>
        </p:txBody>
      </p:sp>
      <p:sp>
        <p:nvSpPr>
          <p:cNvPr id="365" name="Google Shape;365;g38ea13c96d8_1_165"/>
          <p:cNvSpPr/>
          <p:nvPr/>
        </p:nvSpPr>
        <p:spPr>
          <a:xfrm flipH="1" rot="10800000">
            <a:off x="4320100" y="2360674"/>
            <a:ext cx="4237160" cy="1167385"/>
          </a:xfrm>
          <a:prstGeom prst="wedgeRectCallout">
            <a:avLst>
              <a:gd fmla="val -25565" name="adj1"/>
              <a:gd fmla="val 77345"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g38ea13c96d8_1_165"/>
          <p:cNvSpPr txBox="1"/>
          <p:nvPr/>
        </p:nvSpPr>
        <p:spPr>
          <a:xfrm>
            <a:off x="4320100" y="2360675"/>
            <a:ext cx="4926600" cy="1167385"/>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100"/>
              <a:buFont typeface="Arial"/>
              <a:buNone/>
            </a:pPr>
            <a:r>
              <a:rPr b="0" i="0" lang="ja-JP" sz="1800" u="none" cap="none" strike="noStrike">
                <a:solidFill>
                  <a:srgbClr val="666666"/>
                </a:solidFill>
                <a:latin typeface="Noto Sans JP"/>
                <a:ea typeface="Noto Sans JP"/>
                <a:cs typeface="Noto Sans JP"/>
                <a:sym typeface="Noto Sans JP"/>
              </a:rPr>
              <a:t>　STEP2-1　Marital  Status</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1100"/>
              <a:buFont typeface="Arial"/>
              <a:buNone/>
            </a:pPr>
            <a:r>
              <a:rPr b="0" i="0" lang="ja-JP" sz="1800" u="none" cap="none" strike="noStrike">
                <a:solidFill>
                  <a:srgbClr val="666666"/>
                </a:solidFill>
                <a:latin typeface="Noto Sans JP"/>
                <a:ea typeface="Noto Sans JP"/>
                <a:cs typeface="Noto Sans JP"/>
                <a:sym typeface="Noto Sans JP"/>
              </a:rPr>
              <a:t>　STEP2-2　Spouse Information</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1100"/>
              <a:buFont typeface="Arial"/>
              <a:buNone/>
            </a:pPr>
            <a:r>
              <a:rPr b="0" i="0" lang="ja-JP" sz="1800" u="none" cap="none" strike="noStrike">
                <a:solidFill>
                  <a:srgbClr val="666666"/>
                </a:solidFill>
                <a:latin typeface="Noto Sans JP"/>
                <a:ea typeface="Noto Sans JP"/>
                <a:cs typeface="Noto Sans JP"/>
                <a:sym typeface="Noto Sans JP"/>
              </a:rPr>
              <a:t>　STEP2-3　Dependent Information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38ea13c96d8_1_176"/>
          <p:cNvSpPr txBox="1"/>
          <p:nvPr/>
        </p:nvSpPr>
        <p:spPr>
          <a:xfrm>
            <a:off x="291150" y="775249"/>
            <a:ext cx="9323700" cy="571762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・STEP1　This Year's Identity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・STEP2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・STEP3　Year-End Adjustment Eligibility Check for This Year</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・STEP4　Insurance &amp; Loan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・STEP5　Next Year's Personal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・STEP6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・STEP7　Year-End Adjustment Eligibility Check for Next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・STEP8　Attachment Check</a:t>
            </a:r>
            <a:endParaRPr b="0" i="0" sz="2400" u="none" cap="none" strike="noStrike">
              <a:solidFill>
                <a:srgbClr val="D9D9D9"/>
              </a:solidFill>
              <a:latin typeface="Noto Sans JP"/>
              <a:ea typeface="Noto Sans JP"/>
              <a:cs typeface="Noto Sans JP"/>
              <a:sym typeface="Noto Sans JP"/>
            </a:endParaRPr>
          </a:p>
        </p:txBody>
      </p:sp>
      <p:sp>
        <p:nvSpPr>
          <p:cNvPr id="372" name="Google Shape;372;g38ea13c96d8_1_176"/>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373" name="Google Shape;373;g38ea13c96d8_1_176"/>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2500"/>
              <a:buFont typeface="Arial"/>
              <a:buNone/>
            </a:pPr>
            <a:r>
              <a:rPr b="1" i="0" lang="ja-JP" sz="2300" u="none" cap="none" strike="noStrike">
                <a:solidFill>
                  <a:schemeClr val="dk2"/>
                </a:solidFill>
                <a:latin typeface="Noto Sans JP"/>
                <a:ea typeface="Noto Sans JP"/>
                <a:cs typeface="Noto Sans JP"/>
                <a:sym typeface="Noto Sans JP"/>
              </a:rPr>
              <a:t>Year-End Adjustment Survey Questions</a:t>
            </a:r>
            <a:endParaRPr b="1" i="0" sz="2300" u="none" cap="none" strike="noStrike">
              <a:solidFill>
                <a:schemeClr val="dk2"/>
              </a:solidFill>
              <a:latin typeface="Noto Sans JP"/>
              <a:ea typeface="Noto Sans JP"/>
              <a:cs typeface="Noto Sans JP"/>
              <a:sym typeface="Noto Sans JP"/>
            </a:endParaRPr>
          </a:p>
        </p:txBody>
      </p:sp>
      <p:sp>
        <p:nvSpPr>
          <p:cNvPr id="374" name="Google Shape;374;g38ea13c96d8_1_176"/>
          <p:cNvSpPr/>
          <p:nvPr/>
        </p:nvSpPr>
        <p:spPr>
          <a:xfrm flipH="1" rot="10800000">
            <a:off x="4050428" y="2973934"/>
            <a:ext cx="5575303" cy="2452801"/>
          </a:xfrm>
          <a:prstGeom prst="wedgeRectCallout">
            <a:avLst>
              <a:gd fmla="val -22511" name="adj1"/>
              <a:gd fmla="val 66202"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g38ea13c96d8_1_176"/>
          <p:cNvSpPr txBox="1"/>
          <p:nvPr/>
        </p:nvSpPr>
        <p:spPr>
          <a:xfrm>
            <a:off x="4050428" y="2978216"/>
            <a:ext cx="5575303" cy="244852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0" i="0" lang="ja-JP" sz="1900" u="none" cap="none" strike="noStrike">
                <a:solidFill>
                  <a:srgbClr val="666666"/>
                </a:solidFill>
                <a:latin typeface="Noto Sans JP"/>
                <a:ea typeface="Noto Sans JP"/>
                <a:cs typeface="Noto Sans JP"/>
                <a:sym typeface="Noto Sans JP"/>
              </a:rPr>
              <a:t> </a:t>
            </a:r>
            <a:r>
              <a:rPr b="0" i="0" lang="ja-JP" sz="1800" u="none" cap="none" strike="noStrike">
                <a:solidFill>
                  <a:srgbClr val="666666"/>
                </a:solidFill>
                <a:latin typeface="Noto Sans JP"/>
                <a:ea typeface="Noto Sans JP"/>
                <a:cs typeface="Noto Sans JP"/>
                <a:sym typeface="Noto Sans JP"/>
              </a:rPr>
              <a:t>STEP3-1　Year-end Tax Adjustment </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Processing Locations for  This  Year</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STEP3-2　Planned Retirement within The Year</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800"/>
              <a:buFont typeface="Arial"/>
              <a:buNone/>
            </a:pPr>
            <a:r>
              <a:rPr b="0" i="0" lang="ja-JP" sz="1800" u="none" cap="none" strike="noStrike">
                <a:solidFill>
                  <a:srgbClr val="666666"/>
                </a:solidFill>
                <a:latin typeface="Noto Sans JP"/>
                <a:ea typeface="Noto Sans JP"/>
                <a:cs typeface="Noto Sans JP"/>
                <a:sym typeface="Noto Sans JP"/>
              </a:rPr>
              <a:t> STEP3-3　Disaster Victim Information　</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STEP3-4　A/B Comparison</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800"/>
              <a:buFont typeface="Arial"/>
              <a:buNone/>
            </a:pPr>
            <a:r>
              <a:rPr b="0" i="0" lang="ja-JP" sz="1800" u="none" cap="none" strike="noStrike">
                <a:solidFill>
                  <a:srgbClr val="666666"/>
                </a:solidFill>
                <a:latin typeface="Noto Sans JP"/>
                <a:ea typeface="Noto Sans JP"/>
                <a:cs typeface="Noto Sans JP"/>
                <a:sym typeface="Noto Sans JP"/>
              </a:rPr>
              <a:t> STEP3-5　Worked at two or more companies　</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STEP3-6　Comparison of Salary Income This Year</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38ea13c96d8_1_190"/>
          <p:cNvSpPr txBox="1"/>
          <p:nvPr/>
        </p:nvSpPr>
        <p:spPr>
          <a:xfrm>
            <a:off x="291150" y="775249"/>
            <a:ext cx="9323700" cy="471877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・STEP1　This Year's Identity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・STEP2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・STEP3　Year-End Adjustment Eligibility Check for This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・STEP4　Insurance &amp; Loan Check</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・STEP5　Next Year's Personal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・STEP6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・STEP7　Year-End Adjustment Eligibility Check for Next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・STEP8　Attachment Check</a:t>
            </a:r>
            <a:endParaRPr b="0" i="0" sz="2400" u="none" cap="none" strike="noStrike">
              <a:solidFill>
                <a:srgbClr val="D9D9D9"/>
              </a:solidFill>
              <a:latin typeface="Noto Sans JP"/>
              <a:ea typeface="Noto Sans JP"/>
              <a:cs typeface="Noto Sans JP"/>
              <a:sym typeface="Noto Sans JP"/>
            </a:endParaRPr>
          </a:p>
        </p:txBody>
      </p:sp>
      <p:sp>
        <p:nvSpPr>
          <p:cNvPr id="381" name="Google Shape;381;g38ea13c96d8_1_19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382" name="Google Shape;382;g38ea13c96d8_1_190"/>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2500"/>
              <a:buFont typeface="Arial"/>
              <a:buNone/>
            </a:pPr>
            <a:r>
              <a:rPr b="1" i="0" lang="ja-JP" sz="2300" u="none" cap="none" strike="noStrike">
                <a:solidFill>
                  <a:schemeClr val="dk2"/>
                </a:solidFill>
                <a:latin typeface="Noto Sans JP"/>
                <a:ea typeface="Noto Sans JP"/>
                <a:cs typeface="Noto Sans JP"/>
                <a:sym typeface="Noto Sans JP"/>
              </a:rPr>
              <a:t>Year-End Adjustment Survey Questions</a:t>
            </a:r>
            <a:endParaRPr b="1" i="0" sz="2300" u="none" cap="none" strike="noStrike">
              <a:solidFill>
                <a:schemeClr val="dk2"/>
              </a:solidFill>
              <a:latin typeface="Noto Sans JP"/>
              <a:ea typeface="Noto Sans JP"/>
              <a:cs typeface="Noto Sans JP"/>
              <a:sym typeface="Noto Sans JP"/>
            </a:endParaRPr>
          </a:p>
        </p:txBody>
      </p:sp>
      <p:sp>
        <p:nvSpPr>
          <p:cNvPr id="383" name="Google Shape;383;g38ea13c96d8_1_190"/>
          <p:cNvSpPr/>
          <p:nvPr/>
        </p:nvSpPr>
        <p:spPr>
          <a:xfrm flipH="1" rot="10800000">
            <a:off x="2579483" y="3504130"/>
            <a:ext cx="6663575" cy="2097488"/>
          </a:xfrm>
          <a:prstGeom prst="wedgeRectCallout">
            <a:avLst>
              <a:gd fmla="val -25615" name="adj1"/>
              <a:gd fmla="val 66347"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g38ea13c96d8_1_190"/>
          <p:cNvSpPr txBox="1"/>
          <p:nvPr/>
        </p:nvSpPr>
        <p:spPr>
          <a:xfrm>
            <a:off x="2579484" y="3504105"/>
            <a:ext cx="6663575" cy="2097513"/>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STEP4-1　Life Insurance</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STEP4-2　Earthquake Insurance</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800"/>
              <a:buFont typeface="Arial"/>
              <a:buNone/>
            </a:pPr>
            <a:r>
              <a:rPr b="0" i="0" lang="ja-JP" sz="1800" u="none" cap="none" strike="noStrike">
                <a:solidFill>
                  <a:srgbClr val="666666"/>
                </a:solidFill>
                <a:latin typeface="Noto Sans JP"/>
                <a:ea typeface="Noto Sans JP"/>
                <a:cs typeface="Noto Sans JP"/>
                <a:sym typeface="Noto Sans JP"/>
              </a:rPr>
              <a:t> STEP4-3　National Pension and </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800"/>
              <a:buFont typeface="Arial"/>
              <a:buNone/>
            </a:pPr>
            <a:r>
              <a:rPr b="0" i="0" lang="ja-JP" sz="1800" u="none" cap="none" strike="noStrike">
                <a:solidFill>
                  <a:srgbClr val="666666"/>
                </a:solidFill>
                <a:latin typeface="Noto Sans JP"/>
                <a:ea typeface="Noto Sans JP"/>
                <a:cs typeface="Noto Sans JP"/>
                <a:sym typeface="Noto Sans JP"/>
              </a:rPr>
              <a:t>　　　　     National Health Insurance Premiums</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800"/>
              <a:buFont typeface="Arial"/>
              <a:buNone/>
            </a:pPr>
            <a:r>
              <a:rPr b="0" i="0" lang="ja-JP" sz="1800" u="none" cap="none" strike="noStrike">
                <a:solidFill>
                  <a:srgbClr val="666666"/>
                </a:solidFill>
                <a:latin typeface="Noto Sans JP"/>
                <a:ea typeface="Noto Sans JP"/>
                <a:cs typeface="Noto Sans JP"/>
                <a:sym typeface="Noto Sans JP"/>
              </a:rPr>
              <a:t> STEP4-4　Small Business Mutual Aid Association Premiums</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STEP4-5　Mortgage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38ea13c96d8_1_203"/>
          <p:cNvSpPr txBox="1"/>
          <p:nvPr/>
        </p:nvSpPr>
        <p:spPr>
          <a:xfrm>
            <a:off x="291150" y="775249"/>
            <a:ext cx="9323700" cy="472639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・STEP1　This Year's Identity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・STEP2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・STEP3　Year-End Adjustment Eligibility Check for This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・STEP4　Insurance &amp; Loan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・STEP5　Next Year's Personal Information Check</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・STEP6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・STEP7　Year-End Adjustment Eligibility Check for Next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・STEP8　Attachment Check</a:t>
            </a:r>
            <a:endParaRPr b="0" i="0" sz="2400" u="none" cap="none" strike="noStrike">
              <a:solidFill>
                <a:srgbClr val="D9D9D9"/>
              </a:solidFill>
              <a:latin typeface="Noto Sans JP"/>
              <a:ea typeface="Noto Sans JP"/>
              <a:cs typeface="Noto Sans JP"/>
              <a:sym typeface="Noto Sans JP"/>
            </a:endParaRPr>
          </a:p>
        </p:txBody>
      </p:sp>
      <p:sp>
        <p:nvSpPr>
          <p:cNvPr id="390" name="Google Shape;390;g38ea13c96d8_1_203"/>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391" name="Google Shape;391;g38ea13c96d8_1_203"/>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2500"/>
              <a:buFont typeface="Arial"/>
              <a:buNone/>
            </a:pPr>
            <a:r>
              <a:rPr b="1" i="0" lang="ja-JP" sz="2300" u="none" cap="none" strike="noStrike">
                <a:solidFill>
                  <a:schemeClr val="dk2"/>
                </a:solidFill>
                <a:latin typeface="Noto Sans JP"/>
                <a:ea typeface="Noto Sans JP"/>
                <a:cs typeface="Noto Sans JP"/>
                <a:sym typeface="Noto Sans JP"/>
              </a:rPr>
              <a:t>Year-End Adjustment Survey Questions</a:t>
            </a:r>
            <a:endParaRPr b="1" i="0" sz="2300" u="none" cap="none" strike="noStrike">
              <a:solidFill>
                <a:schemeClr val="dk2"/>
              </a:solidFill>
              <a:latin typeface="Noto Sans JP"/>
              <a:ea typeface="Noto Sans JP"/>
              <a:cs typeface="Noto Sans JP"/>
              <a:sym typeface="Noto Sans JP"/>
            </a:endParaRPr>
          </a:p>
        </p:txBody>
      </p:sp>
      <p:sp>
        <p:nvSpPr>
          <p:cNvPr id="392" name="Google Shape;392;g38ea13c96d8_1_203"/>
          <p:cNvSpPr/>
          <p:nvPr/>
        </p:nvSpPr>
        <p:spPr>
          <a:xfrm flipH="1" rot="10798645">
            <a:off x="2565789" y="4053119"/>
            <a:ext cx="6776214" cy="1752878"/>
          </a:xfrm>
          <a:prstGeom prst="wedgeRectCallout">
            <a:avLst>
              <a:gd fmla="val -24500" name="adj1"/>
              <a:gd fmla="val 7377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38ea13c96d8_1_203"/>
          <p:cNvSpPr txBox="1"/>
          <p:nvPr/>
        </p:nvSpPr>
        <p:spPr>
          <a:xfrm>
            <a:off x="2565647" y="4070277"/>
            <a:ext cx="6776699" cy="213521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STEP5-1　Basic Information for the Individual Next Year</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STEP5-2　Next Year's Household Head Information</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STEP5-3　Amount of Income/Earnings for Next Year</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STEP5-4　Information for Working Students Next Year</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800"/>
              <a:buFont typeface="Arial"/>
              <a:buNone/>
            </a:pPr>
            <a:r>
              <a:rPr b="0" i="0" lang="ja-JP" sz="1800" u="none" cap="none" strike="noStrike">
                <a:solidFill>
                  <a:srgbClr val="666666"/>
                </a:solidFill>
                <a:latin typeface="Noto Sans JP"/>
                <a:ea typeface="Noto Sans JP"/>
                <a:cs typeface="Noto Sans JP"/>
                <a:sym typeface="Noto Sans JP"/>
              </a:rPr>
              <a:t> STEP5-5　Information for Persons with Disabilities Next Year</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38ea13c96d8_1_32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66" name="Google Shape;66;g38ea13c96d8_1_320"/>
          <p:cNvSpPr txBox="1"/>
          <p:nvPr/>
        </p:nvSpPr>
        <p:spPr>
          <a:xfrm>
            <a:off x="322313" y="216775"/>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800"/>
              <a:buFont typeface="Arial"/>
              <a:buNone/>
            </a:pPr>
            <a:r>
              <a:rPr b="1" i="0" lang="ja-JP" sz="2300" u="none" cap="none" strike="noStrike">
                <a:solidFill>
                  <a:schemeClr val="dk2"/>
                </a:solidFill>
                <a:latin typeface="Noto Sans JP"/>
                <a:ea typeface="Noto Sans JP"/>
                <a:cs typeface="Noto Sans JP"/>
                <a:sym typeface="Noto Sans JP"/>
              </a:rPr>
              <a:t>Contents</a:t>
            </a:r>
            <a:endParaRPr b="1" i="0" sz="2300" u="none" cap="none" strike="noStrike">
              <a:solidFill>
                <a:schemeClr val="dk2"/>
              </a:solidFill>
              <a:latin typeface="Noto Sans JP"/>
              <a:ea typeface="Noto Sans JP"/>
              <a:cs typeface="Noto Sans JP"/>
              <a:sym typeface="Noto Sans JP"/>
            </a:endParaRPr>
          </a:p>
        </p:txBody>
      </p:sp>
      <p:sp>
        <p:nvSpPr>
          <p:cNvPr id="67" name="Google Shape;67;g38ea13c96d8_1_320"/>
          <p:cNvSpPr txBox="1"/>
          <p:nvPr/>
        </p:nvSpPr>
        <p:spPr>
          <a:xfrm>
            <a:off x="434975" y="1310868"/>
            <a:ext cx="9236700" cy="40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rgbClr val="595959"/>
                </a:solidFill>
                <a:latin typeface="Noto Sans JP"/>
                <a:ea typeface="Noto Sans JP"/>
                <a:cs typeface="Noto Sans JP"/>
                <a:sym typeface="Noto Sans JP"/>
              </a:rPr>
              <a:t>☑ </a:t>
            </a:r>
            <a:r>
              <a:rPr b="0" i="0" lang="ja-JP" sz="1600" u="none" cap="none" strike="noStrike">
                <a:solidFill>
                  <a:schemeClr val="dk1"/>
                </a:solidFill>
                <a:latin typeface="Noto Sans JP"/>
                <a:ea typeface="Noto Sans JP"/>
                <a:cs typeface="Noto Sans JP"/>
                <a:sym typeface="Noto Sans JP"/>
              </a:rPr>
              <a:t>Schedule of the Year-end Tax Adjustment</a:t>
            </a:r>
            <a:endParaRPr b="0" i="0" sz="16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chemeClr val="dk1"/>
                </a:solidFill>
                <a:latin typeface="Noto Sans JP"/>
                <a:ea typeface="Noto Sans JP"/>
                <a:cs typeface="Noto Sans JP"/>
                <a:sym typeface="Noto Sans JP"/>
              </a:rPr>
              <a:t>☑ </a:t>
            </a:r>
            <a:r>
              <a:rPr b="0" i="0" lang="ja-JP" sz="1600" u="none" cap="none" strike="noStrike">
                <a:solidFill>
                  <a:schemeClr val="dk1"/>
                </a:solidFill>
                <a:latin typeface="Noto Sans JP"/>
                <a:ea typeface="Noto Sans JP"/>
                <a:cs typeface="Noto Sans JP"/>
                <a:sym typeface="Noto Sans JP"/>
              </a:rPr>
              <a:t>What is Year-end Tax Adjustment?</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chemeClr val="dk1"/>
                </a:solidFill>
                <a:latin typeface="Noto Sans JP"/>
                <a:ea typeface="Noto Sans JP"/>
                <a:cs typeface="Noto Sans JP"/>
                <a:sym typeface="Noto Sans JP"/>
              </a:rPr>
              <a:t>☑ </a:t>
            </a:r>
            <a:r>
              <a:rPr b="0" i="0" lang="ja-JP" sz="1600" u="none" cap="none" strike="noStrike">
                <a:solidFill>
                  <a:schemeClr val="dk1"/>
                </a:solidFill>
                <a:latin typeface="Noto Sans JP"/>
                <a:ea typeface="Noto Sans JP"/>
                <a:cs typeface="Noto Sans JP"/>
                <a:sym typeface="Noto Sans JP"/>
              </a:rPr>
              <a:t>Before Starting Year-end Tax Adjustments (preparation before input)</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chemeClr val="dk1"/>
                </a:solidFill>
                <a:latin typeface="Noto Sans JP"/>
                <a:ea typeface="Noto Sans JP"/>
                <a:cs typeface="Noto Sans JP"/>
                <a:sym typeface="Noto Sans JP"/>
              </a:rPr>
              <a:t>☑ </a:t>
            </a:r>
            <a:r>
              <a:rPr b="0" i="0" lang="ja-JP" sz="1600" u="none" cap="none" strike="noStrike">
                <a:solidFill>
                  <a:schemeClr val="dk1"/>
                </a:solidFill>
                <a:latin typeface="Noto Sans JP"/>
                <a:ea typeface="Noto Sans JP"/>
                <a:cs typeface="Noto Sans JP"/>
                <a:sym typeface="Noto Sans JP"/>
              </a:rPr>
              <a:t>Explanation of Each Survey Question</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chemeClr val="dk1"/>
                </a:solidFill>
                <a:latin typeface="Noto Sans JP"/>
                <a:ea typeface="Noto Sans JP"/>
                <a:cs typeface="Noto Sans JP"/>
                <a:sym typeface="Noto Sans JP"/>
              </a:rPr>
              <a:t>☑ </a:t>
            </a:r>
            <a:r>
              <a:rPr b="0" i="0" lang="ja-JP" sz="1600" u="none" cap="none" strike="noStrike">
                <a:solidFill>
                  <a:schemeClr val="dk1"/>
                </a:solidFill>
                <a:latin typeface="Noto Sans JP"/>
                <a:ea typeface="Noto Sans JP"/>
                <a:cs typeface="Noto Sans JP"/>
                <a:sym typeface="Noto Sans JP"/>
              </a:rPr>
              <a:t>Flow After Completing the Survey</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1900" u="none" cap="none" strike="noStrike">
                <a:solidFill>
                  <a:schemeClr val="dk1"/>
                </a:solidFill>
                <a:latin typeface="Noto Sans JP"/>
                <a:ea typeface="Noto Sans JP"/>
                <a:cs typeface="Noto Sans JP"/>
                <a:sym typeface="Noto Sans JP"/>
              </a:rPr>
              <a:t>   （</a:t>
            </a:r>
            <a:r>
              <a:rPr b="0" i="0" lang="ja-JP" sz="1400" u="none" cap="none" strike="noStrike">
                <a:solidFill>
                  <a:schemeClr val="dk1"/>
                </a:solidFill>
                <a:latin typeface="Noto Sans JP"/>
                <a:ea typeface="Noto Sans JP"/>
                <a:cs typeface="Noto Sans JP"/>
                <a:sym typeface="Noto Sans JP"/>
              </a:rPr>
              <a:t>How to handle correction requests, how to verify withholding tax statements, etc.</a:t>
            </a:r>
            <a:r>
              <a:rPr b="0" i="0" lang="ja-JP" sz="1900" u="none" cap="none" strike="noStrike">
                <a:solidFill>
                  <a:schemeClr val="dk1"/>
                </a:solidFill>
                <a:latin typeface="Noto Sans JP"/>
                <a:ea typeface="Noto Sans JP"/>
                <a:cs typeface="Noto Sans JP"/>
                <a:sym typeface="Noto Sans JP"/>
              </a:rPr>
              <a:t>）</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chemeClr val="dk1"/>
                </a:solidFill>
                <a:latin typeface="Noto Sans JP"/>
                <a:ea typeface="Noto Sans JP"/>
                <a:cs typeface="Noto Sans JP"/>
                <a:sym typeface="Noto Sans JP"/>
              </a:rPr>
              <a:t>☑ </a:t>
            </a:r>
            <a:r>
              <a:rPr b="0" i="0" lang="ja-JP" sz="1600" u="none" cap="none" strike="noStrike">
                <a:solidFill>
                  <a:schemeClr val="dk1"/>
                </a:solidFill>
                <a:latin typeface="Noto Sans JP"/>
                <a:ea typeface="Noto Sans JP"/>
                <a:cs typeface="Noto Sans JP"/>
                <a:sym typeface="Noto Sans JP"/>
              </a:rPr>
              <a:t>Frequently Asked Questions About Employee Surveys</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chemeClr val="dk1"/>
              </a:solidFill>
              <a:latin typeface="Noto Sans JP"/>
              <a:ea typeface="Noto Sans JP"/>
              <a:cs typeface="Noto Sans JP"/>
              <a:sym typeface="Noto Sans JP"/>
            </a:endParaRPr>
          </a:p>
        </p:txBody>
      </p:sp>
      <p:cxnSp>
        <p:nvCxnSpPr>
          <p:cNvPr id="68" name="Google Shape;68;g38ea13c96d8_1_320"/>
          <p:cNvCxnSpPr/>
          <p:nvPr/>
        </p:nvCxnSpPr>
        <p:spPr>
          <a:xfrm>
            <a:off x="531125" y="1719868"/>
            <a:ext cx="4078200" cy="6300"/>
          </a:xfrm>
          <a:prstGeom prst="straightConnector1">
            <a:avLst/>
          </a:prstGeom>
          <a:noFill/>
          <a:ln cap="flat" cmpd="sng" w="28575">
            <a:solidFill>
              <a:srgbClr val="EC5460"/>
            </a:solidFill>
            <a:prstDash val="dot"/>
            <a:round/>
            <a:headEnd len="sm" w="sm" type="none"/>
            <a:tailEnd len="sm" w="sm" type="none"/>
          </a:ln>
        </p:spPr>
      </p:cxnSp>
      <p:cxnSp>
        <p:nvCxnSpPr>
          <p:cNvPr id="69" name="Google Shape;69;g38ea13c96d8_1_320"/>
          <p:cNvCxnSpPr/>
          <p:nvPr/>
        </p:nvCxnSpPr>
        <p:spPr>
          <a:xfrm flipH="1" rot="10800000">
            <a:off x="551075" y="2453993"/>
            <a:ext cx="3349200" cy="4200"/>
          </a:xfrm>
          <a:prstGeom prst="straightConnector1">
            <a:avLst/>
          </a:prstGeom>
          <a:noFill/>
          <a:ln cap="flat" cmpd="sng" w="28575">
            <a:solidFill>
              <a:srgbClr val="EC5460"/>
            </a:solidFill>
            <a:prstDash val="dot"/>
            <a:round/>
            <a:headEnd len="sm" w="sm" type="none"/>
            <a:tailEnd len="sm" w="sm" type="none"/>
          </a:ln>
        </p:spPr>
      </p:cxnSp>
      <p:cxnSp>
        <p:nvCxnSpPr>
          <p:cNvPr id="70" name="Google Shape;70;g38ea13c96d8_1_320"/>
          <p:cNvCxnSpPr/>
          <p:nvPr/>
        </p:nvCxnSpPr>
        <p:spPr>
          <a:xfrm flipH="1" rot="10800000">
            <a:off x="551075" y="3191119"/>
            <a:ext cx="6670800" cy="5400"/>
          </a:xfrm>
          <a:prstGeom prst="straightConnector1">
            <a:avLst/>
          </a:prstGeom>
          <a:noFill/>
          <a:ln cap="flat" cmpd="sng" w="28575">
            <a:solidFill>
              <a:srgbClr val="EC5460"/>
            </a:solidFill>
            <a:prstDash val="dot"/>
            <a:round/>
            <a:headEnd len="sm" w="sm" type="none"/>
            <a:tailEnd len="sm" w="sm" type="none"/>
          </a:ln>
        </p:spPr>
      </p:cxnSp>
      <p:cxnSp>
        <p:nvCxnSpPr>
          <p:cNvPr id="71" name="Google Shape;71;g38ea13c96d8_1_320"/>
          <p:cNvCxnSpPr/>
          <p:nvPr/>
        </p:nvCxnSpPr>
        <p:spPr>
          <a:xfrm flipH="1" rot="10800000">
            <a:off x="551075" y="3928246"/>
            <a:ext cx="3787800" cy="6600"/>
          </a:xfrm>
          <a:prstGeom prst="straightConnector1">
            <a:avLst/>
          </a:prstGeom>
          <a:noFill/>
          <a:ln cap="flat" cmpd="sng" w="28575">
            <a:solidFill>
              <a:srgbClr val="EC5460"/>
            </a:solidFill>
            <a:prstDash val="dot"/>
            <a:round/>
            <a:headEnd len="sm" w="sm" type="none"/>
            <a:tailEnd len="sm" w="sm" type="none"/>
          </a:ln>
        </p:spPr>
      </p:cxnSp>
      <p:cxnSp>
        <p:nvCxnSpPr>
          <p:cNvPr id="72" name="Google Shape;72;g38ea13c96d8_1_320"/>
          <p:cNvCxnSpPr/>
          <p:nvPr/>
        </p:nvCxnSpPr>
        <p:spPr>
          <a:xfrm flipH="1" rot="10800000">
            <a:off x="551075" y="4627884"/>
            <a:ext cx="3433200" cy="900"/>
          </a:xfrm>
          <a:prstGeom prst="straightConnector1">
            <a:avLst/>
          </a:prstGeom>
          <a:noFill/>
          <a:ln cap="flat" cmpd="sng" w="28575">
            <a:solidFill>
              <a:srgbClr val="EC5460"/>
            </a:solidFill>
            <a:prstDash val="dot"/>
            <a:round/>
            <a:headEnd len="sm" w="sm" type="none"/>
            <a:tailEnd len="sm" w="sm" type="none"/>
          </a:ln>
        </p:spPr>
      </p:cxnSp>
      <p:cxnSp>
        <p:nvCxnSpPr>
          <p:cNvPr id="73" name="Google Shape;73;g38ea13c96d8_1_320"/>
          <p:cNvCxnSpPr/>
          <p:nvPr/>
        </p:nvCxnSpPr>
        <p:spPr>
          <a:xfrm flipH="1" rot="10800000">
            <a:off x="551075" y="4945237"/>
            <a:ext cx="7193400" cy="13500"/>
          </a:xfrm>
          <a:prstGeom prst="straightConnector1">
            <a:avLst/>
          </a:prstGeom>
          <a:noFill/>
          <a:ln cap="flat" cmpd="sng" w="28575">
            <a:solidFill>
              <a:srgbClr val="EC5460"/>
            </a:solidFill>
            <a:prstDash val="dot"/>
            <a:round/>
            <a:headEnd len="sm" w="sm" type="none"/>
            <a:tailEnd len="sm" w="sm" type="none"/>
          </a:ln>
        </p:spPr>
      </p:cxnSp>
      <p:cxnSp>
        <p:nvCxnSpPr>
          <p:cNvPr id="74" name="Google Shape;74;g38ea13c96d8_1_320"/>
          <p:cNvCxnSpPr/>
          <p:nvPr/>
        </p:nvCxnSpPr>
        <p:spPr>
          <a:xfrm flipH="1" rot="10800000">
            <a:off x="551075" y="5579731"/>
            <a:ext cx="5355300" cy="10800"/>
          </a:xfrm>
          <a:prstGeom prst="straightConnector1">
            <a:avLst/>
          </a:prstGeom>
          <a:noFill/>
          <a:ln cap="flat" cmpd="sng" w="28575">
            <a:solidFill>
              <a:srgbClr val="EC5460"/>
            </a:solidFill>
            <a:prstDash val="dot"/>
            <a:round/>
            <a:headEnd len="sm" w="sm" type="none"/>
            <a:tailEnd len="sm" w="sm"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38ea13c96d8_1_216"/>
          <p:cNvSpPr txBox="1"/>
          <p:nvPr/>
        </p:nvSpPr>
        <p:spPr>
          <a:xfrm>
            <a:off x="291150" y="775249"/>
            <a:ext cx="9323700" cy="472639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・STEP1　This Year's Identity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・STEP2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・STEP3　Year-End Adjustment Eligibility Check for This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・STEP4　Insurance &amp; Loan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・STEP5　Next Year's Personal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・STEP6　This Year's Spouse and Dependent Information Check</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・STEP7　Year-End Adjustment Eligibility Check for Next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・STEP8　Attachment Check</a:t>
            </a:r>
            <a:endParaRPr b="0" i="0" sz="2400" u="none" cap="none" strike="noStrike">
              <a:solidFill>
                <a:srgbClr val="D9D9D9"/>
              </a:solidFill>
              <a:latin typeface="Noto Sans JP"/>
              <a:ea typeface="Noto Sans JP"/>
              <a:cs typeface="Noto Sans JP"/>
              <a:sym typeface="Noto Sans JP"/>
            </a:endParaRPr>
          </a:p>
        </p:txBody>
      </p:sp>
      <p:sp>
        <p:nvSpPr>
          <p:cNvPr id="399" name="Google Shape;399;g38ea13c96d8_1_216"/>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400" name="Google Shape;400;g38ea13c96d8_1_216"/>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2500"/>
              <a:buFont typeface="Arial"/>
              <a:buNone/>
            </a:pPr>
            <a:r>
              <a:rPr b="1" i="0" lang="ja-JP" sz="2300" u="none" cap="none" strike="noStrike">
                <a:solidFill>
                  <a:schemeClr val="dk2"/>
                </a:solidFill>
                <a:latin typeface="Noto Sans JP"/>
                <a:ea typeface="Noto Sans JP"/>
                <a:cs typeface="Noto Sans JP"/>
                <a:sym typeface="Noto Sans JP"/>
              </a:rPr>
              <a:t>Year-End Adjustment Survey Questions</a:t>
            </a:r>
            <a:endParaRPr b="1" i="0" sz="2300" u="none" cap="none" strike="noStrike">
              <a:solidFill>
                <a:schemeClr val="dk2"/>
              </a:solidFill>
              <a:latin typeface="Noto Sans JP"/>
              <a:ea typeface="Noto Sans JP"/>
              <a:cs typeface="Noto Sans JP"/>
              <a:sym typeface="Noto Sans JP"/>
            </a:endParaRPr>
          </a:p>
        </p:txBody>
      </p:sp>
      <p:sp>
        <p:nvSpPr>
          <p:cNvPr id="401" name="Google Shape;401;g38ea13c96d8_1_216"/>
          <p:cNvSpPr/>
          <p:nvPr/>
        </p:nvSpPr>
        <p:spPr>
          <a:xfrm>
            <a:off x="2423519" y="4562675"/>
            <a:ext cx="6463030" cy="1136789"/>
          </a:xfrm>
          <a:prstGeom prst="wedgeRectCallout">
            <a:avLst>
              <a:gd fmla="val -25658" name="adj1"/>
              <a:gd fmla="val -8020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g38ea13c96d8_1_216"/>
          <p:cNvSpPr txBox="1"/>
          <p:nvPr/>
        </p:nvSpPr>
        <p:spPr>
          <a:xfrm>
            <a:off x="2398518" y="4562675"/>
            <a:ext cx="6488030" cy="124332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STEP6-1 Whether or Not You Will Have a Spouse Next Year</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STEP6-2 Spouse Information for Next Year</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STEP6-3 Dependent Information for Next Year</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38ea13c96d8_1_227"/>
          <p:cNvSpPr txBox="1"/>
          <p:nvPr/>
        </p:nvSpPr>
        <p:spPr>
          <a:xfrm>
            <a:off x="291150" y="775249"/>
            <a:ext cx="9323700" cy="472639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・STEP1　This Year's Identity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・STEP2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・STEP3　Year-End Adjustment Eligibility Check for This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・STEP4　Insurance &amp; Loan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・STEP5　Next Year's Personal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・STEP6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・STEP7　Year-End Adjustment Eligibility Check for Next Year</a:t>
            </a:r>
            <a:endParaRPr b="0" i="0" sz="2400" u="none" cap="none" strike="noStrike">
              <a:solidFill>
                <a:srgbClr val="666666"/>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・STEP8　Attachment Check</a:t>
            </a:r>
            <a:endParaRPr b="0" i="0" sz="2400" u="none" cap="none" strike="noStrike">
              <a:solidFill>
                <a:srgbClr val="D9D9D9"/>
              </a:solidFill>
              <a:latin typeface="Noto Sans JP"/>
              <a:ea typeface="Noto Sans JP"/>
              <a:cs typeface="Noto Sans JP"/>
              <a:sym typeface="Noto Sans JP"/>
            </a:endParaRPr>
          </a:p>
        </p:txBody>
      </p:sp>
      <p:sp>
        <p:nvSpPr>
          <p:cNvPr id="408" name="Google Shape;408;g38ea13c96d8_1_227"/>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409" name="Google Shape;409;g38ea13c96d8_1_227"/>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2500"/>
              <a:buFont typeface="Arial"/>
              <a:buNone/>
            </a:pPr>
            <a:r>
              <a:rPr b="1" i="0" lang="ja-JP" sz="2300" u="none" cap="none" strike="noStrike">
                <a:solidFill>
                  <a:schemeClr val="dk2"/>
                </a:solidFill>
                <a:latin typeface="Noto Sans JP"/>
                <a:ea typeface="Noto Sans JP"/>
                <a:cs typeface="Noto Sans JP"/>
                <a:sym typeface="Noto Sans JP"/>
              </a:rPr>
              <a:t>Year-End Adjustment Survey Questions</a:t>
            </a:r>
            <a:endParaRPr b="1" i="0" sz="2300" u="none" cap="none" strike="noStrike">
              <a:solidFill>
                <a:schemeClr val="dk2"/>
              </a:solidFill>
              <a:latin typeface="Noto Sans JP"/>
              <a:ea typeface="Noto Sans JP"/>
              <a:cs typeface="Noto Sans JP"/>
              <a:sym typeface="Noto Sans JP"/>
            </a:endParaRPr>
          </a:p>
        </p:txBody>
      </p:sp>
      <p:sp>
        <p:nvSpPr>
          <p:cNvPr id="410" name="Google Shape;410;g38ea13c96d8_1_227"/>
          <p:cNvSpPr/>
          <p:nvPr/>
        </p:nvSpPr>
        <p:spPr>
          <a:xfrm>
            <a:off x="2409755" y="5173618"/>
            <a:ext cx="6627713" cy="1157810"/>
          </a:xfrm>
          <a:prstGeom prst="wedgeRectCallout">
            <a:avLst>
              <a:gd fmla="val -23225" name="adj1"/>
              <a:gd fmla="val -82279"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g38ea13c96d8_1_227"/>
          <p:cNvSpPr txBox="1"/>
          <p:nvPr/>
        </p:nvSpPr>
        <p:spPr>
          <a:xfrm>
            <a:off x="2409756" y="5173618"/>
            <a:ext cx="6627712" cy="115781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STEP7-1　Next Year's Classification into Class A and Class B</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800"/>
              <a:buFont typeface="Arial"/>
              <a:buNone/>
            </a:pPr>
            <a:r>
              <a:rPr b="0" i="0" lang="ja-JP" sz="1800" u="none" cap="none" strike="noStrike">
                <a:solidFill>
                  <a:srgbClr val="666666"/>
                </a:solidFill>
                <a:latin typeface="Noto Sans JP"/>
                <a:ea typeface="Noto Sans JP"/>
                <a:cs typeface="Noto Sans JP"/>
                <a:sym typeface="Noto Sans JP"/>
              </a:rPr>
              <a:t> STEP7-2　Working for Two or More Companies Next Year　</a:t>
            </a:r>
            <a:endParaRPr b="0" i="0" sz="1800" u="none" cap="none" strike="noStrike">
              <a:solidFill>
                <a:srgbClr val="666666"/>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 STEP7-3　 Comparison of Salary Income Next Year</a:t>
            </a:r>
            <a:endParaRPr b="0" i="0" sz="18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8ea13c96d8_1_238"/>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417" name="Google Shape;417;g38ea13c96d8_1_238"/>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2500"/>
              <a:buFont typeface="Arial"/>
              <a:buNone/>
            </a:pPr>
            <a:r>
              <a:rPr b="1" i="0" lang="ja-JP" sz="2300" u="none" cap="none" strike="noStrike">
                <a:solidFill>
                  <a:schemeClr val="dk2"/>
                </a:solidFill>
                <a:latin typeface="Noto Sans JP"/>
                <a:ea typeface="Noto Sans JP"/>
                <a:cs typeface="Noto Sans JP"/>
                <a:sym typeface="Noto Sans JP"/>
              </a:rPr>
              <a:t>Year-End Adjustment Survey Questions</a:t>
            </a:r>
            <a:endParaRPr b="1" i="0" sz="2300" u="none" cap="none" strike="noStrike">
              <a:solidFill>
                <a:schemeClr val="dk2"/>
              </a:solidFill>
              <a:latin typeface="Noto Sans JP"/>
              <a:ea typeface="Noto Sans JP"/>
              <a:cs typeface="Noto Sans JP"/>
              <a:sym typeface="Noto Sans JP"/>
            </a:endParaRPr>
          </a:p>
        </p:txBody>
      </p:sp>
      <p:sp>
        <p:nvSpPr>
          <p:cNvPr id="418" name="Google Shape;418;g38ea13c96d8_1_238"/>
          <p:cNvSpPr/>
          <p:nvPr/>
        </p:nvSpPr>
        <p:spPr>
          <a:xfrm>
            <a:off x="2617182" y="5457322"/>
            <a:ext cx="2922484" cy="513300"/>
          </a:xfrm>
          <a:prstGeom prst="wedgeRectCallout">
            <a:avLst>
              <a:gd fmla="val -23868" name="adj1"/>
              <a:gd fmla="val -90481"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g38ea13c96d8_1_238"/>
          <p:cNvSpPr txBox="1"/>
          <p:nvPr/>
        </p:nvSpPr>
        <p:spPr>
          <a:xfrm>
            <a:off x="2617182" y="5457322"/>
            <a:ext cx="2922484" cy="513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0" i="0" lang="ja-JP" sz="1800" u="none" cap="none" strike="noStrike">
                <a:solidFill>
                  <a:srgbClr val="666666"/>
                </a:solidFill>
                <a:latin typeface="Noto Sans JP"/>
                <a:ea typeface="Noto Sans JP"/>
                <a:cs typeface="Noto Sans JP"/>
                <a:sym typeface="Noto Sans JP"/>
              </a:rPr>
              <a:t>STEP8-1　Attaching Files</a:t>
            </a:r>
            <a:endParaRPr b="0" i="0" sz="1200" u="none" cap="none" strike="noStrike">
              <a:solidFill>
                <a:srgbClr val="000000"/>
              </a:solidFill>
              <a:latin typeface="Arial"/>
              <a:ea typeface="Arial"/>
              <a:cs typeface="Arial"/>
              <a:sym typeface="Arial"/>
            </a:endParaRPr>
          </a:p>
        </p:txBody>
      </p:sp>
      <p:sp>
        <p:nvSpPr>
          <p:cNvPr id="420" name="Google Shape;420;g38ea13c96d8_1_238"/>
          <p:cNvSpPr txBox="1"/>
          <p:nvPr/>
        </p:nvSpPr>
        <p:spPr>
          <a:xfrm>
            <a:off x="291150" y="775249"/>
            <a:ext cx="9323700" cy="449808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・STEP1　This Year's Identity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・STEP2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・STEP3　Year-End Adjustment Eligibility Check for This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・STEP4　Insurance &amp; Loan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・STEP5　Next Year's Personal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・STEP6　This Year's Spouse and Dependent Information Check</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・STEP7　Year-End Adjustment Eligibility Check for Next Year</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2500"/>
              <a:buFont typeface="Arial"/>
              <a:buNone/>
            </a:pPr>
            <a:r>
              <a:rPr b="0" i="0" lang="ja-JP" sz="2400" u="none" cap="none" strike="noStrike">
                <a:solidFill>
                  <a:srgbClr val="666666"/>
                </a:solidFill>
                <a:latin typeface="Noto Sans JP"/>
                <a:ea typeface="Noto Sans JP"/>
                <a:cs typeface="Noto Sans JP"/>
                <a:sym typeface="Noto Sans JP"/>
              </a:rPr>
              <a:t>・STEP8　Attachment Check</a:t>
            </a:r>
            <a:endParaRPr b="0" i="0" sz="2400" u="none" cap="none" strike="noStrike">
              <a:solidFill>
                <a:srgbClr val="666666"/>
              </a:solidFill>
              <a:latin typeface="Noto Sans JP"/>
              <a:ea typeface="Noto Sans JP"/>
              <a:cs typeface="Noto Sans JP"/>
              <a:sym typeface="Noto Sans JP"/>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426" name="Google Shape;426;p3"/>
          <p:cNvSpPr txBox="1"/>
          <p:nvPr/>
        </p:nvSpPr>
        <p:spPr>
          <a:xfrm>
            <a:off x="322313" y="216775"/>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800"/>
              <a:buFont typeface="Arial"/>
              <a:buNone/>
            </a:pPr>
            <a:r>
              <a:rPr b="1" i="0" lang="ja-JP" sz="2300" u="none" cap="none" strike="noStrike">
                <a:solidFill>
                  <a:schemeClr val="dk2"/>
                </a:solidFill>
                <a:latin typeface="Noto Sans JP"/>
                <a:ea typeface="Noto Sans JP"/>
                <a:cs typeface="Noto Sans JP"/>
                <a:sym typeface="Noto Sans JP"/>
              </a:rPr>
              <a:t>Contents</a:t>
            </a:r>
            <a:endParaRPr b="1" i="0" sz="2300" u="none" cap="none" strike="noStrike">
              <a:solidFill>
                <a:schemeClr val="dk2"/>
              </a:solidFill>
              <a:latin typeface="Noto Sans JP"/>
              <a:ea typeface="Noto Sans JP"/>
              <a:cs typeface="Noto Sans JP"/>
              <a:sym typeface="Noto Sans JP"/>
            </a:endParaRPr>
          </a:p>
        </p:txBody>
      </p:sp>
      <p:sp>
        <p:nvSpPr>
          <p:cNvPr id="427" name="Google Shape;427;p3"/>
          <p:cNvSpPr txBox="1"/>
          <p:nvPr/>
        </p:nvSpPr>
        <p:spPr>
          <a:xfrm>
            <a:off x="434975" y="1310868"/>
            <a:ext cx="9236700" cy="40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Schedule of the Year-end Tax Adjustment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What is Year-end Tax Adjustment?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Before Starting Year-end Tax Adjustments (preparation before input)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Explanation of Each Survey Question</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595959"/>
                </a:solidFill>
                <a:latin typeface="Noto Sans JP"/>
                <a:ea typeface="Noto Sans JP"/>
                <a:cs typeface="Noto Sans JP"/>
                <a:sym typeface="Noto Sans JP"/>
              </a:rPr>
              <a:t>☑ </a:t>
            </a:r>
            <a:r>
              <a:rPr b="0" i="0" lang="ja-JP" sz="1600" u="none" cap="none" strike="noStrike">
                <a:solidFill>
                  <a:srgbClr val="595959"/>
                </a:solidFill>
                <a:latin typeface="Noto Sans JP"/>
                <a:ea typeface="Noto Sans JP"/>
                <a:cs typeface="Noto Sans JP"/>
                <a:sym typeface="Noto Sans JP"/>
              </a:rPr>
              <a:t>Flow After Completing the Survey</a:t>
            </a:r>
            <a:endParaRPr b="0" i="0" sz="16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1900" u="none" cap="none" strike="noStrike">
                <a:solidFill>
                  <a:srgbClr val="595959"/>
                </a:solidFill>
                <a:latin typeface="Noto Sans JP"/>
                <a:ea typeface="Noto Sans JP"/>
                <a:cs typeface="Noto Sans JP"/>
                <a:sym typeface="Noto Sans JP"/>
              </a:rPr>
              <a:t>   （</a:t>
            </a:r>
            <a:r>
              <a:rPr b="0" i="0" lang="ja-JP" sz="1400" u="none" cap="none" strike="noStrike">
                <a:solidFill>
                  <a:srgbClr val="595959"/>
                </a:solidFill>
                <a:latin typeface="Noto Sans JP"/>
                <a:ea typeface="Noto Sans JP"/>
                <a:cs typeface="Noto Sans JP"/>
                <a:sym typeface="Noto Sans JP"/>
              </a:rPr>
              <a:t>How to handle correction requests, how to verify withholding tax statements, etc.</a:t>
            </a:r>
            <a:r>
              <a:rPr b="0" i="0" lang="ja-JP" sz="1900" u="none" cap="none" strike="noStrike">
                <a:solidFill>
                  <a:srgbClr val="595959"/>
                </a:solidFill>
                <a:latin typeface="Noto Sans JP"/>
                <a:ea typeface="Noto Sans JP"/>
                <a:cs typeface="Noto Sans JP"/>
                <a:sym typeface="Noto Sans JP"/>
              </a:rPr>
              <a:t>）</a:t>
            </a:r>
            <a:endParaRPr b="0" i="0" sz="19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19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Frequently Asked Questions About Employee Surveys</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p:txBody>
      </p:sp>
      <p:cxnSp>
        <p:nvCxnSpPr>
          <p:cNvPr id="428" name="Google Shape;428;p3"/>
          <p:cNvCxnSpPr/>
          <p:nvPr/>
        </p:nvCxnSpPr>
        <p:spPr>
          <a:xfrm>
            <a:off x="531125" y="1719868"/>
            <a:ext cx="4078200" cy="6300"/>
          </a:xfrm>
          <a:prstGeom prst="straightConnector1">
            <a:avLst/>
          </a:prstGeom>
          <a:noFill/>
          <a:ln cap="flat" cmpd="sng" w="28575">
            <a:solidFill>
              <a:srgbClr val="EC5460"/>
            </a:solidFill>
            <a:prstDash val="dot"/>
            <a:round/>
            <a:headEnd len="sm" w="sm" type="none"/>
            <a:tailEnd len="sm" w="sm" type="none"/>
          </a:ln>
        </p:spPr>
      </p:cxnSp>
      <p:cxnSp>
        <p:nvCxnSpPr>
          <p:cNvPr id="429" name="Google Shape;429;p3"/>
          <p:cNvCxnSpPr/>
          <p:nvPr/>
        </p:nvCxnSpPr>
        <p:spPr>
          <a:xfrm flipH="1" rot="10800000">
            <a:off x="551075" y="2453993"/>
            <a:ext cx="3349200" cy="4200"/>
          </a:xfrm>
          <a:prstGeom prst="straightConnector1">
            <a:avLst/>
          </a:prstGeom>
          <a:noFill/>
          <a:ln cap="flat" cmpd="sng" w="28575">
            <a:solidFill>
              <a:srgbClr val="EC5460"/>
            </a:solidFill>
            <a:prstDash val="dot"/>
            <a:round/>
            <a:headEnd len="sm" w="sm" type="none"/>
            <a:tailEnd len="sm" w="sm" type="none"/>
          </a:ln>
        </p:spPr>
      </p:cxnSp>
      <p:cxnSp>
        <p:nvCxnSpPr>
          <p:cNvPr id="430" name="Google Shape;430;p3"/>
          <p:cNvCxnSpPr/>
          <p:nvPr/>
        </p:nvCxnSpPr>
        <p:spPr>
          <a:xfrm flipH="1" rot="10800000">
            <a:off x="551075" y="3191119"/>
            <a:ext cx="6670800" cy="5400"/>
          </a:xfrm>
          <a:prstGeom prst="straightConnector1">
            <a:avLst/>
          </a:prstGeom>
          <a:noFill/>
          <a:ln cap="flat" cmpd="sng" w="28575">
            <a:solidFill>
              <a:srgbClr val="EC5460"/>
            </a:solidFill>
            <a:prstDash val="dot"/>
            <a:round/>
            <a:headEnd len="sm" w="sm" type="none"/>
            <a:tailEnd len="sm" w="sm" type="none"/>
          </a:ln>
        </p:spPr>
      </p:cxnSp>
      <p:cxnSp>
        <p:nvCxnSpPr>
          <p:cNvPr id="431" name="Google Shape;431;p3"/>
          <p:cNvCxnSpPr/>
          <p:nvPr/>
        </p:nvCxnSpPr>
        <p:spPr>
          <a:xfrm flipH="1" rot="10800000">
            <a:off x="551075" y="3928246"/>
            <a:ext cx="3787800" cy="6600"/>
          </a:xfrm>
          <a:prstGeom prst="straightConnector1">
            <a:avLst/>
          </a:prstGeom>
          <a:noFill/>
          <a:ln cap="flat" cmpd="sng" w="28575">
            <a:solidFill>
              <a:srgbClr val="EC5460"/>
            </a:solidFill>
            <a:prstDash val="dot"/>
            <a:round/>
            <a:headEnd len="sm" w="sm" type="none"/>
            <a:tailEnd len="sm" w="sm" type="none"/>
          </a:ln>
        </p:spPr>
      </p:cxnSp>
      <p:cxnSp>
        <p:nvCxnSpPr>
          <p:cNvPr id="432" name="Google Shape;432;p3"/>
          <p:cNvCxnSpPr/>
          <p:nvPr/>
        </p:nvCxnSpPr>
        <p:spPr>
          <a:xfrm flipH="1" rot="10800000">
            <a:off x="551075" y="4627884"/>
            <a:ext cx="3433200" cy="900"/>
          </a:xfrm>
          <a:prstGeom prst="straightConnector1">
            <a:avLst/>
          </a:prstGeom>
          <a:noFill/>
          <a:ln cap="flat" cmpd="sng" w="28575">
            <a:solidFill>
              <a:srgbClr val="EC5460"/>
            </a:solidFill>
            <a:prstDash val="dot"/>
            <a:round/>
            <a:headEnd len="sm" w="sm" type="none"/>
            <a:tailEnd len="sm" w="sm" type="none"/>
          </a:ln>
        </p:spPr>
      </p:cxnSp>
      <p:cxnSp>
        <p:nvCxnSpPr>
          <p:cNvPr id="433" name="Google Shape;433;p3"/>
          <p:cNvCxnSpPr/>
          <p:nvPr/>
        </p:nvCxnSpPr>
        <p:spPr>
          <a:xfrm flipH="1" rot="10800000">
            <a:off x="551075" y="4945237"/>
            <a:ext cx="7193400" cy="13500"/>
          </a:xfrm>
          <a:prstGeom prst="straightConnector1">
            <a:avLst/>
          </a:prstGeom>
          <a:noFill/>
          <a:ln cap="flat" cmpd="sng" w="28575">
            <a:solidFill>
              <a:srgbClr val="EC5460"/>
            </a:solidFill>
            <a:prstDash val="dot"/>
            <a:round/>
            <a:headEnd len="sm" w="sm" type="none"/>
            <a:tailEnd len="sm" w="sm" type="none"/>
          </a:ln>
        </p:spPr>
      </p:cxnSp>
      <p:cxnSp>
        <p:nvCxnSpPr>
          <p:cNvPr id="434" name="Google Shape;434;p3"/>
          <p:cNvCxnSpPr/>
          <p:nvPr/>
        </p:nvCxnSpPr>
        <p:spPr>
          <a:xfrm flipH="1" rot="10800000">
            <a:off x="551075" y="5579731"/>
            <a:ext cx="5355300" cy="10800"/>
          </a:xfrm>
          <a:prstGeom prst="straightConnector1">
            <a:avLst/>
          </a:prstGeom>
          <a:noFill/>
          <a:ln cap="flat" cmpd="sng" w="28575">
            <a:solidFill>
              <a:srgbClr val="EC5460"/>
            </a:solidFill>
            <a:prstDash val="dot"/>
            <a:round/>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g1774da871dd_0_0"/>
          <p:cNvPicPr preferRelativeResize="0"/>
          <p:nvPr/>
        </p:nvPicPr>
        <p:blipFill rotWithShape="1">
          <a:blip r:embed="rId3">
            <a:alphaModFix/>
          </a:blip>
          <a:srcRect b="0" l="0" r="0" t="0"/>
          <a:stretch/>
        </p:blipFill>
        <p:spPr>
          <a:xfrm>
            <a:off x="1474894" y="826350"/>
            <a:ext cx="6956210" cy="5742726"/>
          </a:xfrm>
          <a:prstGeom prst="rect">
            <a:avLst/>
          </a:prstGeom>
          <a:noFill/>
          <a:ln cap="flat" cmpd="sng" w="9525">
            <a:solidFill>
              <a:srgbClr val="B7B7B7"/>
            </a:solidFill>
            <a:prstDash val="solid"/>
            <a:round/>
            <a:headEnd len="sm" w="sm" type="none"/>
            <a:tailEnd len="sm" w="sm" type="none"/>
          </a:ln>
          <a:effectLst>
            <a:outerShdw blurRad="57150" rotWithShape="0" algn="bl" dir="5400000" dist="19050">
              <a:srgbClr val="000000">
                <a:alpha val="48627"/>
              </a:srgbClr>
            </a:outerShdw>
          </a:effectLst>
        </p:spPr>
      </p:pic>
      <p:sp>
        <p:nvSpPr>
          <p:cNvPr id="440" name="Google Shape;440;g1774da871dd_0_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441" name="Google Shape;441;g1774da871dd_0_0"/>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Noto Sans JP"/>
                <a:ea typeface="Noto Sans JP"/>
                <a:cs typeface="Noto Sans JP"/>
                <a:sym typeface="Noto Sans JP"/>
              </a:rPr>
              <a:t>【Image】Request Revision Email</a:t>
            </a:r>
            <a:endParaRPr b="1" i="0" sz="2300" u="none" cap="none" strike="noStrike">
              <a:solidFill>
                <a:schemeClr val="dk2"/>
              </a:solidFill>
              <a:latin typeface="Noto Sans JP"/>
              <a:ea typeface="Noto Sans JP"/>
              <a:cs typeface="Noto Sans JP"/>
              <a:sym typeface="Noto Sans JP"/>
            </a:endParaRPr>
          </a:p>
        </p:txBody>
      </p:sp>
      <p:sp>
        <p:nvSpPr>
          <p:cNvPr id="442" name="Google Shape;442;g1774da871dd_0_0"/>
          <p:cNvSpPr/>
          <p:nvPr/>
        </p:nvSpPr>
        <p:spPr>
          <a:xfrm>
            <a:off x="2674075" y="2033225"/>
            <a:ext cx="1887600" cy="2445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g1774da871dd_0_0"/>
          <p:cNvSpPr/>
          <p:nvPr/>
        </p:nvSpPr>
        <p:spPr>
          <a:xfrm>
            <a:off x="2564325" y="4859625"/>
            <a:ext cx="3072000" cy="2445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g1774da871dd_0_0"/>
          <p:cNvSpPr/>
          <p:nvPr/>
        </p:nvSpPr>
        <p:spPr>
          <a:xfrm>
            <a:off x="1534375" y="4799325"/>
            <a:ext cx="4268100" cy="365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5" name="Google Shape;445;g1774da871dd_0_0"/>
          <p:cNvSpPr/>
          <p:nvPr/>
        </p:nvSpPr>
        <p:spPr>
          <a:xfrm>
            <a:off x="1534375" y="2776350"/>
            <a:ext cx="3494100" cy="1535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6" name="Google Shape;446;g1774da871dd_0_0"/>
          <p:cNvSpPr/>
          <p:nvPr/>
        </p:nvSpPr>
        <p:spPr>
          <a:xfrm>
            <a:off x="1734150" y="1670050"/>
            <a:ext cx="1420500" cy="24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17b0f5819cd_0_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452" name="Google Shape;452;g17b0f5819cd_0_0"/>
          <p:cNvSpPr txBox="1"/>
          <p:nvPr/>
        </p:nvSpPr>
        <p:spPr>
          <a:xfrm>
            <a:off x="315325" y="300750"/>
            <a:ext cx="76809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Noto Sans JP"/>
                <a:ea typeface="Noto Sans JP"/>
                <a:cs typeface="Noto Sans JP"/>
                <a:sym typeface="Noto Sans JP"/>
              </a:rPr>
              <a:t>【Image】Page displayed after clicking the URL</a:t>
            </a:r>
            <a:endParaRPr b="1" i="0" sz="2300" u="none" cap="none" strike="noStrike">
              <a:solidFill>
                <a:schemeClr val="dk2"/>
              </a:solidFill>
              <a:latin typeface="Noto Sans JP"/>
              <a:ea typeface="Noto Sans JP"/>
              <a:cs typeface="Noto Sans JP"/>
              <a:sym typeface="Noto Sans JP"/>
            </a:endParaRPr>
          </a:p>
        </p:txBody>
      </p:sp>
      <p:pic>
        <p:nvPicPr>
          <p:cNvPr id="453" name="Google Shape;453;g17b0f5819cd_0_0"/>
          <p:cNvPicPr preferRelativeResize="0"/>
          <p:nvPr/>
        </p:nvPicPr>
        <p:blipFill rotWithShape="1">
          <a:blip r:embed="rId3">
            <a:alphaModFix/>
          </a:blip>
          <a:srcRect b="0" l="0" r="0" t="0"/>
          <a:stretch/>
        </p:blipFill>
        <p:spPr>
          <a:xfrm>
            <a:off x="2687762" y="946975"/>
            <a:ext cx="4805325" cy="5441725"/>
          </a:xfrm>
          <a:prstGeom prst="rect">
            <a:avLst/>
          </a:prstGeom>
          <a:noFill/>
          <a:ln>
            <a:noFill/>
          </a:ln>
          <a:effectLst>
            <a:outerShdw blurRad="57150" rotWithShape="0" algn="bl" dir="5400000" dist="19050">
              <a:srgbClr val="000000">
                <a:alpha val="48627"/>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17a98375e6d_0_3"/>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459" name="Google Shape;459;g17a98375e6d_0_3"/>
          <p:cNvSpPr txBox="1"/>
          <p:nvPr/>
        </p:nvSpPr>
        <p:spPr>
          <a:xfrm>
            <a:off x="72725" y="310075"/>
            <a:ext cx="82968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Noto Sans JP"/>
                <a:ea typeface="Noto Sans JP"/>
                <a:cs typeface="Noto Sans JP"/>
                <a:sym typeface="Noto Sans JP"/>
              </a:rPr>
              <a:t>【</a:t>
            </a:r>
            <a:r>
              <a:rPr b="1" i="0" lang="ja-JP" sz="2100" u="none" cap="none" strike="noStrike">
                <a:solidFill>
                  <a:schemeClr val="dk2"/>
                </a:solidFill>
                <a:latin typeface="Noto Sans JP"/>
                <a:ea typeface="Noto Sans JP"/>
                <a:cs typeface="Noto Sans JP"/>
                <a:sym typeface="Noto Sans JP"/>
              </a:rPr>
              <a:t>Image】Employee Survey_Revision Request Comments</a:t>
            </a:r>
            <a:endParaRPr b="1" i="0" sz="2100" u="none" cap="none" strike="noStrike">
              <a:solidFill>
                <a:schemeClr val="dk2"/>
              </a:solidFill>
              <a:latin typeface="Noto Sans JP"/>
              <a:ea typeface="Noto Sans JP"/>
              <a:cs typeface="Noto Sans JP"/>
              <a:sym typeface="Noto Sans JP"/>
            </a:endParaRPr>
          </a:p>
        </p:txBody>
      </p:sp>
      <p:pic>
        <p:nvPicPr>
          <p:cNvPr id="460" name="Google Shape;460;g17a98375e6d_0_3"/>
          <p:cNvPicPr preferRelativeResize="0"/>
          <p:nvPr/>
        </p:nvPicPr>
        <p:blipFill rotWithShape="1">
          <a:blip r:embed="rId3">
            <a:alphaModFix/>
          </a:blip>
          <a:srcRect b="0" l="0" r="0" t="0"/>
          <a:stretch/>
        </p:blipFill>
        <p:spPr>
          <a:xfrm>
            <a:off x="555013" y="1090950"/>
            <a:ext cx="8795975" cy="4774399"/>
          </a:xfrm>
          <a:prstGeom prst="rect">
            <a:avLst/>
          </a:prstGeom>
          <a:noFill/>
          <a:ln cap="flat" cmpd="sng" w="9525">
            <a:solidFill>
              <a:srgbClr val="B7B7B7"/>
            </a:solidFill>
            <a:prstDash val="solid"/>
            <a:round/>
            <a:headEnd len="sm" w="sm" type="none"/>
            <a:tailEnd len="sm" w="sm" type="none"/>
          </a:ln>
          <a:effectLst>
            <a:outerShdw blurRad="57150" rotWithShape="0" algn="bl" dir="5400000" dist="19050">
              <a:srgbClr val="000000">
                <a:alpha val="48627"/>
              </a:srgbClr>
            </a:outerShdw>
          </a:effectLst>
        </p:spPr>
      </p:pic>
      <p:sp>
        <p:nvSpPr>
          <p:cNvPr id="461" name="Google Shape;461;g17a98375e6d_0_3"/>
          <p:cNvSpPr/>
          <p:nvPr/>
        </p:nvSpPr>
        <p:spPr>
          <a:xfrm>
            <a:off x="678000" y="3925475"/>
            <a:ext cx="8480100" cy="1114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38ea13c96d8_1_25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467" name="Google Shape;467;g38ea13c96d8_1_250"/>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Noto Sans JP"/>
                <a:ea typeface="Noto Sans JP"/>
                <a:cs typeface="Noto Sans JP"/>
                <a:sym typeface="Noto Sans JP"/>
              </a:rPr>
              <a:t>Year-End Adjustment Process</a:t>
            </a:r>
            <a:endParaRPr b="1" i="0" sz="2300" u="none" cap="none" strike="noStrike">
              <a:solidFill>
                <a:schemeClr val="dk2"/>
              </a:solidFill>
              <a:latin typeface="Noto Sans JP"/>
              <a:ea typeface="Noto Sans JP"/>
              <a:cs typeface="Noto Sans JP"/>
              <a:sym typeface="Noto Sans JP"/>
            </a:endParaRPr>
          </a:p>
        </p:txBody>
      </p:sp>
      <p:sp>
        <p:nvSpPr>
          <p:cNvPr id="468" name="Google Shape;468;g38ea13c96d8_1_250"/>
          <p:cNvSpPr/>
          <p:nvPr/>
        </p:nvSpPr>
        <p:spPr>
          <a:xfrm>
            <a:off x="432225" y="821000"/>
            <a:ext cx="8964900" cy="4617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Noto Sans JP"/>
              <a:ea typeface="Noto Sans JP"/>
              <a:cs typeface="Noto Sans JP"/>
              <a:sym typeface="Noto Sans JP"/>
            </a:endParaRPr>
          </a:p>
        </p:txBody>
      </p:sp>
      <p:sp>
        <p:nvSpPr>
          <p:cNvPr id="469" name="Google Shape;469;g38ea13c96d8_1_250"/>
          <p:cNvSpPr txBox="1"/>
          <p:nvPr/>
        </p:nvSpPr>
        <p:spPr>
          <a:xfrm>
            <a:off x="557972" y="854650"/>
            <a:ext cx="1494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Arial"/>
                <a:ea typeface="Arial"/>
                <a:cs typeface="Arial"/>
                <a:sym typeface="Arial"/>
              </a:rPr>
              <a:t>October</a:t>
            </a:r>
            <a:r>
              <a:rPr b="1" i="0" lang="ja-JP" sz="2200" u="none" cap="none" strike="noStrike">
                <a:solidFill>
                  <a:schemeClr val="lt1"/>
                </a:solidFill>
                <a:latin typeface="Noto Sans JP"/>
                <a:ea typeface="Noto Sans JP"/>
                <a:cs typeface="Noto Sans JP"/>
                <a:sym typeface="Noto Sans JP"/>
              </a:rPr>
              <a:t>　</a:t>
            </a:r>
            <a:endParaRPr b="1" i="0" sz="2200" u="none" cap="none" strike="noStrike">
              <a:solidFill>
                <a:schemeClr val="lt1"/>
              </a:solidFill>
              <a:latin typeface="Noto Sans JP"/>
              <a:ea typeface="Noto Sans JP"/>
              <a:cs typeface="Noto Sans JP"/>
              <a:sym typeface="Noto Sans JP"/>
            </a:endParaRPr>
          </a:p>
        </p:txBody>
      </p:sp>
      <p:sp>
        <p:nvSpPr>
          <p:cNvPr id="470" name="Google Shape;470;g38ea13c96d8_1_250"/>
          <p:cNvSpPr txBox="1"/>
          <p:nvPr/>
        </p:nvSpPr>
        <p:spPr>
          <a:xfrm>
            <a:off x="2381000" y="919200"/>
            <a:ext cx="1407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Arial"/>
                <a:ea typeface="Arial"/>
                <a:cs typeface="Arial"/>
                <a:sym typeface="Arial"/>
              </a:rPr>
              <a:t>November</a:t>
            </a:r>
            <a:endParaRPr b="1" i="0" sz="1800" u="none" cap="none" strike="noStrike">
              <a:solidFill>
                <a:schemeClr val="lt1"/>
              </a:solidFill>
              <a:latin typeface="Noto Sans JP"/>
              <a:ea typeface="Noto Sans JP"/>
              <a:cs typeface="Noto Sans JP"/>
              <a:sym typeface="Noto Sans JP"/>
            </a:endParaRPr>
          </a:p>
        </p:txBody>
      </p:sp>
      <p:sp>
        <p:nvSpPr>
          <p:cNvPr id="471" name="Google Shape;471;g38ea13c96d8_1_250"/>
          <p:cNvSpPr txBox="1"/>
          <p:nvPr/>
        </p:nvSpPr>
        <p:spPr>
          <a:xfrm>
            <a:off x="4503650" y="918800"/>
            <a:ext cx="1407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Arial"/>
                <a:ea typeface="Arial"/>
                <a:cs typeface="Arial"/>
                <a:sym typeface="Arial"/>
              </a:rPr>
              <a:t>December</a:t>
            </a:r>
            <a:endParaRPr b="1" i="0" sz="1800" u="none" cap="none" strike="noStrike">
              <a:solidFill>
                <a:schemeClr val="lt1"/>
              </a:solidFill>
              <a:latin typeface="Noto Sans JP"/>
              <a:ea typeface="Noto Sans JP"/>
              <a:cs typeface="Noto Sans JP"/>
              <a:sym typeface="Noto Sans JP"/>
            </a:endParaRPr>
          </a:p>
        </p:txBody>
      </p:sp>
      <p:sp>
        <p:nvSpPr>
          <p:cNvPr id="472" name="Google Shape;472;g38ea13c96d8_1_250"/>
          <p:cNvSpPr/>
          <p:nvPr/>
        </p:nvSpPr>
        <p:spPr>
          <a:xfrm>
            <a:off x="432226" y="1384150"/>
            <a:ext cx="8964900" cy="2562300"/>
          </a:xfrm>
          <a:prstGeom prst="rect">
            <a:avLst/>
          </a:prstGeom>
          <a:noFill/>
          <a:ln cap="flat" cmpd="sng" w="12700">
            <a:solidFill>
              <a:srgbClr val="B7B7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Noto Sans JP"/>
                <a:ea typeface="Noto Sans JP"/>
                <a:cs typeface="Noto Sans JP"/>
                <a:sym typeface="Noto Sans JP"/>
              </a:rPr>
              <a:t>ｃ</a:t>
            </a:r>
            <a:endParaRPr b="0" i="0" sz="1653" u="none" cap="none" strike="noStrike">
              <a:solidFill>
                <a:schemeClr val="lt1"/>
              </a:solidFill>
              <a:latin typeface="Noto Sans JP"/>
              <a:ea typeface="Noto Sans JP"/>
              <a:cs typeface="Noto Sans JP"/>
              <a:sym typeface="Noto Sans JP"/>
            </a:endParaRPr>
          </a:p>
        </p:txBody>
      </p:sp>
      <p:sp>
        <p:nvSpPr>
          <p:cNvPr id="473" name="Google Shape;473;g38ea13c96d8_1_250"/>
          <p:cNvSpPr/>
          <p:nvPr/>
        </p:nvSpPr>
        <p:spPr>
          <a:xfrm>
            <a:off x="432226" y="4127870"/>
            <a:ext cx="8964900" cy="1186200"/>
          </a:xfrm>
          <a:prstGeom prst="rect">
            <a:avLst/>
          </a:prstGeom>
          <a:noFill/>
          <a:ln cap="flat" cmpd="sng" w="9525">
            <a:solidFill>
              <a:srgbClr val="B7B7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Noto Sans JP"/>
                <a:ea typeface="Noto Sans JP"/>
                <a:cs typeface="Noto Sans JP"/>
                <a:sym typeface="Noto Sans JP"/>
              </a:rPr>
              <a:t>ｃ</a:t>
            </a:r>
            <a:endParaRPr b="0" i="0" sz="1653" u="none" cap="none" strike="noStrike">
              <a:solidFill>
                <a:schemeClr val="lt1"/>
              </a:solidFill>
              <a:latin typeface="Noto Sans JP"/>
              <a:ea typeface="Noto Sans JP"/>
              <a:cs typeface="Noto Sans JP"/>
              <a:sym typeface="Noto Sans JP"/>
            </a:endParaRPr>
          </a:p>
        </p:txBody>
      </p:sp>
      <p:sp>
        <p:nvSpPr>
          <p:cNvPr id="474" name="Google Shape;474;g38ea13c96d8_1_250"/>
          <p:cNvSpPr/>
          <p:nvPr/>
        </p:nvSpPr>
        <p:spPr>
          <a:xfrm>
            <a:off x="569400" y="1504750"/>
            <a:ext cx="27531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Preparing the Tools</a:t>
            </a:r>
            <a:endParaRPr b="1" i="0" sz="1400" u="none" cap="none" strike="noStrike">
              <a:solidFill>
                <a:schemeClr val="dk2"/>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Notification to Employees</a:t>
            </a:r>
            <a:endParaRPr b="1" i="0" sz="1400" u="none" cap="none" strike="noStrike">
              <a:solidFill>
                <a:schemeClr val="dk2"/>
              </a:solidFill>
              <a:latin typeface="Noto Sans JP"/>
              <a:ea typeface="Noto Sans JP"/>
              <a:cs typeface="Noto Sans JP"/>
              <a:sym typeface="Noto Sans JP"/>
            </a:endParaRPr>
          </a:p>
        </p:txBody>
      </p:sp>
      <p:sp>
        <p:nvSpPr>
          <p:cNvPr id="475" name="Google Shape;475;g38ea13c96d8_1_250"/>
          <p:cNvSpPr/>
          <p:nvPr/>
        </p:nvSpPr>
        <p:spPr>
          <a:xfrm>
            <a:off x="1272400" y="2144552"/>
            <a:ext cx="30282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Conduct Information Gathering Among Employees</a:t>
            </a:r>
            <a:endParaRPr b="1" i="0" sz="1400" u="none" cap="none" strike="noStrike">
              <a:solidFill>
                <a:schemeClr val="dk2"/>
              </a:solidFill>
              <a:latin typeface="Noto Sans JP"/>
              <a:ea typeface="Noto Sans JP"/>
              <a:cs typeface="Noto Sans JP"/>
              <a:sym typeface="Noto Sans JP"/>
            </a:endParaRPr>
          </a:p>
        </p:txBody>
      </p:sp>
      <p:sp>
        <p:nvSpPr>
          <p:cNvPr id="476" name="Google Shape;476;g38ea13c96d8_1_250"/>
          <p:cNvSpPr/>
          <p:nvPr/>
        </p:nvSpPr>
        <p:spPr>
          <a:xfrm>
            <a:off x="3435684" y="1520480"/>
            <a:ext cx="27531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Tax Return Document Review</a:t>
            </a:r>
            <a:endParaRPr b="1" i="0" sz="1400" u="none" cap="none" strike="noStrike">
              <a:solidFill>
                <a:schemeClr val="dk2"/>
              </a:solidFill>
              <a:latin typeface="Noto Sans JP"/>
              <a:ea typeface="Noto Sans JP"/>
              <a:cs typeface="Noto Sans JP"/>
              <a:sym typeface="Noto Sans JP"/>
            </a:endParaRPr>
          </a:p>
        </p:txBody>
      </p:sp>
      <p:sp>
        <p:nvSpPr>
          <p:cNvPr id="477" name="Google Shape;477;g38ea13c96d8_1_250"/>
          <p:cNvSpPr/>
          <p:nvPr/>
        </p:nvSpPr>
        <p:spPr>
          <a:xfrm>
            <a:off x="4932419" y="2144948"/>
            <a:ext cx="18462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Actuarial </a:t>
            </a:r>
            <a:endParaRPr b="1" i="0" sz="1400" u="none" cap="none" strike="noStrike">
              <a:solidFill>
                <a:schemeClr val="dk2"/>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Surplus or Deficit</a:t>
            </a:r>
            <a:endParaRPr b="1" i="0" sz="1400" u="none" cap="none" strike="noStrike">
              <a:solidFill>
                <a:schemeClr val="dk2"/>
              </a:solidFill>
              <a:latin typeface="Noto Sans JP"/>
              <a:ea typeface="Noto Sans JP"/>
              <a:cs typeface="Noto Sans JP"/>
              <a:sym typeface="Noto Sans JP"/>
            </a:endParaRPr>
          </a:p>
        </p:txBody>
      </p:sp>
      <p:sp>
        <p:nvSpPr>
          <p:cNvPr id="478" name="Google Shape;478;g38ea13c96d8_1_250"/>
          <p:cNvSpPr/>
          <p:nvPr/>
        </p:nvSpPr>
        <p:spPr>
          <a:xfrm>
            <a:off x="1354141" y="4167448"/>
            <a:ext cx="2753100" cy="1055100"/>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Response to Deduction Declaration Forms</a:t>
            </a:r>
            <a:endParaRPr b="1" i="0" sz="1400" u="none" cap="none" strike="noStrike">
              <a:solidFill>
                <a:schemeClr val="dk2"/>
              </a:solidFill>
              <a:latin typeface="Noto Sans JP"/>
              <a:ea typeface="Noto Sans JP"/>
              <a:cs typeface="Noto Sans JP"/>
              <a:sym typeface="Noto Sans JP"/>
            </a:endParaRPr>
          </a:p>
        </p:txBody>
      </p:sp>
      <p:sp>
        <p:nvSpPr>
          <p:cNvPr id="479" name="Google Shape;479;g38ea13c96d8_1_250"/>
          <p:cNvSpPr txBox="1"/>
          <p:nvPr/>
        </p:nvSpPr>
        <p:spPr>
          <a:xfrm>
            <a:off x="366926" y="4167450"/>
            <a:ext cx="1303200" cy="34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3"/>
              <a:buFont typeface="Arial"/>
              <a:buNone/>
            </a:pPr>
            <a:r>
              <a:rPr b="1" i="0" lang="ja-JP" sz="1350" u="none" cap="none" strike="noStrike">
                <a:solidFill>
                  <a:schemeClr val="dk1"/>
                </a:solidFill>
                <a:latin typeface="Noto Sans JP"/>
                <a:ea typeface="Noto Sans JP"/>
                <a:cs typeface="Noto Sans JP"/>
                <a:sym typeface="Noto Sans JP"/>
              </a:rPr>
              <a:t>employee</a:t>
            </a:r>
            <a:endParaRPr b="1" i="0" sz="1350" u="none" cap="none" strike="noStrike">
              <a:solidFill>
                <a:schemeClr val="dk1"/>
              </a:solidFill>
              <a:latin typeface="Noto Sans JP"/>
              <a:ea typeface="Noto Sans JP"/>
              <a:cs typeface="Noto Sans JP"/>
              <a:sym typeface="Noto Sans JP"/>
            </a:endParaRPr>
          </a:p>
        </p:txBody>
      </p:sp>
      <p:sp>
        <p:nvSpPr>
          <p:cNvPr id="480" name="Google Shape;480;g38ea13c96d8_1_250"/>
          <p:cNvSpPr txBox="1"/>
          <p:nvPr/>
        </p:nvSpPr>
        <p:spPr>
          <a:xfrm>
            <a:off x="366916" y="3664972"/>
            <a:ext cx="1366500" cy="34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3"/>
              <a:buFont typeface="Arial"/>
              <a:buNone/>
            </a:pPr>
            <a:r>
              <a:rPr b="1" i="0" lang="ja-JP" sz="1350" u="none" cap="none" strike="noStrike">
                <a:solidFill>
                  <a:schemeClr val="dk1"/>
                </a:solidFill>
                <a:latin typeface="Noto Sans JP"/>
                <a:ea typeface="Noto Sans JP"/>
                <a:cs typeface="Noto Sans JP"/>
                <a:sym typeface="Noto Sans JP"/>
              </a:rPr>
              <a:t>Manager</a:t>
            </a:r>
            <a:endParaRPr b="1" i="0" sz="1350" u="none" cap="none" strike="noStrike">
              <a:solidFill>
                <a:schemeClr val="dk1"/>
              </a:solidFill>
              <a:latin typeface="Noto Sans JP"/>
              <a:ea typeface="Noto Sans JP"/>
              <a:cs typeface="Noto Sans JP"/>
              <a:sym typeface="Noto Sans JP"/>
            </a:endParaRPr>
          </a:p>
        </p:txBody>
      </p:sp>
      <p:sp>
        <p:nvSpPr>
          <p:cNvPr id="481" name="Google Shape;481;g38ea13c96d8_1_250"/>
          <p:cNvSpPr/>
          <p:nvPr/>
        </p:nvSpPr>
        <p:spPr>
          <a:xfrm>
            <a:off x="4399013" y="4189763"/>
            <a:ext cx="1846200" cy="1055100"/>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Receipt of Withholding Statement</a:t>
            </a:r>
            <a:endParaRPr b="1" i="0" sz="1400" u="none" cap="none" strike="noStrike">
              <a:solidFill>
                <a:schemeClr val="dk2"/>
              </a:solidFill>
              <a:latin typeface="Noto Sans JP"/>
              <a:ea typeface="Noto Sans JP"/>
              <a:cs typeface="Noto Sans JP"/>
              <a:sym typeface="Noto Sans JP"/>
            </a:endParaRPr>
          </a:p>
        </p:txBody>
      </p:sp>
      <p:sp>
        <p:nvSpPr>
          <p:cNvPr id="482" name="Google Shape;482;g38ea13c96d8_1_250"/>
          <p:cNvSpPr txBox="1"/>
          <p:nvPr/>
        </p:nvSpPr>
        <p:spPr>
          <a:xfrm>
            <a:off x="6484849" y="915900"/>
            <a:ext cx="12408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Arial"/>
                <a:ea typeface="Arial"/>
                <a:cs typeface="Arial"/>
                <a:sym typeface="Arial"/>
              </a:rPr>
              <a:t>January</a:t>
            </a:r>
            <a:endParaRPr b="1" i="0" sz="1800" u="none" cap="none" strike="noStrike">
              <a:solidFill>
                <a:schemeClr val="lt1"/>
              </a:solidFill>
              <a:latin typeface="Noto Sans JP"/>
              <a:ea typeface="Noto Sans JP"/>
              <a:cs typeface="Noto Sans JP"/>
              <a:sym typeface="Noto Sans JP"/>
            </a:endParaRPr>
          </a:p>
        </p:txBody>
      </p:sp>
      <p:sp>
        <p:nvSpPr>
          <p:cNvPr id="483" name="Google Shape;483;g38ea13c96d8_1_250"/>
          <p:cNvSpPr/>
          <p:nvPr/>
        </p:nvSpPr>
        <p:spPr>
          <a:xfrm>
            <a:off x="6624725" y="1519025"/>
            <a:ext cx="26778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Submission of Documents to Government Offices</a:t>
            </a:r>
            <a:endParaRPr b="1" i="0" sz="1400" u="none" cap="none" strike="noStrike">
              <a:solidFill>
                <a:schemeClr val="dk2"/>
              </a:solidFill>
              <a:latin typeface="Noto Sans JP"/>
              <a:ea typeface="Noto Sans JP"/>
              <a:cs typeface="Noto Sans JP"/>
              <a:sym typeface="Noto Sans JP"/>
            </a:endParaRPr>
          </a:p>
        </p:txBody>
      </p:sp>
      <p:sp>
        <p:nvSpPr>
          <p:cNvPr id="484" name="Google Shape;484;g38ea13c96d8_1_250"/>
          <p:cNvSpPr/>
          <p:nvPr/>
        </p:nvSpPr>
        <p:spPr>
          <a:xfrm>
            <a:off x="6227813" y="4189763"/>
            <a:ext cx="1846200" cy="1055100"/>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Verification of Surplus or Deficit</a:t>
            </a:r>
            <a:endParaRPr b="1" i="0" sz="1400" u="none" cap="none" strike="noStrike">
              <a:solidFill>
                <a:schemeClr val="dk2"/>
              </a:solidFill>
              <a:latin typeface="Noto Sans JP"/>
              <a:ea typeface="Noto Sans JP"/>
              <a:cs typeface="Noto Sans JP"/>
              <a:sym typeface="Noto Sans JP"/>
            </a:endParaRPr>
          </a:p>
        </p:txBody>
      </p:sp>
      <p:sp>
        <p:nvSpPr>
          <p:cNvPr id="485" name="Google Shape;485;g38ea13c96d8_1_250"/>
          <p:cNvSpPr/>
          <p:nvPr/>
        </p:nvSpPr>
        <p:spPr>
          <a:xfrm>
            <a:off x="4300600" y="4127825"/>
            <a:ext cx="1948500" cy="1186200"/>
          </a:xfrm>
          <a:prstGeom prst="rect">
            <a:avLst/>
          </a:prstGeom>
          <a:noFill/>
          <a:ln cap="flat" cmpd="sng" w="381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oto Sans JP"/>
              <a:ea typeface="Noto Sans JP"/>
              <a:cs typeface="Noto Sans JP"/>
              <a:sym typeface="Noto Sans JP"/>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g166a4d8f64b_0_0"/>
          <p:cNvPicPr preferRelativeResize="0"/>
          <p:nvPr/>
        </p:nvPicPr>
        <p:blipFill rotWithShape="1">
          <a:blip r:embed="rId3">
            <a:alphaModFix/>
          </a:blip>
          <a:srcRect b="0" l="0" r="0" t="0"/>
          <a:stretch/>
        </p:blipFill>
        <p:spPr>
          <a:xfrm>
            <a:off x="516975" y="945450"/>
            <a:ext cx="8945151" cy="3794276"/>
          </a:xfrm>
          <a:prstGeom prst="rect">
            <a:avLst/>
          </a:prstGeom>
          <a:noFill/>
          <a:ln cap="flat" cmpd="sng" w="9525">
            <a:solidFill>
              <a:srgbClr val="B7B7B7"/>
            </a:solidFill>
            <a:prstDash val="solid"/>
            <a:round/>
            <a:headEnd len="sm" w="sm" type="none"/>
            <a:tailEnd len="sm" w="sm" type="none"/>
          </a:ln>
          <a:effectLst>
            <a:outerShdw blurRad="57150" rotWithShape="0" algn="bl" dir="5400000" dist="19050">
              <a:srgbClr val="000000">
                <a:alpha val="48627"/>
              </a:srgbClr>
            </a:outerShdw>
          </a:effectLst>
        </p:spPr>
      </p:pic>
      <p:sp>
        <p:nvSpPr>
          <p:cNvPr id="491" name="Google Shape;491;g166a4d8f64b_0_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492" name="Google Shape;492;g166a4d8f64b_0_0"/>
          <p:cNvSpPr txBox="1"/>
          <p:nvPr/>
        </p:nvSpPr>
        <p:spPr>
          <a:xfrm>
            <a:off x="315325" y="300750"/>
            <a:ext cx="8175600" cy="3360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100" u="none" cap="none" strike="noStrike">
                <a:solidFill>
                  <a:schemeClr val="dk2"/>
                </a:solidFill>
                <a:latin typeface="Noto Sans JP"/>
                <a:ea typeface="Noto Sans JP"/>
                <a:cs typeface="Noto Sans JP"/>
                <a:sym typeface="Noto Sans JP"/>
              </a:rPr>
              <a:t>【Image】Withholding Tax Statement My Page Image</a:t>
            </a:r>
            <a:endParaRPr b="1" i="0" sz="2100" u="none" cap="none" strike="noStrike">
              <a:solidFill>
                <a:schemeClr val="dk2"/>
              </a:solidFill>
              <a:latin typeface="Noto Sans JP"/>
              <a:ea typeface="Noto Sans JP"/>
              <a:cs typeface="Noto Sans JP"/>
              <a:sym typeface="Noto Sans JP"/>
            </a:endParaRPr>
          </a:p>
        </p:txBody>
      </p:sp>
      <p:sp>
        <p:nvSpPr>
          <p:cNvPr id="493" name="Google Shape;493;g166a4d8f64b_0_0"/>
          <p:cNvSpPr/>
          <p:nvPr/>
        </p:nvSpPr>
        <p:spPr>
          <a:xfrm>
            <a:off x="3873150" y="3166800"/>
            <a:ext cx="5273700" cy="510000"/>
          </a:xfrm>
          <a:prstGeom prst="rect">
            <a:avLst/>
          </a:prstGeom>
          <a:noFill/>
          <a:ln cap="flat" cmpd="sng" w="38100">
            <a:solidFill>
              <a:srgbClr val="FF0000"/>
            </a:solidFill>
            <a:prstDash val="solid"/>
            <a:round/>
            <a:headEnd len="sm" w="sm" type="none"/>
            <a:tailEnd len="sm" w="sm" type="none"/>
          </a:ln>
        </p:spPr>
        <p:txBody>
          <a:bodyPr anchorCtr="0" anchor="ctr" bIns="106650" lIns="106650" spcFirstLastPara="1" rIns="106650" wrap="square" tIns="1066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494" name="Google Shape;494;g166a4d8f64b_0_0"/>
          <p:cNvSpPr/>
          <p:nvPr/>
        </p:nvSpPr>
        <p:spPr>
          <a:xfrm>
            <a:off x="2369750" y="2124100"/>
            <a:ext cx="2013600" cy="1659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g166a4d8f64b_0_0"/>
          <p:cNvSpPr/>
          <p:nvPr/>
        </p:nvSpPr>
        <p:spPr>
          <a:xfrm rot="5400000">
            <a:off x="4050475" y="4330225"/>
            <a:ext cx="1503000" cy="5100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166a4d8f64b_0_0"/>
          <p:cNvSpPr txBox="1"/>
          <p:nvPr/>
        </p:nvSpPr>
        <p:spPr>
          <a:xfrm>
            <a:off x="1835875" y="5327850"/>
            <a:ext cx="5932200" cy="57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rgbClr val="000000"/>
                </a:solidFill>
                <a:latin typeface="MS PGothic"/>
                <a:ea typeface="MS PGothic"/>
                <a:cs typeface="MS PGothic"/>
                <a:sym typeface="MS PGothic"/>
              </a:rPr>
              <a:t>Click the notification item to download your withholding tax statement.</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grpSp>
        <p:nvGrpSpPr>
          <p:cNvPr id="501" name="Google Shape;501;g13ecc55a8e1_0_463"/>
          <p:cNvGrpSpPr/>
          <p:nvPr/>
        </p:nvGrpSpPr>
        <p:grpSpPr>
          <a:xfrm>
            <a:off x="504725" y="938000"/>
            <a:ext cx="6503700" cy="5101450"/>
            <a:chOff x="504725" y="938000"/>
            <a:chExt cx="6503700" cy="5101450"/>
          </a:xfrm>
        </p:grpSpPr>
        <p:pic>
          <p:nvPicPr>
            <p:cNvPr id="502" name="Google Shape;502;g13ecc55a8e1_0_463"/>
            <p:cNvPicPr preferRelativeResize="0"/>
            <p:nvPr/>
          </p:nvPicPr>
          <p:blipFill rotWithShape="1">
            <a:blip r:embed="rId3">
              <a:alphaModFix/>
            </a:blip>
            <a:srcRect b="0" l="0" r="0" t="0"/>
            <a:stretch/>
          </p:blipFill>
          <p:spPr>
            <a:xfrm>
              <a:off x="504725" y="938000"/>
              <a:ext cx="6503700" cy="5101450"/>
            </a:xfrm>
            <a:prstGeom prst="rect">
              <a:avLst/>
            </a:prstGeom>
            <a:noFill/>
            <a:ln cap="flat" cmpd="sng" w="9525">
              <a:solidFill>
                <a:srgbClr val="B7B7B7"/>
              </a:solidFill>
              <a:prstDash val="solid"/>
              <a:round/>
              <a:headEnd len="sm" w="sm" type="none"/>
              <a:tailEnd len="sm" w="sm" type="none"/>
            </a:ln>
          </p:spPr>
        </p:pic>
        <p:sp>
          <p:nvSpPr>
            <p:cNvPr id="503" name="Google Shape;503;g13ecc55a8e1_0_463"/>
            <p:cNvSpPr/>
            <p:nvPr/>
          </p:nvSpPr>
          <p:spPr>
            <a:xfrm>
              <a:off x="1809000" y="2620825"/>
              <a:ext cx="2160000" cy="1659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g13ecc55a8e1_0_463"/>
            <p:cNvSpPr/>
            <p:nvPr/>
          </p:nvSpPr>
          <p:spPr>
            <a:xfrm>
              <a:off x="795325" y="1970500"/>
              <a:ext cx="1370700" cy="16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5" name="Google Shape;505;g13ecc55a8e1_0_463"/>
          <p:cNvGrpSpPr/>
          <p:nvPr/>
        </p:nvGrpSpPr>
        <p:grpSpPr>
          <a:xfrm>
            <a:off x="2815350" y="2371975"/>
            <a:ext cx="6713850" cy="4022125"/>
            <a:chOff x="2815350" y="2371975"/>
            <a:chExt cx="6713850" cy="4022125"/>
          </a:xfrm>
        </p:grpSpPr>
        <p:grpSp>
          <p:nvGrpSpPr>
            <p:cNvPr id="506" name="Google Shape;506;g13ecc55a8e1_0_463"/>
            <p:cNvGrpSpPr/>
            <p:nvPr/>
          </p:nvGrpSpPr>
          <p:grpSpPr>
            <a:xfrm>
              <a:off x="2815350" y="2371975"/>
              <a:ext cx="6713850" cy="4022125"/>
              <a:chOff x="2815350" y="2371975"/>
              <a:chExt cx="6713850" cy="4022125"/>
            </a:xfrm>
          </p:grpSpPr>
          <p:pic>
            <p:nvPicPr>
              <p:cNvPr id="507" name="Google Shape;507;g13ecc55a8e1_0_463"/>
              <p:cNvPicPr preferRelativeResize="0"/>
              <p:nvPr/>
            </p:nvPicPr>
            <p:blipFill rotWithShape="1">
              <a:blip r:embed="rId4">
                <a:alphaModFix/>
              </a:blip>
              <a:srcRect b="0" l="0" r="0" t="0"/>
              <a:stretch/>
            </p:blipFill>
            <p:spPr>
              <a:xfrm>
                <a:off x="2815350" y="2371975"/>
                <a:ext cx="6713850" cy="4022125"/>
              </a:xfrm>
              <a:prstGeom prst="rect">
                <a:avLst/>
              </a:prstGeom>
              <a:noFill/>
              <a:ln cap="flat" cmpd="sng" w="9525">
                <a:solidFill>
                  <a:srgbClr val="B7B7B7"/>
                </a:solidFill>
                <a:prstDash val="solid"/>
                <a:round/>
                <a:headEnd len="sm" w="sm" type="none"/>
                <a:tailEnd len="sm" w="sm" type="none"/>
              </a:ln>
            </p:spPr>
          </p:pic>
          <p:sp>
            <p:nvSpPr>
              <p:cNvPr id="508" name="Google Shape;508;g13ecc55a8e1_0_463"/>
              <p:cNvSpPr/>
              <p:nvPr/>
            </p:nvSpPr>
            <p:spPr>
              <a:xfrm>
                <a:off x="3932450" y="3821825"/>
                <a:ext cx="1931400" cy="1659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g13ecc55a8e1_0_463"/>
              <p:cNvSpPr/>
              <p:nvPr/>
            </p:nvSpPr>
            <p:spPr>
              <a:xfrm>
                <a:off x="2852725" y="4944200"/>
                <a:ext cx="966000" cy="1659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0" name="Google Shape;510;g13ecc55a8e1_0_463"/>
            <p:cNvSpPr/>
            <p:nvPr/>
          </p:nvSpPr>
          <p:spPr>
            <a:xfrm>
              <a:off x="3018775" y="3221325"/>
              <a:ext cx="1370700" cy="16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1" name="Google Shape;511;g13ecc55a8e1_0_463"/>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512" name="Google Shape;512;g13ecc55a8e1_0_463"/>
          <p:cNvSpPr txBox="1"/>
          <p:nvPr/>
        </p:nvSpPr>
        <p:spPr>
          <a:xfrm>
            <a:off x="111975" y="300750"/>
            <a:ext cx="86868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MS PGothic"/>
                <a:ea typeface="MS PGothic"/>
                <a:cs typeface="MS PGothic"/>
                <a:sym typeface="MS PGothic"/>
              </a:rPr>
              <a:t>【</a:t>
            </a:r>
            <a:r>
              <a:rPr b="1" i="0" lang="ja-JP" sz="2100" u="none" cap="none" strike="noStrike">
                <a:solidFill>
                  <a:schemeClr val="dk2"/>
                </a:solidFill>
                <a:latin typeface="Noto Sans JP"/>
                <a:ea typeface="Noto Sans JP"/>
                <a:cs typeface="Noto Sans JP"/>
                <a:sym typeface="Noto Sans JP"/>
              </a:rPr>
              <a:t>Image】Withholding Tax Statement Email Notification</a:t>
            </a:r>
            <a:endParaRPr b="1" i="0" sz="2100" u="none" cap="none" strike="noStrike">
              <a:solidFill>
                <a:schemeClr val="dk2"/>
              </a:solidFill>
              <a:latin typeface="Noto Sans JP"/>
              <a:ea typeface="Noto Sans JP"/>
              <a:cs typeface="Noto Sans JP"/>
              <a:sym typeface="Noto Sans JP"/>
            </a:endParaRPr>
          </a:p>
        </p:txBody>
      </p:sp>
      <p:sp>
        <p:nvSpPr>
          <p:cNvPr id="513" name="Google Shape;513;g13ecc55a8e1_0_463"/>
          <p:cNvSpPr/>
          <p:nvPr/>
        </p:nvSpPr>
        <p:spPr>
          <a:xfrm>
            <a:off x="2815350" y="4672625"/>
            <a:ext cx="1574100" cy="506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8ea13c96d8_1_6"/>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80" name="Google Shape;80;g38ea13c96d8_1_6"/>
          <p:cNvSpPr txBox="1"/>
          <p:nvPr/>
        </p:nvSpPr>
        <p:spPr>
          <a:xfrm>
            <a:off x="322313" y="216775"/>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800"/>
              <a:buFont typeface="Arial"/>
              <a:buNone/>
            </a:pPr>
            <a:r>
              <a:rPr b="1" i="0" lang="ja-JP" sz="2300" u="none" cap="none" strike="noStrike">
                <a:solidFill>
                  <a:schemeClr val="dk2"/>
                </a:solidFill>
                <a:latin typeface="Noto Sans JP"/>
                <a:ea typeface="Noto Sans JP"/>
                <a:cs typeface="Noto Sans JP"/>
                <a:sym typeface="Noto Sans JP"/>
              </a:rPr>
              <a:t>Contents</a:t>
            </a:r>
            <a:endParaRPr b="1" i="0" sz="2300" u="none" cap="none" strike="noStrike">
              <a:solidFill>
                <a:schemeClr val="dk2"/>
              </a:solidFill>
              <a:latin typeface="Noto Sans JP"/>
              <a:ea typeface="Noto Sans JP"/>
              <a:cs typeface="Noto Sans JP"/>
              <a:sym typeface="Noto Sans JP"/>
            </a:endParaRPr>
          </a:p>
        </p:txBody>
      </p:sp>
      <p:sp>
        <p:nvSpPr>
          <p:cNvPr id="81" name="Google Shape;81;g38ea13c96d8_1_6"/>
          <p:cNvSpPr txBox="1"/>
          <p:nvPr/>
        </p:nvSpPr>
        <p:spPr>
          <a:xfrm>
            <a:off x="434975" y="1310868"/>
            <a:ext cx="9236700" cy="40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rgbClr val="595959"/>
                </a:solidFill>
                <a:latin typeface="Noto Sans JP"/>
                <a:ea typeface="Noto Sans JP"/>
                <a:cs typeface="Noto Sans JP"/>
                <a:sym typeface="Noto Sans JP"/>
              </a:rPr>
              <a:t>☑ </a:t>
            </a:r>
            <a:r>
              <a:rPr b="0" i="0" lang="ja-JP" sz="1600" u="none" cap="none" strike="noStrike">
                <a:solidFill>
                  <a:schemeClr val="dk1"/>
                </a:solidFill>
                <a:latin typeface="Noto Sans JP"/>
                <a:ea typeface="Noto Sans JP"/>
                <a:cs typeface="Noto Sans JP"/>
                <a:sym typeface="Noto Sans JP"/>
              </a:rPr>
              <a:t>Schedule of the Year-end Tax Adjustment</a:t>
            </a:r>
            <a:endParaRPr b="0" i="0" sz="16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What is Year-end Tax Adjustment?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Before Starting Year-end Tax Adjustments (preparation before input)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Explanation of Each Survey Question</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Flow After Completing the Survey</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1900" u="none" cap="none" strike="noStrike">
                <a:solidFill>
                  <a:srgbClr val="595959"/>
                </a:solidFill>
                <a:latin typeface="Noto Sans JP"/>
                <a:ea typeface="Noto Sans JP"/>
                <a:cs typeface="Noto Sans JP"/>
                <a:sym typeface="Noto Sans JP"/>
              </a:rPr>
              <a:t>   </a:t>
            </a:r>
            <a:r>
              <a:rPr b="0" i="0" lang="ja-JP" sz="1900" u="none" cap="none" strike="noStrike">
                <a:solidFill>
                  <a:srgbClr val="D9D9D9"/>
                </a:solidFill>
                <a:latin typeface="Noto Sans JP"/>
                <a:ea typeface="Noto Sans JP"/>
                <a:cs typeface="Noto Sans JP"/>
                <a:sym typeface="Noto Sans JP"/>
              </a:rPr>
              <a:t>（</a:t>
            </a:r>
            <a:r>
              <a:rPr b="0" i="0" lang="ja-JP" sz="1400" u="none" cap="none" strike="noStrike">
                <a:solidFill>
                  <a:srgbClr val="D9D9D9"/>
                </a:solidFill>
                <a:latin typeface="Noto Sans JP"/>
                <a:ea typeface="Noto Sans JP"/>
                <a:cs typeface="Noto Sans JP"/>
                <a:sym typeface="Noto Sans JP"/>
              </a:rPr>
              <a:t>How to handle correction requests, how to verify withholding tax statements, etc.</a:t>
            </a:r>
            <a:r>
              <a:rPr b="0" i="0" lang="ja-JP" sz="1900" u="none" cap="none" strike="noStrike">
                <a:solidFill>
                  <a:srgbClr val="D9D9D9"/>
                </a:solidFill>
                <a:latin typeface="Noto Sans JP"/>
                <a:ea typeface="Noto Sans JP"/>
                <a:cs typeface="Noto Sans JP"/>
                <a:sym typeface="Noto Sans JP"/>
              </a:rPr>
              <a:t>）</a:t>
            </a:r>
            <a:endParaRPr b="0" i="0" sz="19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19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Frequently Asked Questions About Employee Surveys</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p:txBody>
      </p:sp>
      <p:cxnSp>
        <p:nvCxnSpPr>
          <p:cNvPr id="82" name="Google Shape;82;g38ea13c96d8_1_6"/>
          <p:cNvCxnSpPr/>
          <p:nvPr/>
        </p:nvCxnSpPr>
        <p:spPr>
          <a:xfrm>
            <a:off x="531125" y="1719868"/>
            <a:ext cx="4078200" cy="6300"/>
          </a:xfrm>
          <a:prstGeom prst="straightConnector1">
            <a:avLst/>
          </a:prstGeom>
          <a:noFill/>
          <a:ln cap="flat" cmpd="sng" w="28575">
            <a:solidFill>
              <a:srgbClr val="EC5460"/>
            </a:solidFill>
            <a:prstDash val="dot"/>
            <a:round/>
            <a:headEnd len="sm" w="sm" type="none"/>
            <a:tailEnd len="sm" w="sm" type="none"/>
          </a:ln>
        </p:spPr>
      </p:cxnSp>
      <p:cxnSp>
        <p:nvCxnSpPr>
          <p:cNvPr id="83" name="Google Shape;83;g38ea13c96d8_1_6"/>
          <p:cNvCxnSpPr/>
          <p:nvPr/>
        </p:nvCxnSpPr>
        <p:spPr>
          <a:xfrm flipH="1" rot="10800000">
            <a:off x="551075" y="2453993"/>
            <a:ext cx="3349200" cy="4200"/>
          </a:xfrm>
          <a:prstGeom prst="straightConnector1">
            <a:avLst/>
          </a:prstGeom>
          <a:noFill/>
          <a:ln cap="flat" cmpd="sng" w="28575">
            <a:solidFill>
              <a:srgbClr val="EC5460"/>
            </a:solidFill>
            <a:prstDash val="dot"/>
            <a:round/>
            <a:headEnd len="sm" w="sm" type="none"/>
            <a:tailEnd len="sm" w="sm" type="none"/>
          </a:ln>
        </p:spPr>
      </p:cxnSp>
      <p:cxnSp>
        <p:nvCxnSpPr>
          <p:cNvPr id="84" name="Google Shape;84;g38ea13c96d8_1_6"/>
          <p:cNvCxnSpPr/>
          <p:nvPr/>
        </p:nvCxnSpPr>
        <p:spPr>
          <a:xfrm flipH="1" rot="10800000">
            <a:off x="551075" y="3191119"/>
            <a:ext cx="6670800" cy="5400"/>
          </a:xfrm>
          <a:prstGeom prst="straightConnector1">
            <a:avLst/>
          </a:prstGeom>
          <a:noFill/>
          <a:ln cap="flat" cmpd="sng" w="28575">
            <a:solidFill>
              <a:srgbClr val="EC5460"/>
            </a:solidFill>
            <a:prstDash val="dot"/>
            <a:round/>
            <a:headEnd len="sm" w="sm" type="none"/>
            <a:tailEnd len="sm" w="sm" type="none"/>
          </a:ln>
        </p:spPr>
      </p:cxnSp>
      <p:cxnSp>
        <p:nvCxnSpPr>
          <p:cNvPr id="85" name="Google Shape;85;g38ea13c96d8_1_6"/>
          <p:cNvCxnSpPr/>
          <p:nvPr/>
        </p:nvCxnSpPr>
        <p:spPr>
          <a:xfrm flipH="1" rot="10800000">
            <a:off x="551075" y="3928246"/>
            <a:ext cx="3787800" cy="6600"/>
          </a:xfrm>
          <a:prstGeom prst="straightConnector1">
            <a:avLst/>
          </a:prstGeom>
          <a:noFill/>
          <a:ln cap="flat" cmpd="sng" w="28575">
            <a:solidFill>
              <a:srgbClr val="EC5460"/>
            </a:solidFill>
            <a:prstDash val="dot"/>
            <a:round/>
            <a:headEnd len="sm" w="sm" type="none"/>
            <a:tailEnd len="sm" w="sm" type="none"/>
          </a:ln>
        </p:spPr>
      </p:cxnSp>
      <p:cxnSp>
        <p:nvCxnSpPr>
          <p:cNvPr id="86" name="Google Shape;86;g38ea13c96d8_1_6"/>
          <p:cNvCxnSpPr/>
          <p:nvPr/>
        </p:nvCxnSpPr>
        <p:spPr>
          <a:xfrm flipH="1" rot="10800000">
            <a:off x="551075" y="4627884"/>
            <a:ext cx="3433200" cy="900"/>
          </a:xfrm>
          <a:prstGeom prst="straightConnector1">
            <a:avLst/>
          </a:prstGeom>
          <a:noFill/>
          <a:ln cap="flat" cmpd="sng" w="28575">
            <a:solidFill>
              <a:srgbClr val="EC5460"/>
            </a:solidFill>
            <a:prstDash val="dot"/>
            <a:round/>
            <a:headEnd len="sm" w="sm" type="none"/>
            <a:tailEnd len="sm" w="sm" type="none"/>
          </a:ln>
        </p:spPr>
      </p:cxnSp>
      <p:cxnSp>
        <p:nvCxnSpPr>
          <p:cNvPr id="87" name="Google Shape;87;g38ea13c96d8_1_6"/>
          <p:cNvCxnSpPr/>
          <p:nvPr/>
        </p:nvCxnSpPr>
        <p:spPr>
          <a:xfrm flipH="1" rot="10800000">
            <a:off x="551075" y="4945237"/>
            <a:ext cx="7193400" cy="13500"/>
          </a:xfrm>
          <a:prstGeom prst="straightConnector1">
            <a:avLst/>
          </a:prstGeom>
          <a:noFill/>
          <a:ln cap="flat" cmpd="sng" w="28575">
            <a:solidFill>
              <a:srgbClr val="EC5460"/>
            </a:solidFill>
            <a:prstDash val="dot"/>
            <a:round/>
            <a:headEnd len="sm" w="sm" type="none"/>
            <a:tailEnd len="sm" w="sm" type="none"/>
          </a:ln>
        </p:spPr>
      </p:cxnSp>
      <p:cxnSp>
        <p:nvCxnSpPr>
          <p:cNvPr id="88" name="Google Shape;88;g38ea13c96d8_1_6"/>
          <p:cNvCxnSpPr/>
          <p:nvPr/>
        </p:nvCxnSpPr>
        <p:spPr>
          <a:xfrm flipH="1" rot="10800000">
            <a:off x="551075" y="5579731"/>
            <a:ext cx="5355300" cy="10800"/>
          </a:xfrm>
          <a:prstGeom prst="straightConnector1">
            <a:avLst/>
          </a:prstGeom>
          <a:noFill/>
          <a:ln cap="flat" cmpd="sng" w="28575">
            <a:solidFill>
              <a:srgbClr val="EC5460"/>
            </a:solidFill>
            <a:prstDash val="dot"/>
            <a:round/>
            <a:headEnd len="sm" w="sm" type="none"/>
            <a:tailEnd len="sm" w="sm"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38ea13c96d8_1_276"/>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519" name="Google Shape;519;g38ea13c96d8_1_276"/>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Noto Sans JP"/>
                <a:ea typeface="Noto Sans JP"/>
                <a:cs typeface="Noto Sans JP"/>
                <a:sym typeface="Noto Sans JP"/>
              </a:rPr>
              <a:t>Year-End Adjustment Process</a:t>
            </a:r>
            <a:endParaRPr b="1" i="0" sz="2300" u="none" cap="none" strike="noStrike">
              <a:solidFill>
                <a:schemeClr val="dk2"/>
              </a:solidFill>
              <a:latin typeface="Noto Sans JP"/>
              <a:ea typeface="Noto Sans JP"/>
              <a:cs typeface="Noto Sans JP"/>
              <a:sym typeface="Noto Sans JP"/>
            </a:endParaRPr>
          </a:p>
        </p:txBody>
      </p:sp>
      <p:sp>
        <p:nvSpPr>
          <p:cNvPr id="520" name="Google Shape;520;g38ea13c96d8_1_276"/>
          <p:cNvSpPr/>
          <p:nvPr/>
        </p:nvSpPr>
        <p:spPr>
          <a:xfrm>
            <a:off x="432225" y="821000"/>
            <a:ext cx="8964900" cy="4617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Noto Sans JP"/>
              <a:ea typeface="Noto Sans JP"/>
              <a:cs typeface="Noto Sans JP"/>
              <a:sym typeface="Noto Sans JP"/>
            </a:endParaRPr>
          </a:p>
        </p:txBody>
      </p:sp>
      <p:sp>
        <p:nvSpPr>
          <p:cNvPr id="521" name="Google Shape;521;g38ea13c96d8_1_276"/>
          <p:cNvSpPr txBox="1"/>
          <p:nvPr/>
        </p:nvSpPr>
        <p:spPr>
          <a:xfrm>
            <a:off x="557972" y="854650"/>
            <a:ext cx="1494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Arial"/>
                <a:ea typeface="Arial"/>
                <a:cs typeface="Arial"/>
                <a:sym typeface="Arial"/>
              </a:rPr>
              <a:t>October</a:t>
            </a:r>
            <a:r>
              <a:rPr b="1" i="0" lang="ja-JP" sz="2200" u="none" cap="none" strike="noStrike">
                <a:solidFill>
                  <a:schemeClr val="lt1"/>
                </a:solidFill>
                <a:latin typeface="Noto Sans JP"/>
                <a:ea typeface="Noto Sans JP"/>
                <a:cs typeface="Noto Sans JP"/>
                <a:sym typeface="Noto Sans JP"/>
              </a:rPr>
              <a:t>　</a:t>
            </a:r>
            <a:endParaRPr b="1" i="0" sz="2200" u="none" cap="none" strike="noStrike">
              <a:solidFill>
                <a:schemeClr val="lt1"/>
              </a:solidFill>
              <a:latin typeface="Noto Sans JP"/>
              <a:ea typeface="Noto Sans JP"/>
              <a:cs typeface="Noto Sans JP"/>
              <a:sym typeface="Noto Sans JP"/>
            </a:endParaRPr>
          </a:p>
        </p:txBody>
      </p:sp>
      <p:sp>
        <p:nvSpPr>
          <p:cNvPr id="522" name="Google Shape;522;g38ea13c96d8_1_276"/>
          <p:cNvSpPr txBox="1"/>
          <p:nvPr/>
        </p:nvSpPr>
        <p:spPr>
          <a:xfrm>
            <a:off x="2381000" y="919200"/>
            <a:ext cx="1407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Arial"/>
                <a:ea typeface="Arial"/>
                <a:cs typeface="Arial"/>
                <a:sym typeface="Arial"/>
              </a:rPr>
              <a:t>November</a:t>
            </a:r>
            <a:endParaRPr b="1" i="0" sz="1800" u="none" cap="none" strike="noStrike">
              <a:solidFill>
                <a:schemeClr val="lt1"/>
              </a:solidFill>
              <a:latin typeface="Noto Sans JP"/>
              <a:ea typeface="Noto Sans JP"/>
              <a:cs typeface="Noto Sans JP"/>
              <a:sym typeface="Noto Sans JP"/>
            </a:endParaRPr>
          </a:p>
        </p:txBody>
      </p:sp>
      <p:sp>
        <p:nvSpPr>
          <p:cNvPr id="523" name="Google Shape;523;g38ea13c96d8_1_276"/>
          <p:cNvSpPr txBox="1"/>
          <p:nvPr/>
        </p:nvSpPr>
        <p:spPr>
          <a:xfrm>
            <a:off x="4503650" y="918800"/>
            <a:ext cx="1407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Arial"/>
                <a:ea typeface="Arial"/>
                <a:cs typeface="Arial"/>
                <a:sym typeface="Arial"/>
              </a:rPr>
              <a:t>December</a:t>
            </a:r>
            <a:endParaRPr b="1" i="0" sz="1800" u="none" cap="none" strike="noStrike">
              <a:solidFill>
                <a:schemeClr val="lt1"/>
              </a:solidFill>
              <a:latin typeface="Noto Sans JP"/>
              <a:ea typeface="Noto Sans JP"/>
              <a:cs typeface="Noto Sans JP"/>
              <a:sym typeface="Noto Sans JP"/>
            </a:endParaRPr>
          </a:p>
        </p:txBody>
      </p:sp>
      <p:sp>
        <p:nvSpPr>
          <p:cNvPr id="524" name="Google Shape;524;g38ea13c96d8_1_276"/>
          <p:cNvSpPr/>
          <p:nvPr/>
        </p:nvSpPr>
        <p:spPr>
          <a:xfrm>
            <a:off x="432226" y="1384150"/>
            <a:ext cx="8964900" cy="2562300"/>
          </a:xfrm>
          <a:prstGeom prst="rect">
            <a:avLst/>
          </a:prstGeom>
          <a:noFill/>
          <a:ln cap="flat" cmpd="sng" w="12700">
            <a:solidFill>
              <a:srgbClr val="B7B7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Noto Sans JP"/>
                <a:ea typeface="Noto Sans JP"/>
                <a:cs typeface="Noto Sans JP"/>
                <a:sym typeface="Noto Sans JP"/>
              </a:rPr>
              <a:t>ｃ</a:t>
            </a:r>
            <a:endParaRPr b="0" i="0" sz="1653" u="none" cap="none" strike="noStrike">
              <a:solidFill>
                <a:schemeClr val="lt1"/>
              </a:solidFill>
              <a:latin typeface="Noto Sans JP"/>
              <a:ea typeface="Noto Sans JP"/>
              <a:cs typeface="Noto Sans JP"/>
              <a:sym typeface="Noto Sans JP"/>
            </a:endParaRPr>
          </a:p>
        </p:txBody>
      </p:sp>
      <p:sp>
        <p:nvSpPr>
          <p:cNvPr id="525" name="Google Shape;525;g38ea13c96d8_1_276"/>
          <p:cNvSpPr/>
          <p:nvPr/>
        </p:nvSpPr>
        <p:spPr>
          <a:xfrm>
            <a:off x="432226" y="4127870"/>
            <a:ext cx="8964900" cy="1186200"/>
          </a:xfrm>
          <a:prstGeom prst="rect">
            <a:avLst/>
          </a:prstGeom>
          <a:noFill/>
          <a:ln cap="flat" cmpd="sng" w="9525">
            <a:solidFill>
              <a:srgbClr val="B7B7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Noto Sans JP"/>
                <a:ea typeface="Noto Sans JP"/>
                <a:cs typeface="Noto Sans JP"/>
                <a:sym typeface="Noto Sans JP"/>
              </a:rPr>
              <a:t>ｃ</a:t>
            </a:r>
            <a:endParaRPr b="0" i="0" sz="1653" u="none" cap="none" strike="noStrike">
              <a:solidFill>
                <a:schemeClr val="lt1"/>
              </a:solidFill>
              <a:latin typeface="Noto Sans JP"/>
              <a:ea typeface="Noto Sans JP"/>
              <a:cs typeface="Noto Sans JP"/>
              <a:sym typeface="Noto Sans JP"/>
            </a:endParaRPr>
          </a:p>
        </p:txBody>
      </p:sp>
      <p:sp>
        <p:nvSpPr>
          <p:cNvPr id="526" name="Google Shape;526;g38ea13c96d8_1_276"/>
          <p:cNvSpPr/>
          <p:nvPr/>
        </p:nvSpPr>
        <p:spPr>
          <a:xfrm>
            <a:off x="569400" y="1504750"/>
            <a:ext cx="27531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Preparing the Tools</a:t>
            </a:r>
            <a:endParaRPr b="1" i="0" sz="1400" u="none" cap="none" strike="noStrike">
              <a:solidFill>
                <a:schemeClr val="dk2"/>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Notification to Employees</a:t>
            </a:r>
            <a:endParaRPr b="1" i="0" sz="1400" u="none" cap="none" strike="noStrike">
              <a:solidFill>
                <a:schemeClr val="dk2"/>
              </a:solidFill>
              <a:latin typeface="Noto Sans JP"/>
              <a:ea typeface="Noto Sans JP"/>
              <a:cs typeface="Noto Sans JP"/>
              <a:sym typeface="Noto Sans JP"/>
            </a:endParaRPr>
          </a:p>
        </p:txBody>
      </p:sp>
      <p:sp>
        <p:nvSpPr>
          <p:cNvPr id="527" name="Google Shape;527;g38ea13c96d8_1_276"/>
          <p:cNvSpPr/>
          <p:nvPr/>
        </p:nvSpPr>
        <p:spPr>
          <a:xfrm>
            <a:off x="1272400" y="2144552"/>
            <a:ext cx="30282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Conduct Information Gathering Among Employees</a:t>
            </a:r>
            <a:endParaRPr b="1" i="0" sz="1400" u="none" cap="none" strike="noStrike">
              <a:solidFill>
                <a:schemeClr val="dk2"/>
              </a:solidFill>
              <a:latin typeface="Noto Sans JP"/>
              <a:ea typeface="Noto Sans JP"/>
              <a:cs typeface="Noto Sans JP"/>
              <a:sym typeface="Noto Sans JP"/>
            </a:endParaRPr>
          </a:p>
        </p:txBody>
      </p:sp>
      <p:sp>
        <p:nvSpPr>
          <p:cNvPr id="528" name="Google Shape;528;g38ea13c96d8_1_276"/>
          <p:cNvSpPr/>
          <p:nvPr/>
        </p:nvSpPr>
        <p:spPr>
          <a:xfrm>
            <a:off x="3435684" y="1520480"/>
            <a:ext cx="27531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Tax Return Document Review</a:t>
            </a:r>
            <a:endParaRPr b="1" i="0" sz="1400" u="none" cap="none" strike="noStrike">
              <a:solidFill>
                <a:schemeClr val="dk2"/>
              </a:solidFill>
              <a:latin typeface="Noto Sans JP"/>
              <a:ea typeface="Noto Sans JP"/>
              <a:cs typeface="Noto Sans JP"/>
              <a:sym typeface="Noto Sans JP"/>
            </a:endParaRPr>
          </a:p>
        </p:txBody>
      </p:sp>
      <p:sp>
        <p:nvSpPr>
          <p:cNvPr id="529" name="Google Shape;529;g38ea13c96d8_1_276"/>
          <p:cNvSpPr/>
          <p:nvPr/>
        </p:nvSpPr>
        <p:spPr>
          <a:xfrm>
            <a:off x="4932419" y="2144948"/>
            <a:ext cx="18462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Actuarial </a:t>
            </a:r>
            <a:endParaRPr b="1" i="0" sz="1400" u="none" cap="none" strike="noStrike">
              <a:solidFill>
                <a:schemeClr val="dk2"/>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Surplus or Deficit</a:t>
            </a:r>
            <a:endParaRPr b="1" i="0" sz="1400" u="none" cap="none" strike="noStrike">
              <a:solidFill>
                <a:schemeClr val="dk2"/>
              </a:solidFill>
              <a:latin typeface="Noto Sans JP"/>
              <a:ea typeface="Noto Sans JP"/>
              <a:cs typeface="Noto Sans JP"/>
              <a:sym typeface="Noto Sans JP"/>
            </a:endParaRPr>
          </a:p>
        </p:txBody>
      </p:sp>
      <p:sp>
        <p:nvSpPr>
          <p:cNvPr id="530" name="Google Shape;530;g38ea13c96d8_1_276"/>
          <p:cNvSpPr/>
          <p:nvPr/>
        </p:nvSpPr>
        <p:spPr>
          <a:xfrm>
            <a:off x="1363466" y="4167448"/>
            <a:ext cx="2753100" cy="1055100"/>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Response to Deduction Declaration Forms</a:t>
            </a:r>
            <a:endParaRPr b="1" i="0" sz="1400" u="none" cap="none" strike="noStrike">
              <a:solidFill>
                <a:schemeClr val="dk2"/>
              </a:solidFill>
              <a:latin typeface="Noto Sans JP"/>
              <a:ea typeface="Noto Sans JP"/>
              <a:cs typeface="Noto Sans JP"/>
              <a:sym typeface="Noto Sans JP"/>
            </a:endParaRPr>
          </a:p>
        </p:txBody>
      </p:sp>
      <p:sp>
        <p:nvSpPr>
          <p:cNvPr id="531" name="Google Shape;531;g38ea13c96d8_1_276"/>
          <p:cNvSpPr txBox="1"/>
          <p:nvPr/>
        </p:nvSpPr>
        <p:spPr>
          <a:xfrm>
            <a:off x="352651" y="4167450"/>
            <a:ext cx="1303200" cy="34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3"/>
              <a:buFont typeface="Arial"/>
              <a:buNone/>
            </a:pPr>
            <a:r>
              <a:rPr b="1" i="0" lang="ja-JP" sz="1350" u="none" cap="none" strike="noStrike">
                <a:solidFill>
                  <a:schemeClr val="dk1"/>
                </a:solidFill>
                <a:latin typeface="Noto Sans JP"/>
                <a:ea typeface="Noto Sans JP"/>
                <a:cs typeface="Noto Sans JP"/>
                <a:sym typeface="Noto Sans JP"/>
              </a:rPr>
              <a:t>employee</a:t>
            </a:r>
            <a:endParaRPr b="1" i="0" sz="1350" u="none" cap="none" strike="noStrike">
              <a:solidFill>
                <a:schemeClr val="dk1"/>
              </a:solidFill>
              <a:latin typeface="Noto Sans JP"/>
              <a:ea typeface="Noto Sans JP"/>
              <a:cs typeface="Noto Sans JP"/>
              <a:sym typeface="Noto Sans JP"/>
            </a:endParaRPr>
          </a:p>
        </p:txBody>
      </p:sp>
      <p:sp>
        <p:nvSpPr>
          <p:cNvPr id="532" name="Google Shape;532;g38ea13c96d8_1_276"/>
          <p:cNvSpPr txBox="1"/>
          <p:nvPr/>
        </p:nvSpPr>
        <p:spPr>
          <a:xfrm>
            <a:off x="391216" y="3664947"/>
            <a:ext cx="1366500" cy="34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3"/>
              <a:buFont typeface="Arial"/>
              <a:buNone/>
            </a:pPr>
            <a:r>
              <a:rPr b="1" i="0" lang="ja-JP" sz="1350" u="none" cap="none" strike="noStrike">
                <a:solidFill>
                  <a:schemeClr val="dk1"/>
                </a:solidFill>
                <a:latin typeface="Noto Sans JP"/>
                <a:ea typeface="Noto Sans JP"/>
                <a:cs typeface="Noto Sans JP"/>
                <a:sym typeface="Noto Sans JP"/>
              </a:rPr>
              <a:t>Manager</a:t>
            </a:r>
            <a:endParaRPr b="1" i="0" sz="1350" u="none" cap="none" strike="noStrike">
              <a:solidFill>
                <a:schemeClr val="dk1"/>
              </a:solidFill>
              <a:latin typeface="Noto Sans JP"/>
              <a:ea typeface="Noto Sans JP"/>
              <a:cs typeface="Noto Sans JP"/>
              <a:sym typeface="Noto Sans JP"/>
            </a:endParaRPr>
          </a:p>
        </p:txBody>
      </p:sp>
      <p:sp>
        <p:nvSpPr>
          <p:cNvPr id="533" name="Google Shape;533;g38ea13c96d8_1_276"/>
          <p:cNvSpPr/>
          <p:nvPr/>
        </p:nvSpPr>
        <p:spPr>
          <a:xfrm>
            <a:off x="4399013" y="4189763"/>
            <a:ext cx="1846200" cy="1055100"/>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Receipt of Withholding Statement</a:t>
            </a:r>
            <a:endParaRPr b="1" i="0" sz="1400" u="none" cap="none" strike="noStrike">
              <a:solidFill>
                <a:schemeClr val="dk2"/>
              </a:solidFill>
              <a:latin typeface="Noto Sans JP"/>
              <a:ea typeface="Noto Sans JP"/>
              <a:cs typeface="Noto Sans JP"/>
              <a:sym typeface="Noto Sans JP"/>
            </a:endParaRPr>
          </a:p>
        </p:txBody>
      </p:sp>
      <p:sp>
        <p:nvSpPr>
          <p:cNvPr id="534" name="Google Shape;534;g38ea13c96d8_1_276"/>
          <p:cNvSpPr txBox="1"/>
          <p:nvPr/>
        </p:nvSpPr>
        <p:spPr>
          <a:xfrm>
            <a:off x="6484849" y="915900"/>
            <a:ext cx="12408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Arial"/>
                <a:ea typeface="Arial"/>
                <a:cs typeface="Arial"/>
                <a:sym typeface="Arial"/>
              </a:rPr>
              <a:t>January</a:t>
            </a:r>
            <a:endParaRPr b="1" i="0" sz="1800" u="none" cap="none" strike="noStrike">
              <a:solidFill>
                <a:schemeClr val="lt1"/>
              </a:solidFill>
              <a:latin typeface="Noto Sans JP"/>
              <a:ea typeface="Noto Sans JP"/>
              <a:cs typeface="Noto Sans JP"/>
              <a:sym typeface="Noto Sans JP"/>
            </a:endParaRPr>
          </a:p>
        </p:txBody>
      </p:sp>
      <p:sp>
        <p:nvSpPr>
          <p:cNvPr id="535" name="Google Shape;535;g38ea13c96d8_1_276"/>
          <p:cNvSpPr/>
          <p:nvPr/>
        </p:nvSpPr>
        <p:spPr>
          <a:xfrm>
            <a:off x="6624725" y="1519025"/>
            <a:ext cx="26778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Submission of Documents to Government Offices</a:t>
            </a:r>
            <a:endParaRPr b="1" i="0" sz="1400" u="none" cap="none" strike="noStrike">
              <a:solidFill>
                <a:schemeClr val="dk2"/>
              </a:solidFill>
              <a:latin typeface="Noto Sans JP"/>
              <a:ea typeface="Noto Sans JP"/>
              <a:cs typeface="Noto Sans JP"/>
              <a:sym typeface="Noto Sans JP"/>
            </a:endParaRPr>
          </a:p>
        </p:txBody>
      </p:sp>
      <p:sp>
        <p:nvSpPr>
          <p:cNvPr id="536" name="Google Shape;536;g38ea13c96d8_1_276"/>
          <p:cNvSpPr/>
          <p:nvPr/>
        </p:nvSpPr>
        <p:spPr>
          <a:xfrm>
            <a:off x="6227813" y="4189763"/>
            <a:ext cx="1846200" cy="1055100"/>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Verification of Surplus or Deficit</a:t>
            </a:r>
            <a:endParaRPr b="1" i="0" sz="1400" u="none" cap="none" strike="noStrike">
              <a:solidFill>
                <a:schemeClr val="dk2"/>
              </a:solidFill>
              <a:latin typeface="Noto Sans JP"/>
              <a:ea typeface="Noto Sans JP"/>
              <a:cs typeface="Noto Sans JP"/>
              <a:sym typeface="Noto Sans JP"/>
            </a:endParaRPr>
          </a:p>
        </p:txBody>
      </p:sp>
      <p:sp>
        <p:nvSpPr>
          <p:cNvPr id="537" name="Google Shape;537;g38ea13c96d8_1_276"/>
          <p:cNvSpPr/>
          <p:nvPr/>
        </p:nvSpPr>
        <p:spPr>
          <a:xfrm>
            <a:off x="6176675" y="4127825"/>
            <a:ext cx="1948500" cy="1186200"/>
          </a:xfrm>
          <a:prstGeom prst="rect">
            <a:avLst/>
          </a:prstGeom>
          <a:noFill/>
          <a:ln cap="flat" cmpd="sng" w="381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oto Sans JP"/>
              <a:ea typeface="Noto Sans JP"/>
              <a:cs typeface="Noto Sans JP"/>
              <a:sym typeface="Noto Sans JP"/>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13ecc55a8e1_0_488"/>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543" name="Google Shape;543;g13ecc55a8e1_0_488"/>
          <p:cNvSpPr txBox="1"/>
          <p:nvPr/>
        </p:nvSpPr>
        <p:spPr>
          <a:xfrm>
            <a:off x="315325" y="300750"/>
            <a:ext cx="7653000" cy="3360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100" u="none" cap="none" strike="noStrike">
                <a:solidFill>
                  <a:schemeClr val="dk2"/>
                </a:solidFill>
                <a:latin typeface="Noto Sans JP"/>
                <a:ea typeface="Noto Sans JP"/>
                <a:cs typeface="Noto Sans JP"/>
                <a:sym typeface="Noto Sans JP"/>
              </a:rPr>
              <a:t>【Image】Reflected in Jobcan Payroll Calculation</a:t>
            </a:r>
            <a:endParaRPr b="1" i="0" sz="2100" u="none" cap="none" strike="noStrike">
              <a:solidFill>
                <a:schemeClr val="dk2"/>
              </a:solidFill>
              <a:latin typeface="Noto Sans JP"/>
              <a:ea typeface="Noto Sans JP"/>
              <a:cs typeface="Noto Sans JP"/>
              <a:sym typeface="Noto Sans JP"/>
            </a:endParaRPr>
          </a:p>
        </p:txBody>
      </p:sp>
      <p:pic>
        <p:nvPicPr>
          <p:cNvPr id="544" name="Google Shape;544;g13ecc55a8e1_0_488"/>
          <p:cNvPicPr preferRelativeResize="0"/>
          <p:nvPr/>
        </p:nvPicPr>
        <p:blipFill rotWithShape="1">
          <a:blip r:embed="rId3">
            <a:alphaModFix/>
          </a:blip>
          <a:srcRect b="0" l="0" r="0" t="0"/>
          <a:stretch/>
        </p:blipFill>
        <p:spPr>
          <a:xfrm>
            <a:off x="152400" y="1323538"/>
            <a:ext cx="9601199" cy="4210935"/>
          </a:xfrm>
          <a:prstGeom prst="rect">
            <a:avLst/>
          </a:prstGeom>
          <a:noFill/>
          <a:ln>
            <a:noFill/>
          </a:ln>
          <a:effectLst>
            <a:outerShdw blurRad="57150" rotWithShape="0" algn="bl" dir="5400000" dist="19050">
              <a:srgbClr val="000000">
                <a:alpha val="48235"/>
              </a:srgbClr>
            </a:outerShdw>
          </a:effectLst>
        </p:spPr>
      </p:pic>
      <p:sp>
        <p:nvSpPr>
          <p:cNvPr id="545" name="Google Shape;545;g13ecc55a8e1_0_488"/>
          <p:cNvSpPr/>
          <p:nvPr/>
        </p:nvSpPr>
        <p:spPr>
          <a:xfrm>
            <a:off x="581850" y="1980025"/>
            <a:ext cx="2907000" cy="1708500"/>
          </a:xfrm>
          <a:prstGeom prst="rect">
            <a:avLst/>
          </a:prstGeom>
          <a:noFill/>
          <a:ln cap="flat" cmpd="sng" w="38100">
            <a:solidFill>
              <a:srgbClr val="FF0000"/>
            </a:solidFill>
            <a:prstDash val="solid"/>
            <a:round/>
            <a:headEnd len="sm" w="sm" type="none"/>
            <a:tailEnd len="sm" w="sm" type="none"/>
          </a:ln>
        </p:spPr>
        <p:txBody>
          <a:bodyPr anchorCtr="0" anchor="ctr" bIns="106650" lIns="106650" spcFirstLastPara="1" rIns="106650" wrap="square" tIns="1066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17a98375e6d_0_86"/>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551" name="Google Shape;551;g17a98375e6d_0_86"/>
          <p:cNvSpPr txBox="1"/>
          <p:nvPr/>
        </p:nvSpPr>
        <p:spPr>
          <a:xfrm>
            <a:off x="315325" y="300750"/>
            <a:ext cx="7513200" cy="3360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100" u="none" cap="none" strike="noStrike">
                <a:solidFill>
                  <a:schemeClr val="dk2"/>
                </a:solidFill>
                <a:latin typeface="Noto Sans JP"/>
                <a:ea typeface="Noto Sans JP"/>
                <a:cs typeface="Noto Sans JP"/>
                <a:sym typeface="Noto Sans JP"/>
              </a:rPr>
              <a:t>【Image】Reflected in Jobcan Payroll Calculation</a:t>
            </a:r>
            <a:endParaRPr b="1" i="0" sz="2300" u="none" cap="none" strike="noStrike">
              <a:solidFill>
                <a:schemeClr val="dk2"/>
              </a:solidFill>
              <a:latin typeface="Noto Sans JP"/>
              <a:ea typeface="Noto Sans JP"/>
              <a:cs typeface="Noto Sans JP"/>
              <a:sym typeface="Noto Sans JP"/>
            </a:endParaRPr>
          </a:p>
        </p:txBody>
      </p:sp>
      <p:pic>
        <p:nvPicPr>
          <p:cNvPr id="552" name="Google Shape;552;g17a98375e6d_0_86"/>
          <p:cNvPicPr preferRelativeResize="0"/>
          <p:nvPr/>
        </p:nvPicPr>
        <p:blipFill rotWithShape="1">
          <a:blip r:embed="rId3">
            <a:alphaModFix/>
          </a:blip>
          <a:srcRect b="0" l="0" r="0" t="0"/>
          <a:stretch/>
        </p:blipFill>
        <p:spPr>
          <a:xfrm>
            <a:off x="386482" y="1544583"/>
            <a:ext cx="5620469" cy="4033926"/>
          </a:xfrm>
          <a:prstGeom prst="rect">
            <a:avLst/>
          </a:prstGeom>
          <a:noFill/>
          <a:ln cap="flat" cmpd="sng" w="9525">
            <a:solidFill>
              <a:srgbClr val="D9D9D9"/>
            </a:solidFill>
            <a:prstDash val="solid"/>
            <a:round/>
            <a:headEnd len="sm" w="sm" type="none"/>
            <a:tailEnd len="sm" w="sm" type="none"/>
          </a:ln>
          <a:effectLst>
            <a:outerShdw blurRad="57150" rotWithShape="0" algn="bl" dir="5400000" dist="19050">
              <a:srgbClr val="000000">
                <a:alpha val="48235"/>
              </a:srgbClr>
            </a:outerShdw>
          </a:effectLst>
        </p:spPr>
      </p:pic>
      <p:pic>
        <p:nvPicPr>
          <p:cNvPr id="553" name="Google Shape;553;g17a98375e6d_0_86"/>
          <p:cNvPicPr preferRelativeResize="0"/>
          <p:nvPr/>
        </p:nvPicPr>
        <p:blipFill rotWithShape="1">
          <a:blip r:embed="rId4">
            <a:alphaModFix/>
          </a:blip>
          <a:srcRect b="0" l="0" r="0" t="0"/>
          <a:stretch/>
        </p:blipFill>
        <p:spPr>
          <a:xfrm>
            <a:off x="6123081" y="2934800"/>
            <a:ext cx="3652838" cy="1774825"/>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48235"/>
              </a:srgbClr>
            </a:outerShdw>
          </a:effectLst>
        </p:spPr>
      </p:pic>
      <p:cxnSp>
        <p:nvCxnSpPr>
          <p:cNvPr id="554" name="Google Shape;554;g17a98375e6d_0_86"/>
          <p:cNvCxnSpPr/>
          <p:nvPr/>
        </p:nvCxnSpPr>
        <p:spPr>
          <a:xfrm flipH="1" rot="10800000">
            <a:off x="4517177" y="4001313"/>
            <a:ext cx="1810800" cy="378300"/>
          </a:xfrm>
          <a:prstGeom prst="straightConnector1">
            <a:avLst/>
          </a:prstGeom>
          <a:noFill/>
          <a:ln cap="flat" cmpd="sng" w="114300">
            <a:solidFill>
              <a:srgbClr val="FF9900"/>
            </a:solidFill>
            <a:prstDash val="solid"/>
            <a:round/>
            <a:headEnd len="sm" w="sm" type="none"/>
            <a:tailEnd len="med" w="med" type="triangle"/>
          </a:ln>
          <a:effectLst>
            <a:outerShdw blurRad="57150" rotWithShape="0" algn="bl" dir="5400000" dist="19050">
              <a:srgbClr val="000000">
                <a:alpha val="48235"/>
              </a:srgbClr>
            </a:outerShdw>
          </a:effectLst>
        </p:spPr>
      </p:cxnSp>
      <p:sp>
        <p:nvSpPr>
          <p:cNvPr id="555" name="Google Shape;555;g17a98375e6d_0_86"/>
          <p:cNvSpPr/>
          <p:nvPr/>
        </p:nvSpPr>
        <p:spPr>
          <a:xfrm>
            <a:off x="6840600" y="3458150"/>
            <a:ext cx="2427600" cy="643200"/>
          </a:xfrm>
          <a:prstGeom prst="rect">
            <a:avLst/>
          </a:prstGeom>
          <a:noFill/>
          <a:ln cap="flat" cmpd="sng" w="38100">
            <a:solidFill>
              <a:srgbClr val="FF0000"/>
            </a:solidFill>
            <a:prstDash val="solid"/>
            <a:round/>
            <a:headEnd len="sm" w="sm" type="none"/>
            <a:tailEnd len="sm" w="sm" type="none"/>
          </a:ln>
        </p:spPr>
        <p:txBody>
          <a:bodyPr anchorCtr="0" anchor="ctr" bIns="106650" lIns="106650" spcFirstLastPara="1" rIns="106650" wrap="square" tIns="1066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g38ea13c96d8_1_30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561" name="Google Shape;561;g38ea13c96d8_1_300"/>
          <p:cNvSpPr txBox="1"/>
          <p:nvPr/>
        </p:nvSpPr>
        <p:spPr>
          <a:xfrm>
            <a:off x="322313" y="216775"/>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800"/>
              <a:buFont typeface="Arial"/>
              <a:buNone/>
            </a:pPr>
            <a:r>
              <a:rPr b="1" i="0" lang="ja-JP" sz="2300" u="none" cap="none" strike="noStrike">
                <a:solidFill>
                  <a:schemeClr val="dk2"/>
                </a:solidFill>
                <a:latin typeface="Noto Sans JP"/>
                <a:ea typeface="Noto Sans JP"/>
                <a:cs typeface="Noto Sans JP"/>
                <a:sym typeface="Noto Sans JP"/>
              </a:rPr>
              <a:t>Contents</a:t>
            </a:r>
            <a:endParaRPr b="1" i="0" sz="2300" u="none" cap="none" strike="noStrike">
              <a:solidFill>
                <a:schemeClr val="dk2"/>
              </a:solidFill>
              <a:latin typeface="Noto Sans JP"/>
              <a:ea typeface="Noto Sans JP"/>
              <a:cs typeface="Noto Sans JP"/>
              <a:sym typeface="Noto Sans JP"/>
            </a:endParaRPr>
          </a:p>
        </p:txBody>
      </p:sp>
      <p:sp>
        <p:nvSpPr>
          <p:cNvPr id="562" name="Google Shape;562;g38ea13c96d8_1_300"/>
          <p:cNvSpPr txBox="1"/>
          <p:nvPr/>
        </p:nvSpPr>
        <p:spPr>
          <a:xfrm>
            <a:off x="434975" y="1310868"/>
            <a:ext cx="9236700" cy="40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Arial"/>
                <a:ea typeface="Arial"/>
                <a:cs typeface="Arial"/>
                <a:sym typeface="Arial"/>
              </a:rPr>
              <a:t>Schedule of the Year-end Tax Adjustment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What is Year-end Tax Adjustment?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Before Starting Year-end Tax Adjustments (preparation before input)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Explanation of Each Survey Question</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Flow After Completing the Survey</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1900" u="none" cap="none" strike="noStrike">
                <a:solidFill>
                  <a:srgbClr val="D9D9D9"/>
                </a:solidFill>
                <a:latin typeface="Noto Sans JP"/>
                <a:ea typeface="Noto Sans JP"/>
                <a:cs typeface="Noto Sans JP"/>
                <a:sym typeface="Noto Sans JP"/>
              </a:rPr>
              <a:t>   （</a:t>
            </a:r>
            <a:r>
              <a:rPr b="0" i="0" lang="ja-JP" sz="1400" u="none" cap="none" strike="noStrike">
                <a:solidFill>
                  <a:srgbClr val="D9D9D9"/>
                </a:solidFill>
                <a:latin typeface="Noto Sans JP"/>
                <a:ea typeface="Noto Sans JP"/>
                <a:cs typeface="Noto Sans JP"/>
                <a:sym typeface="Noto Sans JP"/>
              </a:rPr>
              <a:t>How to handle correction requests, how to verify withholding tax statements, etc.</a:t>
            </a:r>
            <a:r>
              <a:rPr b="0" i="0" lang="ja-JP" sz="1900" u="none" cap="none" strike="noStrike">
                <a:solidFill>
                  <a:srgbClr val="D9D9D9"/>
                </a:solidFill>
                <a:latin typeface="Noto Sans JP"/>
                <a:ea typeface="Noto Sans JP"/>
                <a:cs typeface="Noto Sans JP"/>
                <a:sym typeface="Noto Sans JP"/>
              </a:rPr>
              <a:t>）</a:t>
            </a:r>
            <a:endParaRPr b="0" i="0" sz="19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19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chemeClr val="dk1"/>
                </a:solidFill>
                <a:latin typeface="Noto Sans JP"/>
                <a:ea typeface="Noto Sans JP"/>
                <a:cs typeface="Noto Sans JP"/>
                <a:sym typeface="Noto Sans JP"/>
              </a:rPr>
              <a:t>☑ </a:t>
            </a:r>
            <a:r>
              <a:rPr b="0" i="0" lang="ja-JP" sz="1600" u="none" cap="none" strike="noStrike">
                <a:solidFill>
                  <a:schemeClr val="dk1"/>
                </a:solidFill>
                <a:latin typeface="Noto Sans JP"/>
                <a:ea typeface="Noto Sans JP"/>
                <a:cs typeface="Noto Sans JP"/>
                <a:sym typeface="Noto Sans JP"/>
              </a:rPr>
              <a:t>Frequently Asked Questions About Employee Surveys</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p:txBody>
      </p:sp>
      <p:cxnSp>
        <p:nvCxnSpPr>
          <p:cNvPr id="563" name="Google Shape;563;g38ea13c96d8_1_300"/>
          <p:cNvCxnSpPr/>
          <p:nvPr/>
        </p:nvCxnSpPr>
        <p:spPr>
          <a:xfrm>
            <a:off x="531125" y="1719868"/>
            <a:ext cx="4078200" cy="6300"/>
          </a:xfrm>
          <a:prstGeom prst="straightConnector1">
            <a:avLst/>
          </a:prstGeom>
          <a:noFill/>
          <a:ln cap="flat" cmpd="sng" w="28575">
            <a:solidFill>
              <a:srgbClr val="EC5460"/>
            </a:solidFill>
            <a:prstDash val="dot"/>
            <a:round/>
            <a:headEnd len="sm" w="sm" type="none"/>
            <a:tailEnd len="sm" w="sm" type="none"/>
          </a:ln>
        </p:spPr>
      </p:cxnSp>
      <p:cxnSp>
        <p:nvCxnSpPr>
          <p:cNvPr id="564" name="Google Shape;564;g38ea13c96d8_1_300"/>
          <p:cNvCxnSpPr/>
          <p:nvPr/>
        </p:nvCxnSpPr>
        <p:spPr>
          <a:xfrm flipH="1" rot="10800000">
            <a:off x="551075" y="2453993"/>
            <a:ext cx="3349200" cy="4200"/>
          </a:xfrm>
          <a:prstGeom prst="straightConnector1">
            <a:avLst/>
          </a:prstGeom>
          <a:noFill/>
          <a:ln cap="flat" cmpd="sng" w="28575">
            <a:solidFill>
              <a:srgbClr val="EC5460"/>
            </a:solidFill>
            <a:prstDash val="dot"/>
            <a:round/>
            <a:headEnd len="sm" w="sm" type="none"/>
            <a:tailEnd len="sm" w="sm" type="none"/>
          </a:ln>
        </p:spPr>
      </p:cxnSp>
      <p:cxnSp>
        <p:nvCxnSpPr>
          <p:cNvPr id="565" name="Google Shape;565;g38ea13c96d8_1_300"/>
          <p:cNvCxnSpPr/>
          <p:nvPr/>
        </p:nvCxnSpPr>
        <p:spPr>
          <a:xfrm flipH="1" rot="10800000">
            <a:off x="551075" y="3191119"/>
            <a:ext cx="6670800" cy="5400"/>
          </a:xfrm>
          <a:prstGeom prst="straightConnector1">
            <a:avLst/>
          </a:prstGeom>
          <a:noFill/>
          <a:ln cap="flat" cmpd="sng" w="28575">
            <a:solidFill>
              <a:srgbClr val="EC5460"/>
            </a:solidFill>
            <a:prstDash val="dot"/>
            <a:round/>
            <a:headEnd len="sm" w="sm" type="none"/>
            <a:tailEnd len="sm" w="sm" type="none"/>
          </a:ln>
        </p:spPr>
      </p:cxnSp>
      <p:cxnSp>
        <p:nvCxnSpPr>
          <p:cNvPr id="566" name="Google Shape;566;g38ea13c96d8_1_300"/>
          <p:cNvCxnSpPr/>
          <p:nvPr/>
        </p:nvCxnSpPr>
        <p:spPr>
          <a:xfrm flipH="1" rot="10800000">
            <a:off x="551075" y="3928246"/>
            <a:ext cx="3787800" cy="6600"/>
          </a:xfrm>
          <a:prstGeom prst="straightConnector1">
            <a:avLst/>
          </a:prstGeom>
          <a:noFill/>
          <a:ln cap="flat" cmpd="sng" w="28575">
            <a:solidFill>
              <a:srgbClr val="EC5460"/>
            </a:solidFill>
            <a:prstDash val="dot"/>
            <a:round/>
            <a:headEnd len="sm" w="sm" type="none"/>
            <a:tailEnd len="sm" w="sm" type="none"/>
          </a:ln>
        </p:spPr>
      </p:cxnSp>
      <p:cxnSp>
        <p:nvCxnSpPr>
          <p:cNvPr id="567" name="Google Shape;567;g38ea13c96d8_1_300"/>
          <p:cNvCxnSpPr/>
          <p:nvPr/>
        </p:nvCxnSpPr>
        <p:spPr>
          <a:xfrm flipH="1" rot="10800000">
            <a:off x="551075" y="4627884"/>
            <a:ext cx="3433200" cy="900"/>
          </a:xfrm>
          <a:prstGeom prst="straightConnector1">
            <a:avLst/>
          </a:prstGeom>
          <a:noFill/>
          <a:ln cap="flat" cmpd="sng" w="28575">
            <a:solidFill>
              <a:srgbClr val="EC5460"/>
            </a:solidFill>
            <a:prstDash val="dot"/>
            <a:round/>
            <a:headEnd len="sm" w="sm" type="none"/>
            <a:tailEnd len="sm" w="sm" type="none"/>
          </a:ln>
        </p:spPr>
      </p:cxnSp>
      <p:cxnSp>
        <p:nvCxnSpPr>
          <p:cNvPr id="568" name="Google Shape;568;g38ea13c96d8_1_300"/>
          <p:cNvCxnSpPr/>
          <p:nvPr/>
        </p:nvCxnSpPr>
        <p:spPr>
          <a:xfrm flipH="1" rot="10800000">
            <a:off x="551075" y="4945237"/>
            <a:ext cx="7193400" cy="13500"/>
          </a:xfrm>
          <a:prstGeom prst="straightConnector1">
            <a:avLst/>
          </a:prstGeom>
          <a:noFill/>
          <a:ln cap="flat" cmpd="sng" w="28575">
            <a:solidFill>
              <a:srgbClr val="EC5460"/>
            </a:solidFill>
            <a:prstDash val="dot"/>
            <a:round/>
            <a:headEnd len="sm" w="sm" type="none"/>
            <a:tailEnd len="sm" w="sm" type="none"/>
          </a:ln>
        </p:spPr>
      </p:cxnSp>
      <p:cxnSp>
        <p:nvCxnSpPr>
          <p:cNvPr id="569" name="Google Shape;569;g38ea13c96d8_1_300"/>
          <p:cNvCxnSpPr/>
          <p:nvPr/>
        </p:nvCxnSpPr>
        <p:spPr>
          <a:xfrm flipH="1" rot="10800000">
            <a:off x="551075" y="5579731"/>
            <a:ext cx="5355300" cy="10800"/>
          </a:xfrm>
          <a:prstGeom prst="straightConnector1">
            <a:avLst/>
          </a:prstGeom>
          <a:noFill/>
          <a:ln cap="flat" cmpd="sng" w="28575">
            <a:solidFill>
              <a:srgbClr val="EC5460"/>
            </a:solidFill>
            <a:prstDash val="dot"/>
            <a:round/>
            <a:headEnd len="sm" w="sm" type="none"/>
            <a:tailEnd len="sm" w="sm" type="non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575" name="Google Shape;575;p4"/>
          <p:cNvSpPr txBox="1"/>
          <p:nvPr/>
        </p:nvSpPr>
        <p:spPr>
          <a:xfrm>
            <a:off x="322313" y="216775"/>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None/>
            </a:pPr>
            <a:r>
              <a:rPr b="1" i="0" lang="ja-JP" sz="2300" u="none" cap="none" strike="noStrike">
                <a:solidFill>
                  <a:schemeClr val="dk2"/>
                </a:solidFill>
                <a:latin typeface="Noto Sans JP"/>
                <a:ea typeface="Noto Sans JP"/>
                <a:cs typeface="Noto Sans JP"/>
                <a:sym typeface="Noto Sans JP"/>
              </a:rPr>
              <a:t>Frequently Asked Questions</a:t>
            </a:r>
            <a:endParaRPr b="1" i="0" sz="2300" u="none" cap="none" strike="noStrike">
              <a:solidFill>
                <a:schemeClr val="dk2"/>
              </a:solidFill>
              <a:latin typeface="Noto Sans JP"/>
              <a:ea typeface="Noto Sans JP"/>
              <a:cs typeface="Noto Sans JP"/>
              <a:sym typeface="Noto Sans JP"/>
            </a:endParaRPr>
          </a:p>
        </p:txBody>
      </p:sp>
      <p:sp>
        <p:nvSpPr>
          <p:cNvPr id="576" name="Google Shape;576;p4"/>
          <p:cNvSpPr txBox="1"/>
          <p:nvPr/>
        </p:nvSpPr>
        <p:spPr>
          <a:xfrm>
            <a:off x="673475" y="929325"/>
            <a:ext cx="8924400" cy="6660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2300"/>
              </a:spcBef>
              <a:spcAft>
                <a:spcPts val="0"/>
              </a:spcAft>
              <a:buClr>
                <a:srgbClr val="000000"/>
              </a:buClr>
              <a:buSzPts val="1900"/>
              <a:buFont typeface="Arial"/>
              <a:buNone/>
            </a:pPr>
            <a:r>
              <a:rPr b="0" i="0" lang="ja-JP" sz="1900" u="none" cap="none" strike="noStrike">
                <a:solidFill>
                  <a:srgbClr val="FF0000"/>
                </a:solidFill>
                <a:latin typeface="Noto Sans JP"/>
                <a:ea typeface="Noto Sans JP"/>
                <a:cs typeface="Noto Sans JP"/>
                <a:sym typeface="Noto Sans JP"/>
              </a:rPr>
              <a:t>Q. I submitted my entry with an error. Can I correct it?</a:t>
            </a:r>
            <a:br>
              <a:rPr b="0" i="0" lang="ja-JP" sz="1900" u="none" cap="none" strike="noStrike">
                <a:solidFill>
                  <a:srgbClr val="FF0000"/>
                </a:solidFill>
                <a:latin typeface="Noto Sans JP"/>
                <a:ea typeface="Noto Sans JP"/>
                <a:cs typeface="Noto Sans JP"/>
                <a:sym typeface="Noto Sans JP"/>
              </a:rPr>
            </a:br>
            <a:r>
              <a:rPr b="0" i="0" lang="ja-JP" sz="1900" u="none" cap="none" strike="noStrike">
                <a:solidFill>
                  <a:srgbClr val="000000"/>
                </a:solidFill>
                <a:latin typeface="Noto Sans JP"/>
                <a:ea typeface="Noto Sans JP"/>
                <a:cs typeface="Noto Sans JP"/>
                <a:sym typeface="Noto Sans JP"/>
              </a:rPr>
              <a:t>A. Once you submit your response, you cannot modify it from the employee side. Please contact your company's designated representative.</a:t>
            </a:r>
            <a:endParaRPr b="0" i="0" sz="19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2300"/>
              </a:spcBef>
              <a:spcAft>
                <a:spcPts val="0"/>
              </a:spcAft>
              <a:buClr>
                <a:srgbClr val="000000"/>
              </a:buClr>
              <a:buSzPts val="1900"/>
              <a:buFont typeface="Arial"/>
              <a:buNone/>
            </a:pPr>
            <a:r>
              <a:rPr b="0" i="0" lang="ja-JP" sz="1900" u="none" cap="none" strike="noStrike">
                <a:solidFill>
                  <a:srgbClr val="FF0000"/>
                </a:solidFill>
                <a:latin typeface="Noto Sans JP"/>
                <a:ea typeface="Noto Sans JP"/>
                <a:cs typeface="Noto Sans JP"/>
                <a:sym typeface="Noto Sans JP"/>
              </a:rPr>
              <a:t>Q. Can I respond from a smartphone or feature phone instead of a PC?</a:t>
            </a:r>
            <a:br>
              <a:rPr b="0" i="0" lang="ja-JP" sz="1900" u="none" cap="none" strike="noStrike">
                <a:solidFill>
                  <a:srgbClr val="FF0000"/>
                </a:solidFill>
                <a:latin typeface="Noto Sans JP"/>
                <a:ea typeface="Noto Sans JP"/>
                <a:cs typeface="Noto Sans JP"/>
                <a:sym typeface="Noto Sans JP"/>
              </a:rPr>
            </a:br>
            <a:r>
              <a:rPr b="0" i="0" lang="ja-JP" sz="1900" u="none" cap="none" strike="noStrike">
                <a:solidFill>
                  <a:schemeClr val="dk1"/>
                </a:solidFill>
                <a:latin typeface="Noto Sans JP"/>
                <a:ea typeface="Noto Sans JP"/>
                <a:cs typeface="Noto Sans JP"/>
                <a:sym typeface="Noto Sans JP"/>
              </a:rPr>
              <a:t>A. You can respond from a smartphone.For feature phones, you can respond if it runs Android.If you don't have a compatible device, please consult your company representative.</a:t>
            </a:r>
            <a:br>
              <a:rPr b="0" i="0" lang="ja-JP" sz="1900" u="none" cap="none" strike="noStrike">
                <a:solidFill>
                  <a:schemeClr val="dk1"/>
                </a:solidFill>
                <a:latin typeface="Noto Sans JP"/>
                <a:ea typeface="Noto Sans JP"/>
                <a:cs typeface="Noto Sans JP"/>
                <a:sym typeface="Noto Sans JP"/>
              </a:rPr>
            </a:br>
            <a:br>
              <a:rPr b="0" i="0" lang="ja-JP" sz="1900" u="none" cap="none" strike="noStrike">
                <a:solidFill>
                  <a:schemeClr val="dk1"/>
                </a:solidFill>
                <a:latin typeface="Noto Sans JP"/>
                <a:ea typeface="Noto Sans JP"/>
                <a:cs typeface="Noto Sans JP"/>
                <a:sym typeface="Noto Sans JP"/>
              </a:rPr>
            </a:br>
            <a:r>
              <a:rPr b="0" i="0" lang="ja-JP" sz="1900" u="none" cap="none" strike="noStrike">
                <a:solidFill>
                  <a:srgbClr val="FF0000"/>
                </a:solidFill>
                <a:latin typeface="Noto Sans JP"/>
                <a:ea typeface="Noto Sans JP"/>
                <a:cs typeface="Noto Sans JP"/>
                <a:sym typeface="Noto Sans JP"/>
              </a:rPr>
              <a:t>Q. I haven't received the survey input request email. What should I do?</a:t>
            </a:r>
            <a:endParaRPr b="0" i="0" sz="1900" u="none" cap="none" strike="noStrike">
              <a:solidFill>
                <a:srgbClr val="FF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chemeClr val="dk1"/>
                </a:solidFill>
                <a:latin typeface="Noto Sans JP"/>
                <a:ea typeface="Noto Sans JP"/>
                <a:cs typeface="Noto Sans JP"/>
                <a:sym typeface="Noto Sans JP"/>
              </a:rPr>
              <a:t>A. Survey input request emails are sent from one of the following addresses:</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chemeClr val="dk1"/>
                </a:solidFill>
                <a:latin typeface="Noto Sans JP"/>
                <a:ea typeface="Noto Sans JP"/>
                <a:cs typeface="Noto Sans JP"/>
                <a:sym typeface="Noto Sans JP"/>
              </a:rPr>
              <a:t>　　・no-reply@lms.jobcan.ne.jp</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chemeClr val="dk1"/>
                </a:solidFill>
                <a:latin typeface="Noto Sans JP"/>
                <a:ea typeface="Noto Sans JP"/>
                <a:cs typeface="Noto Sans JP"/>
                <a:sym typeface="Noto Sans JP"/>
              </a:rPr>
              <a:t>　　・no-reply@payroll.jobcan.ne.jp</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chemeClr val="dk1"/>
                </a:solidFill>
                <a:latin typeface="Noto Sans JP"/>
                <a:ea typeface="Noto Sans JP"/>
                <a:cs typeface="Noto Sans JP"/>
                <a:sym typeface="Noto Sans JP"/>
              </a:rPr>
              <a:t>Please check your spam folder to see if it was filtered there.</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chemeClr val="dk1"/>
                </a:solidFill>
                <a:latin typeface="Noto Sans JP"/>
                <a:ea typeface="Noto Sans JP"/>
                <a:cs typeface="Noto Sans JP"/>
                <a:sym typeface="Noto Sans JP"/>
              </a:rPr>
              <a:t>If you still cannot find it, please contact your company's designated representative.</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53"/>
              <a:buFont typeface="Arial"/>
              <a:buNone/>
            </a:pPr>
            <a:r>
              <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53"/>
              <a:buFont typeface="Arial"/>
              <a:buNone/>
            </a:pPr>
            <a:r>
              <a:t/>
            </a:r>
            <a:endParaRPr b="0" i="0" sz="1900" u="none" cap="none" strike="noStrike">
              <a:solidFill>
                <a:schemeClr val="dk1"/>
              </a:solidFill>
              <a:latin typeface="MS PGothic"/>
              <a:ea typeface="MS PGothic"/>
              <a:cs typeface="MS PGothic"/>
              <a:sym typeface="MS PGothic"/>
            </a:endParaRPr>
          </a:p>
          <a:p>
            <a:pPr indent="0" lvl="0" marL="0" marR="0" rtl="0" algn="l">
              <a:lnSpc>
                <a:spcPct val="100000"/>
              </a:lnSpc>
              <a:spcBef>
                <a:spcPts val="0"/>
              </a:spcBef>
              <a:spcAft>
                <a:spcPts val="0"/>
              </a:spcAft>
              <a:buClr>
                <a:srgbClr val="000000"/>
              </a:buClr>
              <a:buSzPts val="1653"/>
              <a:buFont typeface="Arial"/>
              <a:buNone/>
            </a:pPr>
            <a:r>
              <a:t/>
            </a:r>
            <a:endParaRPr b="0" i="0" sz="1900" u="none" cap="none" strike="noStrike">
              <a:solidFill>
                <a:schemeClr val="dk1"/>
              </a:solidFill>
              <a:latin typeface="MS PGothic"/>
              <a:ea typeface="MS PGothic"/>
              <a:cs typeface="MS PGothic"/>
              <a:sym typeface="MS P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6"/>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582" name="Google Shape;582;p6"/>
          <p:cNvSpPr txBox="1"/>
          <p:nvPr/>
        </p:nvSpPr>
        <p:spPr>
          <a:xfrm>
            <a:off x="322313" y="216775"/>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None/>
            </a:pPr>
            <a:r>
              <a:rPr b="1" i="0" lang="ja-JP" sz="2300" u="none" cap="none" strike="noStrike">
                <a:solidFill>
                  <a:schemeClr val="dk2"/>
                </a:solidFill>
                <a:latin typeface="Noto Sans JP"/>
                <a:ea typeface="Noto Sans JP"/>
                <a:cs typeface="Noto Sans JP"/>
                <a:sym typeface="Noto Sans JP"/>
              </a:rPr>
              <a:t>Frequently Asked Questions</a:t>
            </a:r>
            <a:endParaRPr b="1" i="0" sz="2300" u="none" cap="none" strike="noStrike">
              <a:solidFill>
                <a:schemeClr val="dk2"/>
              </a:solidFill>
              <a:latin typeface="Noto Sans JP"/>
              <a:ea typeface="Noto Sans JP"/>
              <a:cs typeface="Noto Sans JP"/>
              <a:sym typeface="Noto Sans JP"/>
            </a:endParaRPr>
          </a:p>
        </p:txBody>
      </p:sp>
      <p:sp>
        <p:nvSpPr>
          <p:cNvPr id="583" name="Google Shape;583;p6"/>
          <p:cNvSpPr txBox="1"/>
          <p:nvPr/>
        </p:nvSpPr>
        <p:spPr>
          <a:xfrm>
            <a:off x="729463" y="778450"/>
            <a:ext cx="8924400" cy="273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rgbClr val="EC5460"/>
                </a:solidFill>
                <a:latin typeface="Noto Sans JP"/>
                <a:ea typeface="Noto Sans JP"/>
                <a:cs typeface="Noto Sans JP"/>
                <a:sym typeface="Noto Sans JP"/>
              </a:rPr>
              <a:t>Q.STEP1-6 Regarding questions about salary income</a:t>
            </a:r>
            <a:endParaRPr b="0" i="0" sz="1900" u="none" cap="none" strike="noStrike">
              <a:solidFill>
                <a:srgbClr val="EC546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rgbClr val="EC5460"/>
                </a:solidFill>
                <a:latin typeface="Noto Sans JP"/>
                <a:ea typeface="Noto Sans JP"/>
                <a:cs typeface="Noto Sans JP"/>
                <a:sym typeface="Noto Sans JP"/>
              </a:rPr>
              <a:t>My annual income amount is not yet finalized. How should I enter the amount?</a:t>
            </a:r>
            <a:endParaRPr b="0" i="0" sz="1900" u="none" cap="none" strike="noStrike">
              <a:solidFill>
                <a:srgbClr val="EC546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chemeClr val="dk1"/>
                </a:solidFill>
                <a:latin typeface="Noto Sans JP"/>
                <a:ea typeface="Noto Sans JP"/>
                <a:cs typeface="Noto Sans JP"/>
                <a:sym typeface="Noto Sans JP"/>
              </a:rPr>
              <a:t>A.Since you are entering your projected annual income amount (including bonuses, excluding previous employment), please enter the projected amount through the end of December based on your pay stubs or similar documents.</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EC546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53"/>
              <a:buFont typeface="Arial"/>
              <a:buNone/>
            </a:pPr>
            <a:r>
              <a:t/>
            </a:r>
            <a:endParaRPr b="1" i="0" sz="1953" u="none" cap="none" strike="noStrike">
              <a:solidFill>
                <a:srgbClr val="EC5460"/>
              </a:solidFill>
              <a:latin typeface="MS PGothic"/>
              <a:ea typeface="MS PGothic"/>
              <a:cs typeface="MS PGothic"/>
              <a:sym typeface="MS PGothic"/>
            </a:endParaRPr>
          </a:p>
        </p:txBody>
      </p:sp>
      <p:pic>
        <p:nvPicPr>
          <p:cNvPr id="584" name="Google Shape;584;p6"/>
          <p:cNvPicPr preferRelativeResize="0"/>
          <p:nvPr/>
        </p:nvPicPr>
        <p:blipFill rotWithShape="1">
          <a:blip r:embed="rId3">
            <a:alphaModFix/>
          </a:blip>
          <a:srcRect b="0" l="0" r="0" t="0"/>
          <a:stretch/>
        </p:blipFill>
        <p:spPr>
          <a:xfrm>
            <a:off x="1805692" y="2857986"/>
            <a:ext cx="6606725" cy="3708950"/>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48627"/>
              </a:srgbClr>
            </a:outerShdw>
          </a:effectLst>
        </p:spPr>
      </p:pic>
      <p:sp>
        <p:nvSpPr>
          <p:cNvPr id="585" name="Google Shape;585;p6"/>
          <p:cNvSpPr/>
          <p:nvPr/>
        </p:nvSpPr>
        <p:spPr>
          <a:xfrm>
            <a:off x="2063577" y="3617337"/>
            <a:ext cx="2978940" cy="670578"/>
          </a:xfrm>
          <a:prstGeom prst="rect">
            <a:avLst/>
          </a:prstGeom>
          <a:noFill/>
          <a:ln cap="flat" cmpd="sng" w="38100">
            <a:solidFill>
              <a:srgbClr val="FF0000"/>
            </a:solidFill>
            <a:prstDash val="solid"/>
            <a:round/>
            <a:headEnd len="sm" w="sm" type="none"/>
            <a:tailEnd len="sm" w="sm" type="none"/>
          </a:ln>
        </p:spPr>
        <p:txBody>
          <a:bodyPr anchorCtr="0" anchor="ctr" bIns="106650" lIns="106650" spcFirstLastPara="1" rIns="106650" wrap="square" tIns="1066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7"/>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591" name="Google Shape;591;p7"/>
          <p:cNvSpPr txBox="1"/>
          <p:nvPr/>
        </p:nvSpPr>
        <p:spPr>
          <a:xfrm>
            <a:off x="322313" y="216775"/>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None/>
            </a:pPr>
            <a:r>
              <a:rPr b="1" i="0" lang="ja-JP" sz="2300" u="none" cap="none" strike="noStrike">
                <a:solidFill>
                  <a:schemeClr val="dk2"/>
                </a:solidFill>
                <a:latin typeface="Noto Sans JP"/>
                <a:ea typeface="Noto Sans JP"/>
                <a:cs typeface="Noto Sans JP"/>
                <a:sym typeface="Noto Sans JP"/>
              </a:rPr>
              <a:t>Frequently Asked Questions</a:t>
            </a:r>
            <a:endParaRPr b="1" i="0" sz="2300" u="none" cap="none" strike="noStrike">
              <a:solidFill>
                <a:schemeClr val="dk2"/>
              </a:solidFill>
              <a:latin typeface="Noto Sans JP"/>
              <a:ea typeface="Noto Sans JP"/>
              <a:cs typeface="Noto Sans JP"/>
              <a:sym typeface="Noto Sans JP"/>
            </a:endParaRPr>
          </a:p>
        </p:txBody>
      </p:sp>
      <p:sp>
        <p:nvSpPr>
          <p:cNvPr id="592" name="Google Shape;592;p7"/>
          <p:cNvSpPr txBox="1"/>
          <p:nvPr/>
        </p:nvSpPr>
        <p:spPr>
          <a:xfrm>
            <a:off x="673475" y="798700"/>
            <a:ext cx="8924400" cy="244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rgbClr val="EC5460"/>
                </a:solidFill>
                <a:latin typeface="Noto Sans JP"/>
                <a:ea typeface="Noto Sans JP"/>
                <a:cs typeface="Noto Sans JP"/>
                <a:sym typeface="Noto Sans JP"/>
              </a:rPr>
              <a:t>Q.STEP4-5 Regarding the Home Mortgage Interest Deduction</a:t>
            </a:r>
            <a:endParaRPr b="0" i="0" sz="1900" u="none" cap="none" strike="noStrike">
              <a:solidFill>
                <a:srgbClr val="EC546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rgbClr val="EC5460"/>
                </a:solidFill>
                <a:latin typeface="Noto Sans JP"/>
                <a:ea typeface="Noto Sans JP"/>
                <a:cs typeface="Noto Sans JP"/>
                <a:sym typeface="Noto Sans JP"/>
              </a:rPr>
              <a:t>Is this where I select the number of years since starting the special deduction for home acquisition?</a:t>
            </a:r>
            <a:endParaRPr b="0" i="0" sz="1900" u="none" cap="none" strike="noStrike">
              <a:solidFill>
                <a:srgbClr val="EC546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chemeClr val="dk1"/>
                </a:solidFill>
                <a:latin typeface="Noto Sans JP"/>
                <a:ea typeface="Noto Sans JP"/>
                <a:cs typeface="Noto Sans JP"/>
                <a:sym typeface="Noto Sans JP"/>
              </a:rPr>
              <a:t>A. This is where you select the number of times you have received the home loan deduction. Only if you have applied for the “Special Deduction for Home Loans, etc.” multiple times should you enter the number of times you applied.</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53"/>
              <a:buFont typeface="Arial"/>
              <a:buNone/>
            </a:pPr>
            <a:r>
              <a:t/>
            </a:r>
            <a:endParaRPr b="1" i="0" sz="1953" u="none" cap="none" strike="noStrike">
              <a:solidFill>
                <a:srgbClr val="EC5460"/>
              </a:solidFill>
              <a:latin typeface="MS PGothic"/>
              <a:ea typeface="MS PGothic"/>
              <a:cs typeface="MS PGothic"/>
              <a:sym typeface="MS PGothic"/>
            </a:endParaRPr>
          </a:p>
        </p:txBody>
      </p:sp>
      <p:pic>
        <p:nvPicPr>
          <p:cNvPr id="593" name="Google Shape;593;p7"/>
          <p:cNvPicPr preferRelativeResize="0"/>
          <p:nvPr/>
        </p:nvPicPr>
        <p:blipFill rotWithShape="1">
          <a:blip r:embed="rId3">
            <a:alphaModFix/>
          </a:blip>
          <a:srcRect b="0" l="0" r="0" t="0"/>
          <a:stretch/>
        </p:blipFill>
        <p:spPr>
          <a:xfrm>
            <a:off x="3398625" y="2618911"/>
            <a:ext cx="3339824" cy="3928864"/>
          </a:xfrm>
          <a:prstGeom prst="rect">
            <a:avLst/>
          </a:prstGeom>
          <a:noFill/>
          <a:ln>
            <a:noFill/>
          </a:ln>
        </p:spPr>
      </p:pic>
      <p:sp>
        <p:nvSpPr>
          <p:cNvPr id="594" name="Google Shape;594;p7"/>
          <p:cNvSpPr/>
          <p:nvPr/>
        </p:nvSpPr>
        <p:spPr>
          <a:xfrm>
            <a:off x="3686175" y="5876925"/>
            <a:ext cx="2781300" cy="609963"/>
          </a:xfrm>
          <a:prstGeom prst="rect">
            <a:avLst/>
          </a:prstGeom>
          <a:noFill/>
          <a:ln cap="flat" cmpd="sng" w="38100">
            <a:solidFill>
              <a:srgbClr val="FF0000"/>
            </a:solidFill>
            <a:prstDash val="solid"/>
            <a:round/>
            <a:headEnd len="sm" w="sm" type="none"/>
            <a:tailEnd len="sm" w="sm" type="none"/>
          </a:ln>
        </p:spPr>
        <p:txBody>
          <a:bodyPr anchorCtr="0" anchor="ctr" bIns="106650" lIns="106650" spcFirstLastPara="1" rIns="106650" wrap="square" tIns="1066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id="599" name="Google Shape;599;g29532439449_0_15"/>
          <p:cNvPicPr preferRelativeResize="0"/>
          <p:nvPr/>
        </p:nvPicPr>
        <p:blipFill rotWithShape="1">
          <a:blip r:embed="rId3">
            <a:alphaModFix/>
          </a:blip>
          <a:srcRect b="0" l="0" r="0" t="0"/>
          <a:stretch/>
        </p:blipFill>
        <p:spPr>
          <a:xfrm>
            <a:off x="3398625" y="2618911"/>
            <a:ext cx="3339824" cy="3928864"/>
          </a:xfrm>
          <a:prstGeom prst="rect">
            <a:avLst/>
          </a:prstGeom>
          <a:noFill/>
          <a:ln>
            <a:noFill/>
          </a:ln>
        </p:spPr>
      </p:pic>
      <p:sp>
        <p:nvSpPr>
          <p:cNvPr id="600" name="Google Shape;600;g29532439449_0_15"/>
          <p:cNvSpPr txBox="1"/>
          <p:nvPr>
            <p:ph idx="12" type="sldNum"/>
          </p:nvPr>
        </p:nvSpPr>
        <p:spPr>
          <a:xfrm>
            <a:off x="7368887" y="6486888"/>
            <a:ext cx="2229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01" name="Google Shape;601;g29532439449_0_15"/>
          <p:cNvSpPr txBox="1"/>
          <p:nvPr/>
        </p:nvSpPr>
        <p:spPr>
          <a:xfrm>
            <a:off x="673475" y="798700"/>
            <a:ext cx="8924400" cy="244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rgbClr val="EC5460"/>
                </a:solidFill>
                <a:latin typeface="Noto Sans JP"/>
                <a:ea typeface="Noto Sans JP"/>
                <a:cs typeface="Noto Sans JP"/>
                <a:sym typeface="Noto Sans JP"/>
              </a:rPr>
              <a:t>Q.STEP4-5 Regarding the Home Mortgage Interest Deduction</a:t>
            </a:r>
            <a:endParaRPr b="0" i="0" sz="1900" u="none" cap="none" strike="noStrike">
              <a:solidFill>
                <a:srgbClr val="EC546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rgbClr val="EC5460"/>
                </a:solidFill>
                <a:latin typeface="Noto Sans JP"/>
                <a:ea typeface="Noto Sans JP"/>
                <a:cs typeface="Noto Sans JP"/>
                <a:sym typeface="Noto Sans JP"/>
              </a:rPr>
              <a:t>Is this where I select the number of years since starting the special deduction for home acquisition?</a:t>
            </a:r>
            <a:endParaRPr b="0" i="0" sz="1900" u="none" cap="none" strike="noStrike">
              <a:solidFill>
                <a:srgbClr val="EC546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rPr b="0" i="0" lang="ja-JP" sz="1900" u="none" cap="none" strike="noStrike">
                <a:solidFill>
                  <a:schemeClr val="dk1"/>
                </a:solidFill>
                <a:latin typeface="Noto Sans JP"/>
                <a:ea typeface="Noto Sans JP"/>
                <a:cs typeface="Noto Sans JP"/>
                <a:sym typeface="Noto Sans JP"/>
              </a:rPr>
              <a:t>A. This is where you select the number of times you have received the home loan deduction. Only if you have applied for the “Special Deduction for Home Loans, etc.” multiple times should you enter the number of times you applied.</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53"/>
              <a:buFont typeface="Arial"/>
              <a:buNone/>
            </a:pPr>
            <a:r>
              <a:t/>
            </a:r>
            <a:endParaRPr b="1" i="0" sz="1953" u="none" cap="none" strike="noStrike">
              <a:solidFill>
                <a:srgbClr val="EC5460"/>
              </a:solidFill>
              <a:latin typeface="MS PGothic"/>
              <a:ea typeface="MS PGothic"/>
              <a:cs typeface="MS PGothic"/>
              <a:sym typeface="MS PGothic"/>
            </a:endParaRPr>
          </a:p>
        </p:txBody>
      </p:sp>
      <p:sp>
        <p:nvSpPr>
          <p:cNvPr id="602" name="Google Shape;602;g29532439449_0_15"/>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Noto Sans JP"/>
                <a:ea typeface="Noto Sans JP"/>
                <a:cs typeface="Noto Sans JP"/>
                <a:sym typeface="Noto Sans JP"/>
              </a:rPr>
              <a:t>Frequently Asked Questions</a:t>
            </a:r>
            <a:endParaRPr b="1" i="0" sz="2300" u="none" cap="none" strike="noStrike">
              <a:solidFill>
                <a:schemeClr val="dk2"/>
              </a:solidFill>
              <a:latin typeface="Noto Sans JP"/>
              <a:ea typeface="Noto Sans JP"/>
              <a:cs typeface="Noto Sans JP"/>
              <a:sym typeface="Noto Sans JP"/>
            </a:endParaRPr>
          </a:p>
        </p:txBody>
      </p:sp>
      <p:sp>
        <p:nvSpPr>
          <p:cNvPr id="603" name="Google Shape;603;g29532439449_0_15"/>
          <p:cNvSpPr/>
          <p:nvPr/>
        </p:nvSpPr>
        <p:spPr>
          <a:xfrm>
            <a:off x="3686175" y="5876925"/>
            <a:ext cx="2781300" cy="609963"/>
          </a:xfrm>
          <a:prstGeom prst="rect">
            <a:avLst/>
          </a:prstGeom>
          <a:noFill/>
          <a:ln cap="flat" cmpd="sng" w="38100">
            <a:solidFill>
              <a:srgbClr val="FF0000"/>
            </a:solidFill>
            <a:prstDash val="solid"/>
            <a:round/>
            <a:headEnd len="sm" w="sm" type="none"/>
            <a:tailEnd len="sm" w="sm" type="none"/>
          </a:ln>
        </p:spPr>
        <p:txBody>
          <a:bodyPr anchorCtr="0" anchor="ctr" bIns="106650" lIns="106650" spcFirstLastPara="1" rIns="106650" wrap="square" tIns="1066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8"/>
          <p:cNvSpPr txBox="1"/>
          <p:nvPr>
            <p:ph idx="12" type="sldNum"/>
          </p:nvPr>
        </p:nvSpPr>
        <p:spPr>
          <a:xfrm>
            <a:off x="7677150" y="6485999"/>
            <a:ext cx="22290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pSp>
        <p:nvGrpSpPr>
          <p:cNvPr id="609" name="Google Shape;609;p8"/>
          <p:cNvGrpSpPr/>
          <p:nvPr/>
        </p:nvGrpSpPr>
        <p:grpSpPr>
          <a:xfrm>
            <a:off x="2483727" y="3229378"/>
            <a:ext cx="5193423" cy="2297093"/>
            <a:chOff x="2857500" y="3360757"/>
            <a:chExt cx="5193423" cy="2297093"/>
          </a:xfrm>
        </p:grpSpPr>
        <p:pic>
          <p:nvPicPr>
            <p:cNvPr id="610" name="Google Shape;610;p8"/>
            <p:cNvPicPr preferRelativeResize="0"/>
            <p:nvPr/>
          </p:nvPicPr>
          <p:blipFill rotWithShape="1">
            <a:blip r:embed="rId3">
              <a:alphaModFix/>
            </a:blip>
            <a:srcRect b="0" l="0" r="0" t="0"/>
            <a:stretch/>
          </p:blipFill>
          <p:spPr>
            <a:xfrm>
              <a:off x="6571264" y="3682053"/>
              <a:ext cx="1479659" cy="1938354"/>
            </a:xfrm>
            <a:prstGeom prst="rect">
              <a:avLst/>
            </a:prstGeom>
            <a:noFill/>
            <a:ln>
              <a:noFill/>
            </a:ln>
          </p:spPr>
        </p:pic>
        <p:pic>
          <p:nvPicPr>
            <p:cNvPr id="611" name="Google Shape;611;p8"/>
            <p:cNvPicPr preferRelativeResize="0"/>
            <p:nvPr/>
          </p:nvPicPr>
          <p:blipFill rotWithShape="1">
            <a:blip r:embed="rId4">
              <a:alphaModFix/>
            </a:blip>
            <a:srcRect b="0" l="0" r="0" t="0"/>
            <a:stretch/>
          </p:blipFill>
          <p:spPr>
            <a:xfrm>
              <a:off x="2857500" y="3360757"/>
              <a:ext cx="514350" cy="571500"/>
            </a:xfrm>
            <a:prstGeom prst="rect">
              <a:avLst/>
            </a:prstGeom>
            <a:noFill/>
            <a:ln>
              <a:noFill/>
            </a:ln>
          </p:spPr>
        </p:pic>
        <p:pic>
          <p:nvPicPr>
            <p:cNvPr id="612" name="Google Shape;612;p8"/>
            <p:cNvPicPr preferRelativeResize="0"/>
            <p:nvPr/>
          </p:nvPicPr>
          <p:blipFill rotWithShape="1">
            <a:blip r:embed="rId5">
              <a:alphaModFix/>
            </a:blip>
            <a:srcRect b="0" l="0" r="0" t="0"/>
            <a:stretch/>
          </p:blipFill>
          <p:spPr>
            <a:xfrm>
              <a:off x="3114675" y="3714750"/>
              <a:ext cx="3771900" cy="1943100"/>
            </a:xfrm>
            <a:prstGeom prst="rect">
              <a:avLst/>
            </a:prstGeom>
            <a:noFill/>
            <a:ln>
              <a:noFill/>
            </a:ln>
          </p:spPr>
        </p:pic>
      </p:grpSp>
      <p:sp>
        <p:nvSpPr>
          <p:cNvPr id="613" name="Google Shape;613;p8"/>
          <p:cNvSpPr/>
          <p:nvPr/>
        </p:nvSpPr>
        <p:spPr>
          <a:xfrm>
            <a:off x="3063749" y="1244203"/>
            <a:ext cx="3873600" cy="1664700"/>
          </a:xfrm>
          <a:prstGeom prst="wedgeRoundRectCallout">
            <a:avLst>
              <a:gd fmla="val 239" name="adj1"/>
              <a:gd fmla="val 69869" name="adj2"/>
              <a:gd fmla="val 16667" name="adj3"/>
            </a:avLst>
          </a:prstGeom>
          <a:noFill/>
          <a:ln cap="flat" cmpd="sng" w="28575">
            <a:solidFill>
              <a:srgbClr val="F4B1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ja-JP" sz="2600" u="none" cap="none" strike="noStrike">
                <a:solidFill>
                  <a:schemeClr val="dk1"/>
                </a:solidFill>
                <a:latin typeface="Noto Sans JP"/>
                <a:ea typeface="Noto Sans JP"/>
                <a:cs typeface="Noto Sans JP"/>
                <a:sym typeface="Noto Sans JP"/>
              </a:rPr>
              <a:t>This year's year-end tax adjustments are a breeze with Jobcan!</a:t>
            </a:r>
            <a:endParaRPr b="0" i="0" sz="2600" u="none" cap="none" strike="noStrike">
              <a:solidFill>
                <a:schemeClr val="dk1"/>
              </a:solidFill>
              <a:latin typeface="Noto Sans JP"/>
              <a:ea typeface="Noto Sans JP"/>
              <a:cs typeface="Noto Sans JP"/>
              <a:sym typeface="Noto Sans JP"/>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94" name="Google Shape;94;p5"/>
          <p:cNvSpPr txBox="1"/>
          <p:nvPr/>
        </p:nvSpPr>
        <p:spPr>
          <a:xfrm>
            <a:off x="315325" y="300750"/>
            <a:ext cx="72051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Noto Sans JP"/>
                <a:ea typeface="Noto Sans JP"/>
                <a:cs typeface="Noto Sans JP"/>
                <a:sym typeface="Noto Sans JP"/>
              </a:rPr>
              <a:t>To Administrators: How to Use This Manual</a:t>
            </a:r>
            <a:endParaRPr b="1" i="0" sz="2300" u="none" cap="none" strike="noStrike">
              <a:solidFill>
                <a:schemeClr val="dk2"/>
              </a:solidFill>
              <a:latin typeface="Noto Sans JP"/>
              <a:ea typeface="Noto Sans JP"/>
              <a:cs typeface="Noto Sans JP"/>
              <a:sym typeface="Noto Sans JP"/>
            </a:endParaRPr>
          </a:p>
        </p:txBody>
      </p:sp>
      <p:sp>
        <p:nvSpPr>
          <p:cNvPr id="95" name="Google Shape;95;p5"/>
          <p:cNvSpPr txBox="1"/>
          <p:nvPr/>
        </p:nvSpPr>
        <p:spPr>
          <a:xfrm>
            <a:off x="648300" y="1214449"/>
            <a:ext cx="8609400" cy="5811000"/>
          </a:xfrm>
          <a:prstGeom prst="rect">
            <a:avLst/>
          </a:prstGeom>
          <a:noFill/>
          <a:ln>
            <a:noFill/>
          </a:ln>
        </p:spPr>
        <p:txBody>
          <a:bodyPr anchorCtr="0" anchor="t" bIns="42050" lIns="84125" spcFirstLastPara="1" rIns="84125" wrap="square" tIns="4205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Year-end tax adjustment is an important procedure for the company to carry out your final return on your behalf.</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This year’s schedule will be as follows, so please keep to this deadline.</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■Share the questionnaire form with staff</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■The deadline to submit the questionnaire form to manager</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■The deadline for submitting documents that require the original submission</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 Documents that require the original submission</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 ◎◎◎◎</a:t>
            </a:r>
            <a:endParaRPr b="0" i="0" sz="16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oto Sans JP"/>
              <a:ea typeface="Noto Sans JP"/>
              <a:cs typeface="Noto Sans JP"/>
              <a:sym typeface="Noto Sans JP"/>
            </a:endParaRPr>
          </a:p>
          <a:p>
            <a:pPr indent="-234950" lvl="0" marL="241300" marR="0" rtl="0" algn="l">
              <a:lnSpc>
                <a:spcPct val="100000"/>
              </a:lnSpc>
              <a:spcBef>
                <a:spcPts val="0"/>
              </a:spcBef>
              <a:spcAft>
                <a:spcPts val="0"/>
              </a:spcAft>
              <a:buClr>
                <a:schemeClr val="dk1"/>
              </a:buClr>
              <a:buSzPts val="1300"/>
              <a:buFont typeface="Noto Sans JP"/>
              <a:buChar char="•"/>
            </a:pPr>
            <a:r>
              <a:rPr b="0" i="0" lang="ja-JP" sz="1600" u="none" cap="none" strike="noStrike">
                <a:solidFill>
                  <a:schemeClr val="dk1"/>
                </a:solidFill>
                <a:latin typeface="Noto Sans JP"/>
                <a:ea typeface="Noto Sans JP"/>
                <a:cs typeface="Noto Sans JP"/>
                <a:sym typeface="Noto Sans JP"/>
              </a:rPr>
              <a:t>The place of submission : _______Box</a:t>
            </a:r>
            <a:endParaRPr b="0" i="0" sz="12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200"/>
              <a:buFont typeface="Arial"/>
              <a:buNone/>
            </a:pPr>
            <a:r>
              <a:t/>
            </a:r>
            <a:endParaRPr b="0" i="0" sz="2400" u="none" cap="none" strike="noStrike">
              <a:solidFill>
                <a:srgbClr val="666666"/>
              </a:solidFill>
              <a:latin typeface="Noto Sans JP"/>
              <a:ea typeface="Noto Sans JP"/>
              <a:cs typeface="Noto Sans JP"/>
              <a:sym typeface="Noto Sans JP"/>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8ea13c96d8_1_2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101" name="Google Shape;101;g38ea13c96d8_1_20"/>
          <p:cNvSpPr txBox="1"/>
          <p:nvPr/>
        </p:nvSpPr>
        <p:spPr>
          <a:xfrm>
            <a:off x="262613" y="244775"/>
            <a:ext cx="5932200" cy="720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800"/>
              <a:buFont typeface="Arial"/>
              <a:buNone/>
            </a:pPr>
            <a:r>
              <a:rPr b="1" i="0" lang="ja-JP" sz="2300" u="none" cap="none" strike="noStrike">
                <a:solidFill>
                  <a:schemeClr val="dk2"/>
                </a:solidFill>
                <a:latin typeface="Noto Sans JP"/>
                <a:ea typeface="Noto Sans JP"/>
                <a:cs typeface="Noto Sans JP"/>
                <a:sym typeface="Noto Sans JP"/>
              </a:rPr>
              <a:t>Contents</a:t>
            </a:r>
            <a:endParaRPr b="1" i="0" sz="2300" u="none" cap="none" strike="noStrike">
              <a:solidFill>
                <a:schemeClr val="dk2"/>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800"/>
              <a:buFont typeface="Arial"/>
              <a:buNone/>
            </a:pPr>
            <a:r>
              <a:t/>
            </a:r>
            <a:endParaRPr b="1" i="0" sz="2300" u="none" cap="none" strike="noStrike">
              <a:solidFill>
                <a:schemeClr val="dk2"/>
              </a:solidFill>
              <a:latin typeface="Arial"/>
              <a:ea typeface="Arial"/>
              <a:cs typeface="Arial"/>
              <a:sym typeface="Arial"/>
            </a:endParaRPr>
          </a:p>
        </p:txBody>
      </p:sp>
      <p:sp>
        <p:nvSpPr>
          <p:cNvPr id="102" name="Google Shape;102;g38ea13c96d8_1_20"/>
          <p:cNvSpPr txBox="1"/>
          <p:nvPr/>
        </p:nvSpPr>
        <p:spPr>
          <a:xfrm>
            <a:off x="434975" y="1310868"/>
            <a:ext cx="9236700" cy="40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Arial"/>
                <a:ea typeface="Arial"/>
                <a:cs typeface="Arial"/>
                <a:sym typeface="Arial"/>
              </a:rPr>
              <a:t>Schedule of the Year-end Tax Adjustment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595959"/>
                </a:solidFill>
                <a:latin typeface="Noto Sans JP"/>
                <a:ea typeface="Noto Sans JP"/>
                <a:cs typeface="Noto Sans JP"/>
                <a:sym typeface="Noto Sans JP"/>
              </a:rPr>
              <a:t>☑ </a:t>
            </a:r>
            <a:r>
              <a:rPr b="0" i="0" lang="ja-JP" sz="1600" u="none" cap="none" strike="noStrike">
                <a:solidFill>
                  <a:srgbClr val="595959"/>
                </a:solidFill>
                <a:latin typeface="Noto Sans JP"/>
                <a:ea typeface="Noto Sans JP"/>
                <a:cs typeface="Noto Sans JP"/>
                <a:sym typeface="Noto Sans JP"/>
              </a:rPr>
              <a:t>What is Year-end Tax Adjustment?</a:t>
            </a:r>
            <a:endParaRPr b="0" i="0" sz="16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Before Starting Year-end Tax Adjustments (preparation before input)</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Explanation of Each Survey Question</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Flow After Completing the Survey</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1900" u="none" cap="none" strike="noStrike">
                <a:solidFill>
                  <a:srgbClr val="595959"/>
                </a:solidFill>
                <a:latin typeface="Noto Sans JP"/>
                <a:ea typeface="Noto Sans JP"/>
                <a:cs typeface="Noto Sans JP"/>
                <a:sym typeface="Noto Sans JP"/>
              </a:rPr>
              <a:t>   </a:t>
            </a:r>
            <a:r>
              <a:rPr b="0" i="0" lang="ja-JP" sz="1900" u="none" cap="none" strike="noStrike">
                <a:solidFill>
                  <a:srgbClr val="D9D9D9"/>
                </a:solidFill>
                <a:latin typeface="Noto Sans JP"/>
                <a:ea typeface="Noto Sans JP"/>
                <a:cs typeface="Noto Sans JP"/>
                <a:sym typeface="Noto Sans JP"/>
              </a:rPr>
              <a:t>（</a:t>
            </a:r>
            <a:r>
              <a:rPr b="0" i="0" lang="ja-JP" sz="1400" u="none" cap="none" strike="noStrike">
                <a:solidFill>
                  <a:srgbClr val="D9D9D9"/>
                </a:solidFill>
                <a:latin typeface="Noto Sans JP"/>
                <a:ea typeface="Noto Sans JP"/>
                <a:cs typeface="Noto Sans JP"/>
                <a:sym typeface="Noto Sans JP"/>
              </a:rPr>
              <a:t>How to handle correction requests, how to verify withholding tax statements, etc.</a:t>
            </a:r>
            <a:r>
              <a:rPr b="0" i="0" lang="ja-JP" sz="1900" u="none" cap="none" strike="noStrike">
                <a:solidFill>
                  <a:srgbClr val="D9D9D9"/>
                </a:solidFill>
                <a:latin typeface="Noto Sans JP"/>
                <a:ea typeface="Noto Sans JP"/>
                <a:cs typeface="Noto Sans JP"/>
                <a:sym typeface="Noto Sans JP"/>
              </a:rPr>
              <a:t>）</a:t>
            </a:r>
            <a:endParaRPr b="0" i="0" sz="19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1900" u="none" cap="none" strike="noStrike">
              <a:solidFill>
                <a:srgbClr val="59595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rPr b="0" i="0" lang="ja-JP" sz="2400" u="none" cap="none" strike="noStrike">
                <a:solidFill>
                  <a:srgbClr val="D9D9D9"/>
                </a:solidFill>
                <a:latin typeface="Noto Sans JP"/>
                <a:ea typeface="Noto Sans JP"/>
                <a:cs typeface="Noto Sans JP"/>
                <a:sym typeface="Noto Sans JP"/>
              </a:rPr>
              <a:t>☑ </a:t>
            </a:r>
            <a:r>
              <a:rPr b="0" i="0" lang="ja-JP" sz="1600" u="none" cap="none" strike="noStrike">
                <a:solidFill>
                  <a:srgbClr val="D9D9D9"/>
                </a:solidFill>
                <a:latin typeface="Noto Sans JP"/>
                <a:ea typeface="Noto Sans JP"/>
                <a:cs typeface="Noto Sans JP"/>
                <a:sym typeface="Noto Sans JP"/>
              </a:rPr>
              <a:t>Frequently Asked Questions About Employee Surveys</a:t>
            </a:r>
            <a:endParaRPr b="0" i="0" sz="1600" u="none" cap="none" strike="noStrike">
              <a:solidFill>
                <a:srgbClr val="D9D9D9"/>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2500"/>
              <a:buFont typeface="Arial"/>
              <a:buNone/>
            </a:pPr>
            <a:r>
              <a:t/>
            </a:r>
            <a:endParaRPr b="0" i="0" sz="2400" u="none" cap="none" strike="noStrike">
              <a:solidFill>
                <a:srgbClr val="595959"/>
              </a:solidFill>
              <a:latin typeface="Noto Sans JP"/>
              <a:ea typeface="Noto Sans JP"/>
              <a:cs typeface="Noto Sans JP"/>
              <a:sym typeface="Noto Sans JP"/>
            </a:endParaRPr>
          </a:p>
        </p:txBody>
      </p:sp>
      <p:cxnSp>
        <p:nvCxnSpPr>
          <p:cNvPr id="103" name="Google Shape;103;g38ea13c96d8_1_20"/>
          <p:cNvCxnSpPr/>
          <p:nvPr/>
        </p:nvCxnSpPr>
        <p:spPr>
          <a:xfrm>
            <a:off x="531125" y="1719868"/>
            <a:ext cx="4078200" cy="6300"/>
          </a:xfrm>
          <a:prstGeom prst="straightConnector1">
            <a:avLst/>
          </a:prstGeom>
          <a:noFill/>
          <a:ln cap="flat" cmpd="sng" w="28575">
            <a:solidFill>
              <a:srgbClr val="EC5460"/>
            </a:solidFill>
            <a:prstDash val="dot"/>
            <a:round/>
            <a:headEnd len="sm" w="sm" type="none"/>
            <a:tailEnd len="sm" w="sm" type="none"/>
          </a:ln>
        </p:spPr>
      </p:cxnSp>
      <p:cxnSp>
        <p:nvCxnSpPr>
          <p:cNvPr id="104" name="Google Shape;104;g38ea13c96d8_1_20"/>
          <p:cNvCxnSpPr/>
          <p:nvPr/>
        </p:nvCxnSpPr>
        <p:spPr>
          <a:xfrm flipH="1" rot="10800000">
            <a:off x="551075" y="2453993"/>
            <a:ext cx="3349200" cy="4200"/>
          </a:xfrm>
          <a:prstGeom prst="straightConnector1">
            <a:avLst/>
          </a:prstGeom>
          <a:noFill/>
          <a:ln cap="flat" cmpd="sng" w="28575">
            <a:solidFill>
              <a:srgbClr val="EC5460"/>
            </a:solidFill>
            <a:prstDash val="dot"/>
            <a:round/>
            <a:headEnd len="sm" w="sm" type="none"/>
            <a:tailEnd len="sm" w="sm" type="none"/>
          </a:ln>
        </p:spPr>
      </p:cxnSp>
      <p:cxnSp>
        <p:nvCxnSpPr>
          <p:cNvPr id="105" name="Google Shape;105;g38ea13c96d8_1_20"/>
          <p:cNvCxnSpPr/>
          <p:nvPr/>
        </p:nvCxnSpPr>
        <p:spPr>
          <a:xfrm flipH="1" rot="10800000">
            <a:off x="551075" y="3191119"/>
            <a:ext cx="6670800" cy="5400"/>
          </a:xfrm>
          <a:prstGeom prst="straightConnector1">
            <a:avLst/>
          </a:prstGeom>
          <a:noFill/>
          <a:ln cap="flat" cmpd="sng" w="28575">
            <a:solidFill>
              <a:srgbClr val="EC5460"/>
            </a:solidFill>
            <a:prstDash val="dot"/>
            <a:round/>
            <a:headEnd len="sm" w="sm" type="none"/>
            <a:tailEnd len="sm" w="sm" type="none"/>
          </a:ln>
        </p:spPr>
      </p:cxnSp>
      <p:cxnSp>
        <p:nvCxnSpPr>
          <p:cNvPr id="106" name="Google Shape;106;g38ea13c96d8_1_20"/>
          <p:cNvCxnSpPr/>
          <p:nvPr/>
        </p:nvCxnSpPr>
        <p:spPr>
          <a:xfrm flipH="1" rot="10800000">
            <a:off x="551075" y="3928246"/>
            <a:ext cx="3787800" cy="6600"/>
          </a:xfrm>
          <a:prstGeom prst="straightConnector1">
            <a:avLst/>
          </a:prstGeom>
          <a:noFill/>
          <a:ln cap="flat" cmpd="sng" w="28575">
            <a:solidFill>
              <a:srgbClr val="EC5460"/>
            </a:solidFill>
            <a:prstDash val="dot"/>
            <a:round/>
            <a:headEnd len="sm" w="sm" type="none"/>
            <a:tailEnd len="sm" w="sm" type="none"/>
          </a:ln>
        </p:spPr>
      </p:cxnSp>
      <p:cxnSp>
        <p:nvCxnSpPr>
          <p:cNvPr id="107" name="Google Shape;107;g38ea13c96d8_1_20"/>
          <p:cNvCxnSpPr/>
          <p:nvPr/>
        </p:nvCxnSpPr>
        <p:spPr>
          <a:xfrm flipH="1" rot="10800000">
            <a:off x="551075" y="4627884"/>
            <a:ext cx="3433200" cy="900"/>
          </a:xfrm>
          <a:prstGeom prst="straightConnector1">
            <a:avLst/>
          </a:prstGeom>
          <a:noFill/>
          <a:ln cap="flat" cmpd="sng" w="28575">
            <a:solidFill>
              <a:srgbClr val="EC5460"/>
            </a:solidFill>
            <a:prstDash val="dot"/>
            <a:round/>
            <a:headEnd len="sm" w="sm" type="none"/>
            <a:tailEnd len="sm" w="sm" type="none"/>
          </a:ln>
        </p:spPr>
      </p:cxnSp>
      <p:cxnSp>
        <p:nvCxnSpPr>
          <p:cNvPr id="108" name="Google Shape;108;g38ea13c96d8_1_20"/>
          <p:cNvCxnSpPr/>
          <p:nvPr/>
        </p:nvCxnSpPr>
        <p:spPr>
          <a:xfrm flipH="1" rot="10800000">
            <a:off x="551075" y="4945237"/>
            <a:ext cx="7193400" cy="13500"/>
          </a:xfrm>
          <a:prstGeom prst="straightConnector1">
            <a:avLst/>
          </a:prstGeom>
          <a:noFill/>
          <a:ln cap="flat" cmpd="sng" w="28575">
            <a:solidFill>
              <a:srgbClr val="EC5460"/>
            </a:solidFill>
            <a:prstDash val="dot"/>
            <a:round/>
            <a:headEnd len="sm" w="sm" type="none"/>
            <a:tailEnd len="sm" w="sm" type="none"/>
          </a:ln>
        </p:spPr>
      </p:cxnSp>
      <p:cxnSp>
        <p:nvCxnSpPr>
          <p:cNvPr id="109" name="Google Shape;109;g38ea13c96d8_1_20"/>
          <p:cNvCxnSpPr/>
          <p:nvPr/>
        </p:nvCxnSpPr>
        <p:spPr>
          <a:xfrm flipH="1" rot="10800000">
            <a:off x="551075" y="5579731"/>
            <a:ext cx="5355300" cy="10800"/>
          </a:xfrm>
          <a:prstGeom prst="straightConnector1">
            <a:avLst/>
          </a:prstGeom>
          <a:noFill/>
          <a:ln cap="flat" cmpd="sng" w="28575">
            <a:solidFill>
              <a:srgbClr val="EC5460"/>
            </a:solidFill>
            <a:prstDash val="dot"/>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795d77d5bc_0_0"/>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115" name="Google Shape;115;g1795d77d5bc_0_0"/>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500"/>
              <a:buFont typeface="Arial"/>
              <a:buNone/>
            </a:pPr>
            <a:r>
              <a:rPr b="1" i="0" lang="ja-JP" sz="2300" u="none" cap="none" strike="noStrike">
                <a:solidFill>
                  <a:schemeClr val="dk2"/>
                </a:solidFill>
                <a:latin typeface="Noto Sans JP"/>
                <a:ea typeface="Noto Sans JP"/>
                <a:cs typeface="Noto Sans JP"/>
                <a:sym typeface="Noto Sans JP"/>
              </a:rPr>
              <a:t>What is Year-end Tax Adjustment?</a:t>
            </a:r>
            <a:endParaRPr b="1" i="0" sz="2300" u="none" cap="none" strike="noStrike">
              <a:solidFill>
                <a:schemeClr val="dk2"/>
              </a:solidFill>
              <a:latin typeface="Noto Sans JP"/>
              <a:ea typeface="Noto Sans JP"/>
              <a:cs typeface="Noto Sans JP"/>
              <a:sym typeface="Noto Sans JP"/>
            </a:endParaRPr>
          </a:p>
        </p:txBody>
      </p:sp>
      <p:sp>
        <p:nvSpPr>
          <p:cNvPr id="116" name="Google Shape;116;g1795d77d5bc_0_0"/>
          <p:cNvSpPr txBox="1"/>
          <p:nvPr/>
        </p:nvSpPr>
        <p:spPr>
          <a:xfrm>
            <a:off x="648300" y="1631700"/>
            <a:ext cx="8609400" cy="1316400"/>
          </a:xfrm>
          <a:prstGeom prst="rect">
            <a:avLst/>
          </a:prstGeom>
          <a:noFill/>
          <a:ln>
            <a:noFill/>
          </a:ln>
        </p:spPr>
        <p:txBody>
          <a:bodyPr anchorCtr="0" anchor="t" bIns="42050" lIns="84125" spcFirstLastPara="1" rIns="84125" wrap="square" tIns="42050">
            <a:spAutoFit/>
          </a:bodyPr>
          <a:lstStyle/>
          <a:p>
            <a:pPr indent="0" lvl="0" marL="0" marR="0" rtl="0" algn="l">
              <a:lnSpc>
                <a:spcPct val="100000"/>
              </a:lnSpc>
              <a:spcBef>
                <a:spcPts val="0"/>
              </a:spcBef>
              <a:spcAft>
                <a:spcPts val="0"/>
              </a:spcAft>
              <a:buClr>
                <a:srgbClr val="000000"/>
              </a:buClr>
              <a:buSzPts val="2200"/>
              <a:buFont typeface="Arial"/>
              <a:buNone/>
            </a:pPr>
            <a:r>
              <a:rPr b="0" i="0" lang="ja-JP" sz="2000" u="none" cap="none" strike="noStrike">
                <a:solidFill>
                  <a:srgbClr val="666666"/>
                </a:solidFill>
                <a:latin typeface="Noto Sans JP"/>
                <a:ea typeface="Noto Sans JP"/>
                <a:cs typeface="Noto Sans JP"/>
                <a:sym typeface="Noto Sans JP"/>
              </a:rPr>
              <a:t>The employer calculates income tax based on the total wages paid to employees over the year, settles any overpayment or underpayment of income tax already withheld, and finalizes the income tax liability for that year.</a:t>
            </a:r>
            <a:endParaRPr b="0" i="0" sz="2000" u="none" cap="none" strike="noStrike">
              <a:solidFill>
                <a:srgbClr val="666666"/>
              </a:solidFill>
              <a:latin typeface="Noto Sans JP"/>
              <a:ea typeface="Noto Sans JP"/>
              <a:cs typeface="Noto Sans JP"/>
              <a:sym typeface="Noto Sans JP"/>
            </a:endParaRPr>
          </a:p>
        </p:txBody>
      </p:sp>
      <p:sp>
        <p:nvSpPr>
          <p:cNvPr id="117" name="Google Shape;117;g1795d77d5bc_0_0"/>
          <p:cNvSpPr txBox="1"/>
          <p:nvPr/>
        </p:nvSpPr>
        <p:spPr>
          <a:xfrm>
            <a:off x="1432588" y="4227950"/>
            <a:ext cx="2651100" cy="1416000"/>
          </a:xfrm>
          <a:prstGeom prst="rect">
            <a:avLst/>
          </a:prstGeom>
          <a:solidFill>
            <a:schemeClr val="accent1"/>
          </a:solidFill>
          <a:ln cap="flat" cmpd="sng" w="9525">
            <a:solidFill>
              <a:srgbClr val="0AB5D2"/>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lt1"/>
                </a:solidFill>
                <a:latin typeface="Noto Sans JP"/>
                <a:ea typeface="Noto Sans JP"/>
                <a:cs typeface="Noto Sans JP"/>
                <a:sym typeface="Noto Sans JP"/>
              </a:rPr>
              <a:t>Monthly income tax amount</a:t>
            </a:r>
            <a:endParaRPr b="1" i="0" sz="2000" u="none" cap="none" strike="noStrike">
              <a:solidFill>
                <a:schemeClr val="lt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Noto Sans JP"/>
              <a:ea typeface="Noto Sans JP"/>
              <a:cs typeface="Noto Sans JP"/>
              <a:sym typeface="Noto Sans JP"/>
            </a:endParaRPr>
          </a:p>
        </p:txBody>
      </p:sp>
      <p:sp>
        <p:nvSpPr>
          <p:cNvPr id="118" name="Google Shape;118;g1795d77d5bc_0_0"/>
          <p:cNvSpPr txBox="1"/>
          <p:nvPr/>
        </p:nvSpPr>
        <p:spPr>
          <a:xfrm>
            <a:off x="5372113" y="4227950"/>
            <a:ext cx="3252300" cy="1262100"/>
          </a:xfrm>
          <a:prstGeom prst="rect">
            <a:avLst/>
          </a:prstGeom>
          <a:solidFill>
            <a:schemeClr val="accent1"/>
          </a:solidFill>
          <a:ln cap="flat" cmpd="sng" w="9525">
            <a:solidFill>
              <a:srgbClr val="0AB5D2"/>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000"/>
              <a:buFont typeface="Arial"/>
              <a:buNone/>
            </a:pPr>
            <a:r>
              <a:rPr b="1" i="0" lang="ja-JP" sz="2000" u="none" cap="none" strike="noStrike">
                <a:solidFill>
                  <a:schemeClr val="lt1"/>
                </a:solidFill>
                <a:latin typeface="Noto Sans JP"/>
                <a:ea typeface="Noto Sans JP"/>
                <a:cs typeface="Noto Sans JP"/>
                <a:sym typeface="Noto Sans JP"/>
              </a:rPr>
              <a:t>Income tax amount relative to total annual income</a:t>
            </a:r>
            <a:endParaRPr b="1" i="0" sz="1000" u="none" cap="none" strike="noStrike">
              <a:solidFill>
                <a:schemeClr val="lt1"/>
              </a:solidFill>
              <a:latin typeface="Noto Sans JP"/>
              <a:ea typeface="Noto Sans JP"/>
              <a:cs typeface="Noto Sans JP"/>
              <a:sym typeface="Noto Sans JP"/>
            </a:endParaRPr>
          </a:p>
        </p:txBody>
      </p:sp>
      <p:sp>
        <p:nvSpPr>
          <p:cNvPr id="119" name="Google Shape;119;g1795d77d5bc_0_0"/>
          <p:cNvSpPr/>
          <p:nvPr/>
        </p:nvSpPr>
        <p:spPr>
          <a:xfrm>
            <a:off x="4267700" y="4557500"/>
            <a:ext cx="920400" cy="449100"/>
          </a:xfrm>
          <a:prstGeom prst="mathNotEqual">
            <a:avLst>
              <a:gd fmla="val 23520" name="adj1"/>
              <a:gd fmla="val 6600000" name="adj2"/>
              <a:gd fmla="val 11760" name="adj3"/>
            </a:avLst>
          </a:prstGeom>
          <a:solidFill>
            <a:schemeClr val="accent1"/>
          </a:solidFill>
          <a:ln cap="flat" cmpd="sng" w="9525">
            <a:solidFill>
              <a:srgbClr val="0AB5D2"/>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739228e38c_0_7"/>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125" name="Google Shape;125;g1739228e38c_0_7"/>
          <p:cNvSpPr txBox="1"/>
          <p:nvPr/>
        </p:nvSpPr>
        <p:spPr>
          <a:xfrm>
            <a:off x="315325" y="300750"/>
            <a:ext cx="75597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Noto Sans JP"/>
                <a:ea typeface="Noto Sans JP"/>
                <a:cs typeface="Noto Sans JP"/>
                <a:sym typeface="Noto Sans JP"/>
              </a:rPr>
              <a:t>Individuals  Subject to Year-end Tax Adjustments</a:t>
            </a:r>
            <a:endParaRPr b="1" i="0" sz="2300" u="none" cap="none" strike="noStrike">
              <a:solidFill>
                <a:schemeClr val="dk2"/>
              </a:solidFill>
              <a:latin typeface="Noto Sans JP"/>
              <a:ea typeface="Noto Sans JP"/>
              <a:cs typeface="Noto Sans JP"/>
              <a:sym typeface="Noto Sans JP"/>
            </a:endParaRPr>
          </a:p>
        </p:txBody>
      </p:sp>
      <p:sp>
        <p:nvSpPr>
          <p:cNvPr id="126" name="Google Shape;126;g1739228e38c_0_7"/>
          <p:cNvSpPr/>
          <p:nvPr/>
        </p:nvSpPr>
        <p:spPr>
          <a:xfrm>
            <a:off x="4919902" y="3289396"/>
            <a:ext cx="217200" cy="279300"/>
          </a:xfrm>
          <a:prstGeom prst="rect">
            <a:avLst/>
          </a:prstGeom>
          <a:noFill/>
          <a:ln>
            <a:noFill/>
          </a:ln>
        </p:spPr>
        <p:txBody>
          <a:bodyPr anchorCtr="0" anchor="t" bIns="42050" lIns="84125" spcFirstLastPara="1" rIns="84125" wrap="square" tIns="42050">
            <a:noAutofit/>
          </a:bodyPr>
          <a:lstStyle/>
          <a:p>
            <a:pPr indent="0" lvl="0" marL="0" marR="0" rtl="0" algn="l">
              <a:lnSpc>
                <a:spcPct val="10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p:txBody>
      </p:sp>
      <p:sp>
        <p:nvSpPr>
          <p:cNvPr id="127" name="Google Shape;127;g1739228e38c_0_7"/>
          <p:cNvSpPr txBox="1"/>
          <p:nvPr/>
        </p:nvSpPr>
        <p:spPr>
          <a:xfrm>
            <a:off x="1772450" y="1019750"/>
            <a:ext cx="6635400" cy="1008600"/>
          </a:xfrm>
          <a:prstGeom prst="rect">
            <a:avLst/>
          </a:prstGeom>
          <a:noFill/>
          <a:ln>
            <a:noFill/>
          </a:ln>
        </p:spPr>
        <p:txBody>
          <a:bodyPr anchorCtr="0" anchor="t" bIns="42050" lIns="84125" spcFirstLastPara="1" rIns="84125" wrap="square" tIns="42050">
            <a:spAutoFit/>
          </a:bodyPr>
          <a:lstStyle/>
          <a:p>
            <a:pPr indent="0" lvl="0" marL="0" marR="0" rtl="0" algn="ctr">
              <a:lnSpc>
                <a:spcPct val="100000"/>
              </a:lnSpc>
              <a:spcBef>
                <a:spcPts val="0"/>
              </a:spcBef>
              <a:spcAft>
                <a:spcPts val="0"/>
              </a:spcAft>
              <a:buClr>
                <a:srgbClr val="000000"/>
              </a:buClr>
              <a:buSzPts val="2200"/>
              <a:buFont typeface="Arial"/>
              <a:buNone/>
            </a:pPr>
            <a:r>
              <a:rPr b="0" i="0" lang="ja-JP" sz="2000" u="none" cap="none" strike="noStrike">
                <a:solidFill>
                  <a:srgbClr val="696A6C"/>
                </a:solidFill>
                <a:latin typeface="Noto Sans JP"/>
                <a:ea typeface="Noto Sans JP"/>
                <a:cs typeface="Noto Sans JP"/>
                <a:sym typeface="Noto Sans JP"/>
              </a:rPr>
              <a:t>In principle, this applies to employees receiving wages. There are exceptions for certain individuals who are not subject to year-end tax adjustments.</a:t>
            </a:r>
            <a:endParaRPr b="0" i="0" sz="2000" u="none" cap="none" strike="noStrike">
              <a:solidFill>
                <a:srgbClr val="696A6C"/>
              </a:solidFill>
              <a:latin typeface="Noto Sans JP"/>
              <a:ea typeface="Noto Sans JP"/>
              <a:cs typeface="Noto Sans JP"/>
              <a:sym typeface="Noto Sans JP"/>
            </a:endParaRPr>
          </a:p>
        </p:txBody>
      </p:sp>
      <p:graphicFrame>
        <p:nvGraphicFramePr>
          <p:cNvPr id="128" name="Google Shape;128;g1739228e38c_0_7"/>
          <p:cNvGraphicFramePr/>
          <p:nvPr/>
        </p:nvGraphicFramePr>
        <p:xfrm>
          <a:off x="547463" y="2571175"/>
          <a:ext cx="3000000" cy="3000000"/>
        </p:xfrm>
        <a:graphic>
          <a:graphicData uri="http://schemas.openxmlformats.org/drawingml/2006/table">
            <a:tbl>
              <a:tblPr>
                <a:noFill/>
                <a:tableStyleId>{654BEE84-4BEE-4A09-A306-181C660B5C58}</a:tableStyleId>
              </a:tblPr>
              <a:tblGrid>
                <a:gridCol w="8672625"/>
              </a:tblGrid>
              <a:tr h="523400">
                <a:tc>
                  <a:txBody>
                    <a:bodyPr/>
                    <a:lstStyle/>
                    <a:p>
                      <a:pPr indent="0" lvl="0" marL="0" marR="0" rtl="0" algn="ctr">
                        <a:lnSpc>
                          <a:spcPct val="100000"/>
                        </a:lnSpc>
                        <a:spcBef>
                          <a:spcPts val="0"/>
                        </a:spcBef>
                        <a:spcAft>
                          <a:spcPts val="0"/>
                        </a:spcAft>
                        <a:buClr>
                          <a:srgbClr val="000000"/>
                        </a:buClr>
                        <a:buSzPts val="1700"/>
                        <a:buFont typeface="Arial"/>
                        <a:buNone/>
                      </a:pPr>
                      <a:r>
                        <a:rPr b="1" lang="ja-JP" sz="1900" u="none" cap="none" strike="noStrike">
                          <a:solidFill>
                            <a:srgbClr val="666666"/>
                          </a:solidFill>
                          <a:latin typeface="Noto Sans JP"/>
                          <a:ea typeface="Noto Sans JP"/>
                          <a:cs typeface="Noto Sans JP"/>
                          <a:sym typeface="Noto Sans JP"/>
                        </a:rPr>
                        <a:t>Excluded individuals（※examples）</a:t>
                      </a:r>
                      <a:endParaRPr b="1" sz="1900" u="none" cap="none" strike="noStrike">
                        <a:solidFill>
                          <a:srgbClr val="666666"/>
                        </a:solidFill>
                        <a:latin typeface="Noto Sans JP"/>
                        <a:ea typeface="Noto Sans JP"/>
                        <a:cs typeface="Noto Sans JP"/>
                        <a:sym typeface="Noto Sans JP"/>
                      </a:endParaRPr>
                    </a:p>
                  </a:txBody>
                  <a:tcPr marT="91425" marB="91425" marR="91425" marL="91425">
                    <a:solidFill>
                      <a:srgbClr val="AFD5FF"/>
                    </a:solidFill>
                  </a:tcPr>
                </a:tc>
              </a:tr>
              <a:tr h="523400">
                <a:tc>
                  <a:txBody>
                    <a:bodyPr/>
                    <a:lstStyle/>
                    <a:p>
                      <a:pPr indent="0" lvl="0" marL="0" marR="0" rtl="0" algn="l">
                        <a:lnSpc>
                          <a:spcPct val="100000"/>
                        </a:lnSpc>
                        <a:spcBef>
                          <a:spcPts val="0"/>
                        </a:spcBef>
                        <a:spcAft>
                          <a:spcPts val="0"/>
                        </a:spcAft>
                        <a:buClr>
                          <a:srgbClr val="000000"/>
                        </a:buClr>
                        <a:buSzPts val="1700"/>
                        <a:buFont typeface="Arial"/>
                        <a:buNone/>
                      </a:pPr>
                      <a:r>
                        <a:rPr lang="ja-JP" sz="2000" u="none" cap="none" strike="noStrike">
                          <a:solidFill>
                            <a:srgbClr val="666666"/>
                          </a:solidFill>
                          <a:latin typeface="Noto Sans JP"/>
                          <a:ea typeface="Noto Sans JP"/>
                          <a:cs typeface="Noto Sans JP"/>
                          <a:sym typeface="Noto Sans JP"/>
                        </a:rPr>
                        <a:t>Individuals retiring within the year or planning to retire within the year (scheduled to retire before the December salary is paid)</a:t>
                      </a:r>
                      <a:endParaRPr sz="2000" u="none" cap="none" strike="noStrike">
                        <a:solidFill>
                          <a:srgbClr val="666666"/>
                        </a:solidFill>
                        <a:latin typeface="Noto Sans JP"/>
                        <a:ea typeface="Noto Sans JP"/>
                        <a:cs typeface="Noto Sans JP"/>
                        <a:sym typeface="Noto Sans JP"/>
                      </a:endParaRPr>
                    </a:p>
                  </a:txBody>
                  <a:tcPr marT="91425" marB="91425" marR="91425" marL="91425"/>
                </a:tc>
              </a:tr>
              <a:tr h="874675">
                <a:tc>
                  <a:txBody>
                    <a:bodyPr/>
                    <a:lstStyle/>
                    <a:p>
                      <a:pPr indent="0" lvl="0" marL="0" marR="0" rtl="0" algn="l">
                        <a:lnSpc>
                          <a:spcPct val="100000"/>
                        </a:lnSpc>
                        <a:spcBef>
                          <a:spcPts val="0"/>
                        </a:spcBef>
                        <a:spcAft>
                          <a:spcPts val="0"/>
                        </a:spcAft>
                        <a:buClr>
                          <a:srgbClr val="000000"/>
                        </a:buClr>
                        <a:buSzPts val="1700"/>
                        <a:buFont typeface="Arial"/>
                        <a:buNone/>
                      </a:pPr>
                      <a:r>
                        <a:rPr lang="ja-JP" sz="2000" u="none" cap="none" strike="noStrike">
                          <a:solidFill>
                            <a:srgbClr val="666666"/>
                          </a:solidFill>
                          <a:latin typeface="Noto Sans JP"/>
                          <a:ea typeface="Noto Sans JP"/>
                          <a:cs typeface="Noto Sans JP"/>
                          <a:sym typeface="Noto Sans JP"/>
                        </a:rPr>
                        <a:t>Individuals receiving wages from two or more employers who have not submitted a “Dependent Deduction Declaration Form”</a:t>
                      </a:r>
                      <a:endParaRPr sz="2000" u="none" cap="none" strike="noStrike">
                        <a:solidFill>
                          <a:srgbClr val="666666"/>
                        </a:solidFill>
                        <a:latin typeface="Noto Sans JP"/>
                        <a:ea typeface="Noto Sans JP"/>
                        <a:cs typeface="Noto Sans JP"/>
                        <a:sym typeface="Noto Sans JP"/>
                      </a:endParaRPr>
                    </a:p>
                  </a:txBody>
                  <a:tcPr marT="91425" marB="91425" marR="91425" marL="91425"/>
                </a:tc>
              </a:tr>
              <a:tr h="523400">
                <a:tc>
                  <a:txBody>
                    <a:bodyPr/>
                    <a:lstStyle/>
                    <a:p>
                      <a:pPr indent="0" lvl="0" marL="0" marR="0" rtl="0" algn="l">
                        <a:lnSpc>
                          <a:spcPct val="100000"/>
                        </a:lnSpc>
                        <a:spcBef>
                          <a:spcPts val="0"/>
                        </a:spcBef>
                        <a:spcAft>
                          <a:spcPts val="0"/>
                        </a:spcAft>
                        <a:buClr>
                          <a:srgbClr val="000000"/>
                        </a:buClr>
                        <a:buSzPts val="1700"/>
                        <a:buFont typeface="Arial"/>
                        <a:buNone/>
                      </a:pPr>
                      <a:r>
                        <a:rPr lang="ja-JP" sz="2000" u="none" cap="none" strike="noStrike">
                          <a:solidFill>
                            <a:srgbClr val="666666"/>
                          </a:solidFill>
                          <a:latin typeface="Noto Sans JP"/>
                          <a:ea typeface="Noto Sans JP"/>
                          <a:cs typeface="Noto Sans JP"/>
                          <a:sym typeface="Noto Sans JP"/>
                        </a:rPr>
                        <a:t>Individuals whose annual salary exceeds 20 million yen</a:t>
                      </a:r>
                      <a:endParaRPr sz="2000" u="none" cap="none" strike="noStrike">
                        <a:solidFill>
                          <a:srgbClr val="666666"/>
                        </a:solidFill>
                        <a:latin typeface="Noto Sans JP"/>
                        <a:ea typeface="Noto Sans JP"/>
                        <a:cs typeface="Noto Sans JP"/>
                        <a:sym typeface="Noto Sans JP"/>
                      </a:endParaRPr>
                    </a:p>
                  </a:txBody>
                  <a:tcPr marT="91425" marB="91425" marR="91425" marL="91425"/>
                </a:tc>
              </a:tr>
              <a:tr h="523400">
                <a:tc>
                  <a:txBody>
                    <a:bodyPr/>
                    <a:lstStyle/>
                    <a:p>
                      <a:pPr indent="0" lvl="0" marL="0" marR="0" rtl="0" algn="l">
                        <a:lnSpc>
                          <a:spcPct val="100000"/>
                        </a:lnSpc>
                        <a:spcBef>
                          <a:spcPts val="0"/>
                        </a:spcBef>
                        <a:spcAft>
                          <a:spcPts val="0"/>
                        </a:spcAft>
                        <a:buClr>
                          <a:srgbClr val="000000"/>
                        </a:buClr>
                        <a:buSzPts val="1700"/>
                        <a:buFont typeface="Arial"/>
                        <a:buNone/>
                      </a:pPr>
                      <a:r>
                        <a:rPr lang="ja-JP" sz="2000" u="none" cap="none" strike="noStrike">
                          <a:solidFill>
                            <a:srgbClr val="666666"/>
                          </a:solidFill>
                          <a:highlight>
                            <a:schemeClr val="lt1"/>
                          </a:highlight>
                          <a:latin typeface="Noto Sans JP"/>
                          <a:ea typeface="Noto Sans JP"/>
                          <a:cs typeface="Noto Sans JP"/>
                          <a:sym typeface="Noto Sans JP"/>
                        </a:rPr>
                        <a:t>Individuals affected by disasters who have received withholding tax deferrals or refunds</a:t>
                      </a:r>
                      <a:endParaRPr sz="2000" u="none" cap="none" strike="noStrike">
                        <a:solidFill>
                          <a:srgbClr val="666666"/>
                        </a:solidFill>
                        <a:highlight>
                          <a:schemeClr val="lt1"/>
                        </a:highlight>
                        <a:latin typeface="Noto Sans JP"/>
                        <a:ea typeface="Noto Sans JP"/>
                        <a:cs typeface="Noto Sans JP"/>
                        <a:sym typeface="Noto Sans JP"/>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3ecc55a8e1_0_265"/>
          <p:cNvSpPr/>
          <p:nvPr/>
        </p:nvSpPr>
        <p:spPr>
          <a:xfrm>
            <a:off x="432225" y="4124213"/>
            <a:ext cx="8964900" cy="1186200"/>
          </a:xfrm>
          <a:prstGeom prst="rect">
            <a:avLst/>
          </a:prstGeom>
          <a:noFill/>
          <a:ln cap="flat" cmpd="sng" w="381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oto Sans JP"/>
              <a:ea typeface="Noto Sans JP"/>
              <a:cs typeface="Noto Sans JP"/>
              <a:sym typeface="Noto Sans JP"/>
            </a:endParaRPr>
          </a:p>
        </p:txBody>
      </p:sp>
      <p:sp>
        <p:nvSpPr>
          <p:cNvPr id="134" name="Google Shape;134;g13ecc55a8e1_0_265"/>
          <p:cNvSpPr txBox="1"/>
          <p:nvPr>
            <p:ph idx="12" type="sldNum"/>
          </p:nvPr>
        </p:nvSpPr>
        <p:spPr>
          <a:xfrm>
            <a:off x="7396731" y="6492875"/>
            <a:ext cx="2229000" cy="365100"/>
          </a:xfrm>
          <a:prstGeom prst="rect">
            <a:avLst/>
          </a:prstGeom>
          <a:noFill/>
          <a:ln>
            <a:noFill/>
          </a:ln>
        </p:spPr>
        <p:txBody>
          <a:bodyPr anchorCtr="0" anchor="ctr" bIns="42050" lIns="84125" spcFirstLastPara="1" rIns="84125" wrap="square" tIns="420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135" name="Google Shape;135;g13ecc55a8e1_0_265"/>
          <p:cNvSpPr txBox="1"/>
          <p:nvPr/>
        </p:nvSpPr>
        <p:spPr>
          <a:xfrm>
            <a:off x="315325" y="300750"/>
            <a:ext cx="59322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ja-JP" sz="2300" u="none" cap="none" strike="noStrike">
                <a:solidFill>
                  <a:schemeClr val="dk2"/>
                </a:solidFill>
                <a:latin typeface="Noto Sans JP"/>
                <a:ea typeface="Noto Sans JP"/>
                <a:cs typeface="Noto Sans JP"/>
                <a:sym typeface="Noto Sans JP"/>
              </a:rPr>
              <a:t>Year-End Adjustment Schedule</a:t>
            </a:r>
            <a:endParaRPr b="1" i="0" sz="2300" u="none" cap="none" strike="noStrike">
              <a:solidFill>
                <a:schemeClr val="dk2"/>
              </a:solidFill>
              <a:latin typeface="Noto Sans JP"/>
              <a:ea typeface="Noto Sans JP"/>
              <a:cs typeface="Noto Sans JP"/>
              <a:sym typeface="Noto Sans JP"/>
            </a:endParaRPr>
          </a:p>
        </p:txBody>
      </p:sp>
      <p:sp>
        <p:nvSpPr>
          <p:cNvPr id="136" name="Google Shape;136;g13ecc55a8e1_0_265"/>
          <p:cNvSpPr/>
          <p:nvPr/>
        </p:nvSpPr>
        <p:spPr>
          <a:xfrm>
            <a:off x="432225" y="821000"/>
            <a:ext cx="8964900" cy="4617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Noto Sans JP"/>
              <a:ea typeface="Noto Sans JP"/>
              <a:cs typeface="Noto Sans JP"/>
              <a:sym typeface="Noto Sans JP"/>
            </a:endParaRPr>
          </a:p>
        </p:txBody>
      </p:sp>
      <p:sp>
        <p:nvSpPr>
          <p:cNvPr id="137" name="Google Shape;137;g13ecc55a8e1_0_265"/>
          <p:cNvSpPr txBox="1"/>
          <p:nvPr/>
        </p:nvSpPr>
        <p:spPr>
          <a:xfrm>
            <a:off x="557972" y="854650"/>
            <a:ext cx="1494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Noto Sans JP"/>
                <a:ea typeface="Noto Sans JP"/>
                <a:cs typeface="Noto Sans JP"/>
                <a:sym typeface="Noto Sans JP"/>
              </a:rPr>
              <a:t>October</a:t>
            </a:r>
            <a:r>
              <a:rPr b="1" i="0" lang="ja-JP" sz="2200" u="none" cap="none" strike="noStrike">
                <a:solidFill>
                  <a:schemeClr val="lt1"/>
                </a:solidFill>
                <a:latin typeface="Noto Sans JP"/>
                <a:ea typeface="Noto Sans JP"/>
                <a:cs typeface="Noto Sans JP"/>
                <a:sym typeface="Noto Sans JP"/>
              </a:rPr>
              <a:t>　</a:t>
            </a:r>
            <a:endParaRPr b="1" i="0" sz="2200" u="none" cap="none" strike="noStrike">
              <a:solidFill>
                <a:schemeClr val="lt1"/>
              </a:solidFill>
              <a:latin typeface="Noto Sans JP"/>
              <a:ea typeface="Noto Sans JP"/>
              <a:cs typeface="Noto Sans JP"/>
              <a:sym typeface="Noto Sans JP"/>
            </a:endParaRPr>
          </a:p>
        </p:txBody>
      </p:sp>
      <p:sp>
        <p:nvSpPr>
          <p:cNvPr id="138" name="Google Shape;138;g13ecc55a8e1_0_265"/>
          <p:cNvSpPr txBox="1"/>
          <p:nvPr/>
        </p:nvSpPr>
        <p:spPr>
          <a:xfrm>
            <a:off x="2381000" y="919200"/>
            <a:ext cx="1407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Noto Sans JP"/>
                <a:ea typeface="Noto Sans JP"/>
                <a:cs typeface="Noto Sans JP"/>
                <a:sym typeface="Noto Sans JP"/>
              </a:rPr>
              <a:t>November</a:t>
            </a:r>
            <a:endParaRPr b="1" i="0" sz="1800" u="none" cap="none" strike="noStrike">
              <a:solidFill>
                <a:schemeClr val="lt1"/>
              </a:solidFill>
              <a:latin typeface="Noto Sans JP"/>
              <a:ea typeface="Noto Sans JP"/>
              <a:cs typeface="Noto Sans JP"/>
              <a:sym typeface="Noto Sans JP"/>
            </a:endParaRPr>
          </a:p>
        </p:txBody>
      </p:sp>
      <p:sp>
        <p:nvSpPr>
          <p:cNvPr id="139" name="Google Shape;139;g13ecc55a8e1_0_265"/>
          <p:cNvSpPr txBox="1"/>
          <p:nvPr/>
        </p:nvSpPr>
        <p:spPr>
          <a:xfrm>
            <a:off x="4503650" y="918800"/>
            <a:ext cx="1407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Noto Sans JP"/>
                <a:ea typeface="Noto Sans JP"/>
                <a:cs typeface="Noto Sans JP"/>
                <a:sym typeface="Noto Sans JP"/>
              </a:rPr>
              <a:t>December</a:t>
            </a:r>
            <a:endParaRPr b="1" i="0" sz="1800" u="none" cap="none" strike="noStrike">
              <a:solidFill>
                <a:schemeClr val="lt1"/>
              </a:solidFill>
              <a:latin typeface="Noto Sans JP"/>
              <a:ea typeface="Noto Sans JP"/>
              <a:cs typeface="Noto Sans JP"/>
              <a:sym typeface="Noto Sans JP"/>
            </a:endParaRPr>
          </a:p>
        </p:txBody>
      </p:sp>
      <p:sp>
        <p:nvSpPr>
          <p:cNvPr id="140" name="Google Shape;140;g13ecc55a8e1_0_265"/>
          <p:cNvSpPr/>
          <p:nvPr/>
        </p:nvSpPr>
        <p:spPr>
          <a:xfrm>
            <a:off x="432226" y="1384150"/>
            <a:ext cx="8964900" cy="2562300"/>
          </a:xfrm>
          <a:prstGeom prst="rect">
            <a:avLst/>
          </a:prstGeom>
          <a:noFill/>
          <a:ln cap="flat" cmpd="sng" w="12700">
            <a:solidFill>
              <a:srgbClr val="B7B7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Noto Sans JP"/>
                <a:ea typeface="Noto Sans JP"/>
                <a:cs typeface="Noto Sans JP"/>
                <a:sym typeface="Noto Sans JP"/>
              </a:rPr>
              <a:t>ｃ</a:t>
            </a:r>
            <a:endParaRPr b="0" i="0" sz="1653" u="none" cap="none" strike="noStrike">
              <a:solidFill>
                <a:schemeClr val="lt1"/>
              </a:solidFill>
              <a:latin typeface="Noto Sans JP"/>
              <a:ea typeface="Noto Sans JP"/>
              <a:cs typeface="Noto Sans JP"/>
              <a:sym typeface="Noto Sans JP"/>
            </a:endParaRPr>
          </a:p>
        </p:txBody>
      </p:sp>
      <p:sp>
        <p:nvSpPr>
          <p:cNvPr id="141" name="Google Shape;141;g13ecc55a8e1_0_265"/>
          <p:cNvSpPr/>
          <p:nvPr/>
        </p:nvSpPr>
        <p:spPr>
          <a:xfrm>
            <a:off x="432226" y="4127870"/>
            <a:ext cx="8964900" cy="1186200"/>
          </a:xfrm>
          <a:prstGeom prst="rect">
            <a:avLst/>
          </a:prstGeom>
          <a:noFill/>
          <a:ln cap="flat" cmpd="sng" w="9525">
            <a:solidFill>
              <a:srgbClr val="B7B7B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Noto Sans JP"/>
                <a:ea typeface="Noto Sans JP"/>
                <a:cs typeface="Noto Sans JP"/>
                <a:sym typeface="Noto Sans JP"/>
              </a:rPr>
              <a:t>ｃ</a:t>
            </a:r>
            <a:endParaRPr b="0" i="0" sz="1653" u="none" cap="none" strike="noStrike">
              <a:solidFill>
                <a:schemeClr val="lt1"/>
              </a:solidFill>
              <a:latin typeface="Noto Sans JP"/>
              <a:ea typeface="Noto Sans JP"/>
              <a:cs typeface="Noto Sans JP"/>
              <a:sym typeface="Noto Sans JP"/>
            </a:endParaRPr>
          </a:p>
        </p:txBody>
      </p:sp>
      <p:sp>
        <p:nvSpPr>
          <p:cNvPr id="142" name="Google Shape;142;g13ecc55a8e1_0_265"/>
          <p:cNvSpPr/>
          <p:nvPr/>
        </p:nvSpPr>
        <p:spPr>
          <a:xfrm>
            <a:off x="569400" y="1504750"/>
            <a:ext cx="27531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Preparing the Tools</a:t>
            </a:r>
            <a:endParaRPr b="1" i="0" sz="1400" u="none" cap="none" strike="noStrike">
              <a:solidFill>
                <a:schemeClr val="dk2"/>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Notification to Employees</a:t>
            </a:r>
            <a:endParaRPr b="1" i="0" sz="1400" u="none" cap="none" strike="noStrike">
              <a:solidFill>
                <a:schemeClr val="dk2"/>
              </a:solidFill>
              <a:latin typeface="Noto Sans JP"/>
              <a:ea typeface="Noto Sans JP"/>
              <a:cs typeface="Noto Sans JP"/>
              <a:sym typeface="Noto Sans JP"/>
            </a:endParaRPr>
          </a:p>
        </p:txBody>
      </p:sp>
      <p:sp>
        <p:nvSpPr>
          <p:cNvPr id="143" name="Google Shape;143;g13ecc55a8e1_0_265"/>
          <p:cNvSpPr/>
          <p:nvPr/>
        </p:nvSpPr>
        <p:spPr>
          <a:xfrm>
            <a:off x="1272400" y="2144552"/>
            <a:ext cx="30282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Conduct Information Gathering Among Employees</a:t>
            </a:r>
            <a:endParaRPr b="1" i="0" sz="1400" u="none" cap="none" strike="noStrike">
              <a:solidFill>
                <a:schemeClr val="dk2"/>
              </a:solidFill>
              <a:latin typeface="Noto Sans JP"/>
              <a:ea typeface="Noto Sans JP"/>
              <a:cs typeface="Noto Sans JP"/>
              <a:sym typeface="Noto Sans JP"/>
            </a:endParaRPr>
          </a:p>
        </p:txBody>
      </p:sp>
      <p:sp>
        <p:nvSpPr>
          <p:cNvPr id="144" name="Google Shape;144;g13ecc55a8e1_0_265"/>
          <p:cNvSpPr/>
          <p:nvPr/>
        </p:nvSpPr>
        <p:spPr>
          <a:xfrm>
            <a:off x="3435684" y="1520480"/>
            <a:ext cx="27531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Tax Return Document Review</a:t>
            </a:r>
            <a:endParaRPr b="1" i="0" sz="1400" u="none" cap="none" strike="noStrike">
              <a:solidFill>
                <a:schemeClr val="dk2"/>
              </a:solidFill>
              <a:latin typeface="Noto Sans JP"/>
              <a:ea typeface="Noto Sans JP"/>
              <a:cs typeface="Noto Sans JP"/>
              <a:sym typeface="Noto Sans JP"/>
            </a:endParaRPr>
          </a:p>
        </p:txBody>
      </p:sp>
      <p:sp>
        <p:nvSpPr>
          <p:cNvPr id="145" name="Google Shape;145;g13ecc55a8e1_0_265"/>
          <p:cNvSpPr/>
          <p:nvPr/>
        </p:nvSpPr>
        <p:spPr>
          <a:xfrm>
            <a:off x="4932419" y="2144948"/>
            <a:ext cx="18462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Actuarial </a:t>
            </a:r>
            <a:endParaRPr b="1" i="0" sz="1400" u="none" cap="none" strike="noStrike">
              <a:solidFill>
                <a:schemeClr val="dk2"/>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Surplus or Deficit</a:t>
            </a:r>
            <a:endParaRPr b="1" i="0" sz="1400" u="none" cap="none" strike="noStrike">
              <a:solidFill>
                <a:schemeClr val="dk2"/>
              </a:solidFill>
              <a:latin typeface="Noto Sans JP"/>
              <a:ea typeface="Noto Sans JP"/>
              <a:cs typeface="Noto Sans JP"/>
              <a:sym typeface="Noto Sans JP"/>
            </a:endParaRPr>
          </a:p>
        </p:txBody>
      </p:sp>
      <p:sp>
        <p:nvSpPr>
          <p:cNvPr id="146" name="Google Shape;146;g13ecc55a8e1_0_265"/>
          <p:cNvSpPr/>
          <p:nvPr/>
        </p:nvSpPr>
        <p:spPr>
          <a:xfrm>
            <a:off x="1406491" y="4193373"/>
            <a:ext cx="2753100" cy="1055100"/>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Response to Deduction Declaration Forms</a:t>
            </a:r>
            <a:endParaRPr b="1" i="0" sz="1400" u="none" cap="none" strike="noStrike">
              <a:solidFill>
                <a:schemeClr val="dk2"/>
              </a:solidFill>
              <a:latin typeface="Noto Sans JP"/>
              <a:ea typeface="Noto Sans JP"/>
              <a:cs typeface="Noto Sans JP"/>
              <a:sym typeface="Noto Sans JP"/>
            </a:endParaRPr>
          </a:p>
        </p:txBody>
      </p:sp>
      <p:sp>
        <p:nvSpPr>
          <p:cNvPr id="147" name="Google Shape;147;g13ecc55a8e1_0_265"/>
          <p:cNvSpPr txBox="1"/>
          <p:nvPr/>
        </p:nvSpPr>
        <p:spPr>
          <a:xfrm>
            <a:off x="400626" y="4154538"/>
            <a:ext cx="1303200" cy="34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3"/>
              <a:buFont typeface="Arial"/>
              <a:buNone/>
            </a:pPr>
            <a:r>
              <a:rPr b="1" i="0" lang="ja-JP" sz="1350" u="none" cap="none" strike="noStrike">
                <a:solidFill>
                  <a:schemeClr val="dk1"/>
                </a:solidFill>
                <a:latin typeface="Noto Sans JP"/>
                <a:ea typeface="Noto Sans JP"/>
                <a:cs typeface="Noto Sans JP"/>
                <a:sym typeface="Noto Sans JP"/>
              </a:rPr>
              <a:t>employee</a:t>
            </a:r>
            <a:endParaRPr b="1" i="0" sz="1350" u="none" cap="none" strike="noStrike">
              <a:solidFill>
                <a:schemeClr val="dk1"/>
              </a:solidFill>
              <a:latin typeface="Noto Sans JP"/>
              <a:ea typeface="Noto Sans JP"/>
              <a:cs typeface="Noto Sans JP"/>
              <a:sym typeface="Noto Sans JP"/>
            </a:endParaRPr>
          </a:p>
        </p:txBody>
      </p:sp>
      <p:sp>
        <p:nvSpPr>
          <p:cNvPr id="148" name="Google Shape;148;g13ecc55a8e1_0_265"/>
          <p:cNvSpPr txBox="1"/>
          <p:nvPr/>
        </p:nvSpPr>
        <p:spPr>
          <a:xfrm>
            <a:off x="390323" y="3668087"/>
            <a:ext cx="1070100" cy="27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53"/>
              <a:buFont typeface="Arial"/>
              <a:buNone/>
            </a:pPr>
            <a:r>
              <a:rPr b="1" i="0" lang="ja-JP" sz="1350" u="none" cap="none" strike="noStrike">
                <a:solidFill>
                  <a:schemeClr val="dk1"/>
                </a:solidFill>
                <a:latin typeface="Noto Sans JP"/>
                <a:ea typeface="Noto Sans JP"/>
                <a:cs typeface="Noto Sans JP"/>
                <a:sym typeface="Noto Sans JP"/>
              </a:rPr>
              <a:t>Manager</a:t>
            </a:r>
            <a:endParaRPr b="1" i="0" sz="1350" u="none" cap="none" strike="noStrike">
              <a:solidFill>
                <a:schemeClr val="dk1"/>
              </a:solidFill>
              <a:latin typeface="Noto Sans JP"/>
              <a:ea typeface="Noto Sans JP"/>
              <a:cs typeface="Noto Sans JP"/>
              <a:sym typeface="Noto Sans JP"/>
            </a:endParaRPr>
          </a:p>
        </p:txBody>
      </p:sp>
      <p:sp>
        <p:nvSpPr>
          <p:cNvPr id="149" name="Google Shape;149;g13ecc55a8e1_0_265"/>
          <p:cNvSpPr/>
          <p:nvPr/>
        </p:nvSpPr>
        <p:spPr>
          <a:xfrm>
            <a:off x="4399013" y="4189763"/>
            <a:ext cx="1846200" cy="1055100"/>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Receipt of Withholding Statement</a:t>
            </a:r>
            <a:endParaRPr b="1" i="0" sz="1400" u="none" cap="none" strike="noStrike">
              <a:solidFill>
                <a:schemeClr val="dk2"/>
              </a:solidFill>
              <a:latin typeface="Noto Sans JP"/>
              <a:ea typeface="Noto Sans JP"/>
              <a:cs typeface="Noto Sans JP"/>
              <a:sym typeface="Noto Sans JP"/>
            </a:endParaRPr>
          </a:p>
        </p:txBody>
      </p:sp>
      <p:sp>
        <p:nvSpPr>
          <p:cNvPr id="150" name="Google Shape;150;g13ecc55a8e1_0_265"/>
          <p:cNvSpPr txBox="1"/>
          <p:nvPr/>
        </p:nvSpPr>
        <p:spPr>
          <a:xfrm>
            <a:off x="6484849" y="915900"/>
            <a:ext cx="12408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ja-JP" sz="1800" u="none" cap="none" strike="noStrike">
                <a:solidFill>
                  <a:schemeClr val="lt1"/>
                </a:solidFill>
                <a:latin typeface="Noto Sans JP"/>
                <a:ea typeface="Noto Sans JP"/>
                <a:cs typeface="Noto Sans JP"/>
                <a:sym typeface="Noto Sans JP"/>
              </a:rPr>
              <a:t>January</a:t>
            </a:r>
            <a:endParaRPr b="1" i="0" sz="1800" u="none" cap="none" strike="noStrike">
              <a:solidFill>
                <a:schemeClr val="lt1"/>
              </a:solidFill>
              <a:latin typeface="Noto Sans JP"/>
              <a:ea typeface="Noto Sans JP"/>
              <a:cs typeface="Noto Sans JP"/>
              <a:sym typeface="Noto Sans JP"/>
            </a:endParaRPr>
          </a:p>
        </p:txBody>
      </p:sp>
      <p:sp>
        <p:nvSpPr>
          <p:cNvPr id="151" name="Google Shape;151;g13ecc55a8e1_0_265"/>
          <p:cNvSpPr/>
          <p:nvPr/>
        </p:nvSpPr>
        <p:spPr>
          <a:xfrm>
            <a:off x="6624725" y="1519025"/>
            <a:ext cx="2677800" cy="546000"/>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Submission of Documents to Government Offices</a:t>
            </a:r>
            <a:endParaRPr b="1" i="0" sz="1400" u="none" cap="none" strike="noStrike">
              <a:solidFill>
                <a:schemeClr val="dk2"/>
              </a:solidFill>
              <a:latin typeface="Noto Sans JP"/>
              <a:ea typeface="Noto Sans JP"/>
              <a:cs typeface="Noto Sans JP"/>
              <a:sym typeface="Noto Sans JP"/>
            </a:endParaRPr>
          </a:p>
        </p:txBody>
      </p:sp>
      <p:sp>
        <p:nvSpPr>
          <p:cNvPr id="152" name="Google Shape;152;g13ecc55a8e1_0_265"/>
          <p:cNvSpPr/>
          <p:nvPr/>
        </p:nvSpPr>
        <p:spPr>
          <a:xfrm>
            <a:off x="6227813" y="4189763"/>
            <a:ext cx="1846200" cy="1055100"/>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1" i="0" lang="ja-JP" sz="1400" u="none" cap="none" strike="noStrike">
                <a:solidFill>
                  <a:schemeClr val="dk2"/>
                </a:solidFill>
                <a:latin typeface="Noto Sans JP"/>
                <a:ea typeface="Noto Sans JP"/>
                <a:cs typeface="Noto Sans JP"/>
                <a:sym typeface="Noto Sans JP"/>
              </a:rPr>
              <a:t>Verification of Surplus or Deficit</a:t>
            </a:r>
            <a:endParaRPr b="1" i="0" sz="1400" u="none" cap="none" strike="noStrike">
              <a:solidFill>
                <a:schemeClr val="dk2"/>
              </a:solidFill>
              <a:latin typeface="Noto Sans JP"/>
              <a:ea typeface="Noto Sans JP"/>
              <a:cs typeface="Noto Sans JP"/>
              <a:sym typeface="Noto Sans JP"/>
            </a:endParaRPr>
          </a:p>
        </p:txBody>
      </p:sp>
      <p:sp>
        <p:nvSpPr>
          <p:cNvPr id="153" name="Google Shape;153;g13ecc55a8e1_0_265"/>
          <p:cNvSpPr txBox="1"/>
          <p:nvPr/>
        </p:nvSpPr>
        <p:spPr>
          <a:xfrm>
            <a:off x="0" y="5401075"/>
            <a:ext cx="9862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i="0" lang="ja-JP" sz="1400" u="none" cap="none" strike="noStrike">
                <a:solidFill>
                  <a:srgbClr val="595959"/>
                </a:solidFill>
                <a:latin typeface="Noto Sans JP"/>
                <a:ea typeface="Noto Sans JP"/>
                <a:cs typeface="Noto Sans JP"/>
                <a:sym typeface="Noto Sans JP"/>
              </a:rPr>
              <a:t>Following the above process, the annual income tax is finalized, refunds or collections are made to employees, and the tax is reported to the government.</a:t>
            </a:r>
            <a:endParaRPr b="1" i="0" sz="1400" u="none" cap="none" strike="noStrike">
              <a:solidFill>
                <a:srgbClr val="595959"/>
              </a:solidFill>
              <a:latin typeface="Noto Sans JP"/>
              <a:ea typeface="Noto Sans JP"/>
              <a:cs typeface="Noto Sans JP"/>
              <a:sym typeface="Noto Sans JP"/>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ユーザー定義 16">
      <a:dk1>
        <a:srgbClr val="3F3F3F"/>
      </a:dk1>
      <a:lt1>
        <a:srgbClr val="FFFFFF"/>
      </a:lt1>
      <a:dk2>
        <a:srgbClr val="595959"/>
      </a:dk2>
      <a:lt2>
        <a:srgbClr val="FFF9E9"/>
      </a:lt2>
      <a:accent1>
        <a:srgbClr val="41B6CA"/>
      </a:accent1>
      <a:accent2>
        <a:srgbClr val="DA6272"/>
      </a:accent2>
      <a:accent3>
        <a:srgbClr val="FB8C00"/>
      </a:accent3>
      <a:accent4>
        <a:srgbClr val="80CBC4"/>
      </a:accent4>
      <a:accent5>
        <a:srgbClr val="AF4345"/>
      </a:accent5>
      <a:accent6>
        <a:srgbClr val="F58F8F"/>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2017-03-16T09:38:49Z</dcterms:created>
  <dc:creator>nakano.shinshiro</dc:creator>
</cp:coreProperties>
</file>